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30.jpg" ContentType="image/jpg"/>
  <Override PartName="/ppt/media/image31.jpg" ContentType="image/jpg"/>
  <Override PartName="/ppt/media/image32.jpg" ContentType="image/jpg"/>
  <Override PartName="/ppt/media/image33.jpg" ContentType="image/jpg"/>
  <Override PartName="/ppt/media/image35.jpg" ContentType="image/jpg"/>
  <Override PartName="/ppt/media/image36.jpg" ContentType="image/jpg"/>
  <Override PartName="/ppt/media/image37.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5" r:id="rId3"/>
    <p:sldMasterId id="2147483671" r:id="rId4"/>
    <p:sldMasterId id="2147483674" r:id="rId5"/>
    <p:sldMasterId id="2147483686" r:id="rId6"/>
  </p:sldMasterIdLst>
  <p:notesMasterIdLst>
    <p:notesMasterId r:id="rId111"/>
  </p:notesMasterIdLst>
  <p:sldIdLst>
    <p:sldId id="256" r:id="rId7"/>
    <p:sldId id="1111" r:id="rId8"/>
    <p:sldId id="1001" r:id="rId9"/>
    <p:sldId id="1823" r:id="rId10"/>
    <p:sldId id="1845" r:id="rId11"/>
    <p:sldId id="1846" r:id="rId12"/>
    <p:sldId id="1824" r:id="rId13"/>
    <p:sldId id="1825" r:id="rId14"/>
    <p:sldId id="1847" r:id="rId15"/>
    <p:sldId id="1848" r:id="rId16"/>
    <p:sldId id="1008" r:id="rId17"/>
    <p:sldId id="1849" r:id="rId18"/>
    <p:sldId id="1344" r:id="rId19"/>
    <p:sldId id="1343" r:id="rId20"/>
    <p:sldId id="1402" r:id="rId21"/>
    <p:sldId id="1009" r:id="rId22"/>
    <p:sldId id="1010" r:id="rId23"/>
    <p:sldId id="1011" r:id="rId24"/>
    <p:sldId id="1012" r:id="rId25"/>
    <p:sldId id="1013" r:id="rId26"/>
    <p:sldId id="1015" r:id="rId27"/>
    <p:sldId id="1016" r:id="rId28"/>
    <p:sldId id="1017" r:id="rId29"/>
    <p:sldId id="1018" r:id="rId30"/>
    <p:sldId id="1787" r:id="rId31"/>
    <p:sldId id="1789" r:id="rId32"/>
    <p:sldId id="1791" r:id="rId33"/>
    <p:sldId id="1793" r:id="rId34"/>
    <p:sldId id="1794" r:id="rId35"/>
    <p:sldId id="375" r:id="rId36"/>
    <p:sldId id="376" r:id="rId37"/>
    <p:sldId id="383" r:id="rId38"/>
    <p:sldId id="386" r:id="rId39"/>
    <p:sldId id="401" r:id="rId40"/>
    <p:sldId id="388" r:id="rId41"/>
    <p:sldId id="389" r:id="rId42"/>
    <p:sldId id="390" r:id="rId43"/>
    <p:sldId id="391" r:id="rId44"/>
    <p:sldId id="396" r:id="rId45"/>
    <p:sldId id="1832" r:id="rId46"/>
    <p:sldId id="1833" r:id="rId47"/>
    <p:sldId id="1834" r:id="rId48"/>
    <p:sldId id="395" r:id="rId49"/>
    <p:sldId id="284" r:id="rId50"/>
    <p:sldId id="285" r:id="rId51"/>
    <p:sldId id="286" r:id="rId52"/>
    <p:sldId id="287" r:id="rId53"/>
    <p:sldId id="1855" r:id="rId54"/>
    <p:sldId id="288" r:id="rId55"/>
    <p:sldId id="289" r:id="rId56"/>
    <p:sldId id="290" r:id="rId57"/>
    <p:sldId id="1827" r:id="rId58"/>
    <p:sldId id="1828" r:id="rId59"/>
    <p:sldId id="1861" r:id="rId60"/>
    <p:sldId id="1862" r:id="rId61"/>
    <p:sldId id="1829" r:id="rId62"/>
    <p:sldId id="1843" r:id="rId63"/>
    <p:sldId id="1844" r:id="rId64"/>
    <p:sldId id="1884" r:id="rId65"/>
    <p:sldId id="1885" r:id="rId66"/>
    <p:sldId id="1816" r:id="rId67"/>
    <p:sldId id="1817" r:id="rId68"/>
    <p:sldId id="1818" r:id="rId69"/>
    <p:sldId id="1822" r:id="rId70"/>
    <p:sldId id="1863" r:id="rId71"/>
    <p:sldId id="1864" r:id="rId72"/>
    <p:sldId id="1866" r:id="rId73"/>
    <p:sldId id="1867" r:id="rId74"/>
    <p:sldId id="1868" r:id="rId75"/>
    <p:sldId id="1869" r:id="rId76"/>
    <p:sldId id="1870" r:id="rId77"/>
    <p:sldId id="1871" r:id="rId78"/>
    <p:sldId id="1872" r:id="rId79"/>
    <p:sldId id="1873" r:id="rId80"/>
    <p:sldId id="1874" r:id="rId81"/>
    <p:sldId id="1875" r:id="rId82"/>
    <p:sldId id="1876" r:id="rId83"/>
    <p:sldId id="1877" r:id="rId84"/>
    <p:sldId id="1878" r:id="rId85"/>
    <p:sldId id="1879" r:id="rId86"/>
    <p:sldId id="1880" r:id="rId87"/>
    <p:sldId id="1815" r:id="rId88"/>
    <p:sldId id="257" r:id="rId89"/>
    <p:sldId id="258" r:id="rId90"/>
    <p:sldId id="259" r:id="rId91"/>
    <p:sldId id="260" r:id="rId92"/>
    <p:sldId id="261" r:id="rId93"/>
    <p:sldId id="262" r:id="rId94"/>
    <p:sldId id="263" r:id="rId95"/>
    <p:sldId id="264" r:id="rId96"/>
    <p:sldId id="265" r:id="rId97"/>
    <p:sldId id="266" r:id="rId98"/>
    <p:sldId id="267" r:id="rId99"/>
    <p:sldId id="268" r:id="rId100"/>
    <p:sldId id="269" r:id="rId101"/>
    <p:sldId id="270" r:id="rId102"/>
    <p:sldId id="1831" r:id="rId103"/>
    <p:sldId id="1883" r:id="rId104"/>
    <p:sldId id="272" r:id="rId105"/>
    <p:sldId id="1886" r:id="rId106"/>
    <p:sldId id="1887" r:id="rId107"/>
    <p:sldId id="1888" r:id="rId108"/>
    <p:sldId id="1882" r:id="rId109"/>
    <p:sldId id="1889"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5"/>
    <p:restoredTop sz="93501"/>
  </p:normalViewPr>
  <p:slideViewPr>
    <p:cSldViewPr snapToGrid="0">
      <p:cViewPr varScale="1">
        <p:scale>
          <a:sx n="123" d="100"/>
          <a:sy n="123" d="100"/>
        </p:scale>
        <p:origin x="2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viewProps" Target="view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E565-B31C-BA47-942E-BDC595B1ED2B}" type="datetimeFigureOut">
              <a:rPr lang="en-US" smtClean="0"/>
              <a:t>9/11/23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BCB4C-3EBD-024E-A4DA-0E0B0E84BE8F}" type="slidenum">
              <a:rPr lang="en-US" smtClean="0"/>
              <a:t>‹#›</a:t>
            </a:fld>
            <a:endParaRPr lang="en-US"/>
          </a:p>
        </p:txBody>
      </p:sp>
    </p:spTree>
    <p:extLst>
      <p:ext uri="{BB962C8B-B14F-4D97-AF65-F5344CB8AC3E}">
        <p14:creationId xmlns:p14="http://schemas.microsoft.com/office/powerpoint/2010/main" val="3994290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958D46F-7F78-0A64-21F3-8D99D2E14EE8}"/>
              </a:ext>
            </a:extLst>
          </p:cNvPr>
          <p:cNvSpPr>
            <a:spLocks noGrp="1" noChangeArrowheads="1"/>
          </p:cNvSpPr>
          <p:nvPr>
            <p:ph type="sldNum" sz="quarter" idx="5"/>
          </p:nvPr>
        </p:nvSpPr>
        <p:spPr>
          <a:ln/>
        </p:spPr>
        <p:txBody>
          <a:bodyPr/>
          <a:lstStyle/>
          <a:p>
            <a:fld id="{2F303E4B-2C3D-0642-A497-E345EB7D69FF}" type="slidenum">
              <a:rPr lang="en-US" altLang="en-US"/>
              <a:pPr/>
              <a:t>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27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1861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28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04055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29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41380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Square the </a:t>
            </a:r>
            <a:r>
              <a:rPr lang="en-US"/>
              <a:t>eulclidean </a:t>
            </a:r>
            <a:r>
              <a:rPr lang="en-US" dirty="0"/>
              <a:t>distance (distance</a:t>
            </a:r>
            <a:r>
              <a:rPr lang="en-US" baseline="0" dirty="0"/>
              <a:t> usually Euclidean)</a:t>
            </a:r>
            <a:endParaRPr lang="en-US" dirty="0"/>
          </a:p>
          <a:p>
            <a:r>
              <a:rPr lang="en-US" dirty="0"/>
              <a:t>One</a:t>
            </a:r>
            <a:r>
              <a:rPr lang="en-US" baseline="0" dirty="0"/>
              <a:t> cluster per node.  However, for a set k and just trying to compare different solutions with that k, then compactness would be a reasonable measure (e.g. k-means comparisons). Save this for k-means discussion.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798ADF-0780-7E40-B9B6-1101AC231066}" type="slidenum">
              <a:rPr kumimoji="0" lang="en-US" sz="12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965646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p:spPr>
        <p:txBody>
          <a:bodyPr/>
          <a:lstStyle/>
          <a:p>
            <a:r>
              <a:rPr lang="en-US" dirty="0">
                <a:latin typeface="Times New Roman" pitchFamily="1" charset="0"/>
                <a:ea typeface="ＭＳ Ｐゴシック" pitchFamily="1" charset="-128"/>
                <a:cs typeface="ＭＳ Ｐゴシック" pitchFamily="1" charset="-128"/>
              </a:rPr>
              <a:t>Note no square root on distance.  Same ranking, just a normalization decision.</a:t>
            </a:r>
          </a:p>
          <a:p>
            <a:r>
              <a:rPr lang="en-US" dirty="0">
                <a:latin typeface="Times New Roman" pitchFamily="1" charset="0"/>
                <a:ea typeface="ＭＳ Ｐゴシック" pitchFamily="1" charset="-128"/>
                <a:cs typeface="ＭＳ Ｐゴシック" pitchFamily="1" charset="-128"/>
              </a:rPr>
              <a:t>The cluster</a:t>
            </a:r>
            <a:r>
              <a:rPr lang="en-US" baseline="0" dirty="0">
                <a:latin typeface="Times New Roman" pitchFamily="1" charset="0"/>
                <a:ea typeface="ＭＳ Ｐゴシック" pitchFamily="1" charset="-128"/>
                <a:cs typeface="ＭＳ Ｐゴシック" pitchFamily="1" charset="-128"/>
              </a:rPr>
              <a:t> to </a:t>
            </a:r>
            <a:r>
              <a:rPr lang="en-US" dirty="0">
                <a:latin typeface="Times New Roman" pitchFamily="1" charset="0"/>
                <a:ea typeface="ＭＳ Ｐゴシック" pitchFamily="1" charset="-128"/>
                <a:cs typeface="ＭＳ Ｐゴシック" pitchFamily="1" charset="-128"/>
              </a:rPr>
              <a:t>which each cluster is</a:t>
            </a:r>
            <a:r>
              <a:rPr lang="en-US" baseline="0" dirty="0">
                <a:latin typeface="Times New Roman" pitchFamily="1" charset="0"/>
                <a:ea typeface="ＭＳ Ｐゴシック" pitchFamily="1" charset="-128"/>
                <a:cs typeface="ＭＳ Ｐゴシック" pitchFamily="1" charset="-128"/>
              </a:rPr>
              <a:t> closest</a:t>
            </a:r>
            <a:endParaRPr lang="en-US" dirty="0">
              <a:latin typeface="Times New Roman" pitchFamily="1" charset="0"/>
              <a:ea typeface="ＭＳ Ｐゴシック" pitchFamily="1" charset="-128"/>
              <a:cs typeface="ＭＳ Ｐゴシック" pitchFamily="1" charset="-128"/>
            </a:endParaRPr>
          </a:p>
        </p:txBody>
      </p:sp>
      <p:sp>
        <p:nvSpPr>
          <p:cNvPr id="29700"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A33D61C-407C-1041-9C37-744B649BF1F5}" type="slidenum">
              <a:rPr kumimoji="0" lang="en-US" sz="1200" b="0" i="0" u="none" strike="noStrike" kern="1200" cap="none" spc="0" normalizeH="0" baseline="0" noProof="0" smtClean="0">
                <a:ln>
                  <a:noFill/>
                </a:ln>
                <a:solidFill>
                  <a:srgbClr val="000000"/>
                </a:solidFill>
                <a:effectLst/>
                <a:uLnTx/>
                <a:uFillTx/>
                <a:latin typeface="Times New Roman" pitchFamily="1"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Times New Roman" pitchFamily="1"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picture here with 3 clusters</a:t>
            </a:r>
            <a:r>
              <a:rPr lang="en-US" baseline="0" dirty="0"/>
              <a:t> and show a(</a:t>
            </a:r>
            <a:r>
              <a:rPr lang="en-US" baseline="0" dirty="0" err="1"/>
              <a:t>i</a:t>
            </a:r>
            <a:r>
              <a:rPr lang="en-US" baseline="0" dirty="0"/>
              <a:t>) and b(</a:t>
            </a:r>
            <a:r>
              <a:rPr lang="en-US" baseline="0" dirty="0" err="1"/>
              <a:t>i</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798ADF-0780-7E40-B9B6-1101AC231066}" type="slidenum">
              <a:rPr kumimoji="0" lang="en-US" sz="12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60188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equation</a:t>
            </a:r>
            <a:r>
              <a:rPr lang="en-US" baseline="0" dirty="0"/>
              <a:t> on right, more compact – almost always b(</a:t>
            </a:r>
            <a:r>
              <a:rPr lang="en-US" baseline="0" dirty="0" err="1"/>
              <a:t>i</a:t>
            </a:r>
            <a:r>
              <a:rPr lang="en-US" baseline="0" dirty="0"/>
              <a:t>) will be the max</a:t>
            </a:r>
            <a:endParaRPr lang="en-US" dirty="0"/>
          </a:p>
          <a:p>
            <a:r>
              <a:rPr lang="en-US" dirty="0"/>
              <a:t>S(</a:t>
            </a:r>
            <a:r>
              <a:rPr lang="en-US" dirty="0" err="1"/>
              <a:t>i</a:t>
            </a:r>
            <a:r>
              <a:rPr lang="en-US" dirty="0"/>
              <a:t>) = 0 if </a:t>
            </a:r>
            <a:r>
              <a:rPr lang="en-US" dirty="0" err="1"/>
              <a:t>i</a:t>
            </a:r>
            <a:r>
              <a:rPr lang="en-US" baseline="0" dirty="0"/>
              <a:t> is only instance in the cluster, else all nodes by themselves would maximize score</a:t>
            </a:r>
          </a:p>
          <a:p>
            <a:r>
              <a:rPr lang="en-US" baseline="0" dirty="0"/>
              <a:t>Use picture with 3 clusters to show points of .9, 0, and -.9</a:t>
            </a:r>
          </a:p>
          <a:p>
            <a:r>
              <a:rPr lang="en-US" baseline="0" dirty="0"/>
              <a:t>Can only be -1, only happens if b(</a:t>
            </a:r>
            <a:r>
              <a:rPr lang="en-US" baseline="0" dirty="0" err="1"/>
              <a:t>i</a:t>
            </a:r>
            <a:r>
              <a:rPr lang="en-US" baseline="0" dirty="0"/>
              <a:t>) = 0, if there is only one cluster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798ADF-0780-7E40-B9B6-1101AC231066}" type="slidenum">
              <a:rPr kumimoji="0" lang="en-US" sz="12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42544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equation</a:t>
            </a:r>
            <a:r>
              <a:rPr lang="en-US" baseline="0" dirty="0"/>
              <a:t> on right, more compact – almost always b(</a:t>
            </a:r>
            <a:r>
              <a:rPr lang="en-US" baseline="0" dirty="0" err="1"/>
              <a:t>i</a:t>
            </a:r>
            <a:r>
              <a:rPr lang="en-US" baseline="0" dirty="0"/>
              <a:t>) will be the max</a:t>
            </a:r>
            <a:endParaRPr lang="en-US" dirty="0"/>
          </a:p>
          <a:p>
            <a:r>
              <a:rPr lang="en-US" dirty="0"/>
              <a:t>S(</a:t>
            </a:r>
            <a:r>
              <a:rPr lang="en-US" dirty="0" err="1"/>
              <a:t>i</a:t>
            </a:r>
            <a:r>
              <a:rPr lang="en-US" dirty="0"/>
              <a:t>) = 0 if </a:t>
            </a:r>
            <a:r>
              <a:rPr lang="en-US" dirty="0" err="1"/>
              <a:t>i</a:t>
            </a:r>
            <a:r>
              <a:rPr lang="en-US" baseline="0" dirty="0"/>
              <a:t> is only instance in the cluster, else all nodes by themselves would maximize score</a:t>
            </a:r>
          </a:p>
          <a:p>
            <a:r>
              <a:rPr lang="en-US" baseline="0" dirty="0"/>
              <a:t>Use picture with 3 clusters to show points of .9, 0, and -.9</a:t>
            </a:r>
          </a:p>
          <a:p>
            <a:r>
              <a:rPr lang="en-US" baseline="0" dirty="0"/>
              <a:t>Can only be -1, only happens if b(</a:t>
            </a:r>
            <a:r>
              <a:rPr lang="en-US" baseline="0" dirty="0" err="1"/>
              <a:t>i</a:t>
            </a:r>
            <a:r>
              <a:rPr lang="en-US" baseline="0" dirty="0"/>
              <a:t>) = 0, if there is only one cluster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798ADF-0780-7E40-B9B6-1101AC231066}" type="slidenum">
              <a:rPr kumimoji="0" lang="en-US" sz="12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2840956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Why does cluster 1 </a:t>
            </a:r>
            <a:r>
              <a:rPr lang="en-US" baseline="0" dirty="0" err="1"/>
              <a:t>hafe</a:t>
            </a:r>
            <a:r>
              <a:rPr lang="en-US" baseline="0" dirty="0"/>
              <a:t> a higher score?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Would if there was a point right between.  Would be 0 on one of them, or a </a:t>
            </a:r>
            <a:r>
              <a:rPr lang="en-US" baseline="0" dirty="0" err="1"/>
              <a:t>mis</a:t>
            </a:r>
            <a:r>
              <a:rPr lang="en-US" baseline="0" dirty="0"/>
              <a:t>-clustered point, would be negative</a:t>
            </a:r>
            <a:endParaRPr lang="en-US" dirty="0"/>
          </a:p>
          <a:p>
            <a:r>
              <a:rPr lang="en-US" dirty="0"/>
              <a:t>S(</a:t>
            </a:r>
            <a:r>
              <a:rPr lang="en-US" dirty="0" err="1"/>
              <a:t>i</a:t>
            </a:r>
            <a:r>
              <a:rPr lang="en-US" dirty="0"/>
              <a:t>) of point at left of 0 vs right of 0? (both</a:t>
            </a:r>
            <a:r>
              <a:rPr lang="en-US" baseline="0" dirty="0"/>
              <a:t> same a(</a:t>
            </a:r>
            <a:r>
              <a:rPr lang="en-US" baseline="0" dirty="0" err="1"/>
              <a:t>i</a:t>
            </a:r>
            <a:r>
              <a:rPr lang="en-US" baseline="0" dirty="0"/>
              <a:t>) but different b(</a:t>
            </a:r>
            <a:r>
              <a:rPr lang="en-US" baseline="0" dirty="0" err="1"/>
              <a:t>i</a:t>
            </a:r>
            <a:r>
              <a:rPr lang="en-US" baseline="0" dirty="0"/>
              <a: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798ADF-0780-7E40-B9B6-1101AC231066}" type="slidenum">
              <a:rPr kumimoji="0" lang="en-US" sz="12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633100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width is quality of cluster, height is size of cluster</a:t>
            </a:r>
          </a:p>
          <a:p>
            <a:r>
              <a:rPr lang="en-US" baseline="0" dirty="0"/>
              <a:t>Could also use this to visualize quickly and maybe equal size clusters are important, etc.</a:t>
            </a:r>
          </a:p>
          <a:p>
            <a:r>
              <a:rPr lang="en-US" baseline="0" dirty="0"/>
              <a:t>Note for top cluster 0, the bottom points might be better included in cluster 2, thus there negative s scores. Cluster 0 not too happy</a:t>
            </a:r>
          </a:p>
          <a:p>
            <a:r>
              <a:rPr lang="en-US" baseline="0" dirty="0"/>
              <a:t>Whereas all clusters pretty good for k=4 and better overall score</a:t>
            </a:r>
          </a:p>
          <a:p>
            <a:r>
              <a:rPr lang="en-US" baseline="0" dirty="0"/>
              <a:t>Data would be impossible to see in greater dimensions, but silhouette still easy to visualize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798ADF-0780-7E40-B9B6-1101AC231066}" type="slidenum">
              <a:rPr kumimoji="0" lang="en-US" sz="12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3946647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9FDC5C9-20ED-4CD0-6B5B-6F932A131672}"/>
              </a:ext>
            </a:extLst>
          </p:cNvPr>
          <p:cNvSpPr>
            <a:spLocks noGrp="1" noChangeArrowheads="1"/>
          </p:cNvSpPr>
          <p:nvPr>
            <p:ph type="sldNum" sz="quarter" idx="5"/>
          </p:nvPr>
        </p:nvSpPr>
        <p:spPr>
          <a:ln/>
        </p:spPr>
        <p:txBody>
          <a:bodyPr/>
          <a:lstStyle/>
          <a:p>
            <a:fld id="{06494B05-D4C2-4A47-B316-0BFA8B440C32}" type="slidenum">
              <a:rPr lang="en-US" altLang="en-US"/>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back and</a:t>
            </a:r>
            <a:r>
              <a:rPr lang="en-US" baseline="0" dirty="0"/>
              <a:t> argue which are best: k=2 and k=4.  Choose two if just want best score, choose 4 if want fairly equal cluster size.  Others are all worse,</a:t>
            </a:r>
          </a:p>
          <a:p>
            <a:r>
              <a:rPr lang="en-US" baseline="0" dirty="0"/>
              <a:t>Top clusters 4 and 2 are now losers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798ADF-0780-7E40-B9B6-1101AC231066}" type="slidenum">
              <a:rPr kumimoji="0" lang="en-US" sz="1200" b="0" i="0" u="none" strike="noStrike" kern="1200" cap="none" spc="0" normalizeH="0" baseline="0" noProof="0" smtClean="0">
                <a:ln>
                  <a:noFill/>
                </a:ln>
                <a:solidFill>
                  <a:srgbClr val="000000"/>
                </a:solidFill>
                <a:effectLst/>
                <a:uLnTx/>
                <a:uFillTx/>
                <a:latin typeface="Times New Roman"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Times New Roman" charset="0"/>
              <a:ea typeface="+mn-ea"/>
              <a:cs typeface="+mn-cs"/>
            </a:endParaRPr>
          </a:p>
        </p:txBody>
      </p:sp>
    </p:spTree>
    <p:extLst>
      <p:ext uri="{BB962C8B-B14F-4D97-AF65-F5344CB8AC3E}">
        <p14:creationId xmlns:p14="http://schemas.microsoft.com/office/powerpoint/2010/main" val="1703196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dirty="0">
                <a:latin typeface="Times New Roman" pitchFamily="1" charset="0"/>
                <a:ea typeface="ＭＳ Ｐゴシック" pitchFamily="1" charset="-128"/>
                <a:cs typeface="ＭＳ Ｐゴシック" pitchFamily="1" charset="-128"/>
              </a:rPr>
              <a:t>Best case silhouette</a:t>
            </a:r>
            <a:r>
              <a:rPr lang="en-US" baseline="0" dirty="0">
                <a:latin typeface="Times New Roman" pitchFamily="1" charset="0"/>
                <a:ea typeface="ＭＳ Ｐゴシック" pitchFamily="1" charset="-128"/>
                <a:cs typeface="ＭＳ Ｐゴシック" pitchFamily="1" charset="-128"/>
              </a:rPr>
              <a:t> close to 1 (wide) but also having cluster sizes and number close to what you want.  Not many small silhouette instances.</a:t>
            </a:r>
          </a:p>
          <a:p>
            <a:endParaRPr lang="en-US" dirty="0">
              <a:latin typeface="Times New Roman" pitchFamily="1" charset="0"/>
              <a:ea typeface="ＭＳ Ｐゴシック" pitchFamily="1" charset="-128"/>
              <a:cs typeface="ＭＳ Ｐゴシック" pitchFamily="1" charset="-128"/>
            </a:endParaRPr>
          </a:p>
          <a:p>
            <a:r>
              <a:rPr lang="en-US" dirty="0">
                <a:latin typeface="Times New Roman" pitchFamily="1" charset="0"/>
                <a:ea typeface="ＭＳ Ｐゴシック" pitchFamily="1" charset="-128"/>
                <a:cs typeface="ＭＳ Ｐゴシック" pitchFamily="1" charset="-128"/>
              </a:rPr>
              <a:t>If two clusters are equidistant from </a:t>
            </a:r>
            <a:r>
              <a:rPr lang="en-US" dirty="0" err="1">
                <a:latin typeface="Times New Roman" pitchFamily="1" charset="0"/>
                <a:ea typeface="ＭＳ Ｐゴシック" pitchFamily="1" charset="-128"/>
                <a:cs typeface="ＭＳ Ｐゴシック" pitchFamily="1" charset="-128"/>
              </a:rPr>
              <a:t>i</a:t>
            </a:r>
            <a:r>
              <a:rPr lang="en-US" dirty="0">
                <a:latin typeface="Times New Roman" pitchFamily="1" charset="0"/>
                <a:ea typeface="ＭＳ Ｐゴシック" pitchFamily="1" charset="-128"/>
                <a:cs typeface="ＭＳ Ｐゴシック" pitchFamily="1" charset="-128"/>
              </a:rPr>
              <a:t>, then the one with the highest scatter (the</a:t>
            </a:r>
            <a:r>
              <a:rPr lang="en-US" baseline="0" dirty="0">
                <a:latin typeface="Times New Roman" pitchFamily="1" charset="0"/>
                <a:ea typeface="ＭＳ Ｐゴシック" pitchFamily="1" charset="-128"/>
                <a:cs typeface="ＭＳ Ｐゴシック" pitchFamily="1" charset="-128"/>
              </a:rPr>
              <a:t> worst case) </a:t>
            </a:r>
            <a:r>
              <a:rPr lang="en-US" dirty="0">
                <a:latin typeface="Times New Roman" pitchFamily="1" charset="0"/>
                <a:ea typeface="ＭＳ Ｐゴシック" pitchFamily="1" charset="-128"/>
                <a:cs typeface="ＭＳ Ｐゴシック" pitchFamily="1" charset="-128"/>
              </a:rPr>
              <a:t>will maximize</a:t>
            </a:r>
            <a:r>
              <a:rPr lang="en-US" baseline="0" dirty="0">
                <a:latin typeface="Times New Roman" pitchFamily="1" charset="0"/>
                <a:ea typeface="ＭＳ Ｐゴシック" pitchFamily="1" charset="-128"/>
                <a:cs typeface="ＭＳ Ｐゴシック" pitchFamily="1" charset="-128"/>
              </a:rPr>
              <a:t> </a:t>
            </a:r>
            <a:r>
              <a:rPr lang="en-US" baseline="0" dirty="0" err="1">
                <a:latin typeface="Times New Roman" pitchFamily="1" charset="0"/>
                <a:ea typeface="ＭＳ Ｐゴシック" pitchFamily="1" charset="-128"/>
                <a:cs typeface="ＭＳ Ｐゴシック" pitchFamily="1" charset="-128"/>
              </a:rPr>
              <a:t>ri</a:t>
            </a:r>
            <a:r>
              <a:rPr lang="en-US" dirty="0">
                <a:latin typeface="Times New Roman" pitchFamily="1" charset="0"/>
                <a:ea typeface="ＭＳ Ｐゴシック" pitchFamily="1" charset="-128"/>
                <a:cs typeface="ＭＳ Ｐゴシック" pitchFamily="1" charset="-128"/>
              </a:rPr>
              <a:t>.  It will have typically higher scatter because of the larger squared distances from the centroid.</a:t>
            </a:r>
          </a:p>
          <a:p>
            <a:r>
              <a:rPr lang="en-US" dirty="0">
                <a:latin typeface="Times New Roman" pitchFamily="1" charset="0"/>
                <a:ea typeface="ＭＳ Ｐゴシック" pitchFamily="1" charset="-128"/>
                <a:cs typeface="ＭＳ Ｐゴシック" pitchFamily="1" charset="-128"/>
              </a:rPr>
              <a:t>What might a plot of DB vs k look like?</a:t>
            </a:r>
          </a:p>
        </p:txBody>
      </p:sp>
      <p:sp>
        <p:nvSpPr>
          <p:cNvPr id="32772"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DAED496-A5BD-214B-A4F4-CF0E4805A178}" type="slidenum">
              <a:rPr kumimoji="0" lang="en-US" sz="1200" b="0" i="0" u="none" strike="noStrike" kern="1200" cap="none" spc="0" normalizeH="0" baseline="0" noProof="0" smtClean="0">
                <a:ln>
                  <a:noFill/>
                </a:ln>
                <a:solidFill>
                  <a:srgbClr val="000000"/>
                </a:solidFill>
                <a:effectLst/>
                <a:uLnTx/>
                <a:uFillTx/>
                <a:latin typeface="Times New Roman" pitchFamily="1"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Times New Roman" pitchFamily="1" charset="0"/>
              <a:ea typeface="+mn-ea"/>
              <a:cs typeface="+mn-cs"/>
            </a:endParaRPr>
          </a:p>
        </p:txBody>
      </p:sp>
    </p:spTree>
    <p:extLst>
      <p:ext uri="{BB962C8B-B14F-4D97-AF65-F5344CB8AC3E}">
        <p14:creationId xmlns:p14="http://schemas.microsoft.com/office/powerpoint/2010/main" val="1089824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dirty="0">
                <a:latin typeface="Times New Roman" pitchFamily="1" charset="0"/>
                <a:ea typeface="ＭＳ Ｐゴシック" pitchFamily="1" charset="-128"/>
                <a:cs typeface="ＭＳ Ｐゴシック" pitchFamily="1" charset="-128"/>
              </a:rPr>
              <a:t>Best case silhouette</a:t>
            </a:r>
            <a:r>
              <a:rPr lang="en-US" baseline="0" dirty="0">
                <a:latin typeface="Times New Roman" pitchFamily="1" charset="0"/>
                <a:ea typeface="ＭＳ Ｐゴシック" pitchFamily="1" charset="-128"/>
                <a:cs typeface="ＭＳ Ｐゴシック" pitchFamily="1" charset="-128"/>
              </a:rPr>
              <a:t> close to 1 (wide) but also having cluster sizes and number close to what you want.  Not many small silhouette instances.</a:t>
            </a:r>
          </a:p>
          <a:p>
            <a:endParaRPr lang="en-US" dirty="0">
              <a:latin typeface="Times New Roman" pitchFamily="1" charset="0"/>
              <a:ea typeface="ＭＳ Ｐゴシック" pitchFamily="1" charset="-128"/>
              <a:cs typeface="ＭＳ Ｐゴシック" pitchFamily="1" charset="-128"/>
            </a:endParaRPr>
          </a:p>
          <a:p>
            <a:r>
              <a:rPr lang="en-US" dirty="0">
                <a:latin typeface="Times New Roman" pitchFamily="1" charset="0"/>
                <a:ea typeface="ＭＳ Ｐゴシック" pitchFamily="1" charset="-128"/>
                <a:cs typeface="ＭＳ Ｐゴシック" pitchFamily="1" charset="-128"/>
              </a:rPr>
              <a:t>If two clusters are equidistant from </a:t>
            </a:r>
            <a:r>
              <a:rPr lang="en-US" dirty="0" err="1">
                <a:latin typeface="Times New Roman" pitchFamily="1" charset="0"/>
                <a:ea typeface="ＭＳ Ｐゴシック" pitchFamily="1" charset="-128"/>
                <a:cs typeface="ＭＳ Ｐゴシック" pitchFamily="1" charset="-128"/>
              </a:rPr>
              <a:t>i</a:t>
            </a:r>
            <a:r>
              <a:rPr lang="en-US" dirty="0">
                <a:latin typeface="Times New Roman" pitchFamily="1" charset="0"/>
                <a:ea typeface="ＭＳ Ｐゴシック" pitchFamily="1" charset="-128"/>
                <a:cs typeface="ＭＳ Ｐゴシック" pitchFamily="1" charset="-128"/>
              </a:rPr>
              <a:t>, then the one with the highest scatter (the</a:t>
            </a:r>
            <a:r>
              <a:rPr lang="en-US" baseline="0" dirty="0">
                <a:latin typeface="Times New Roman" pitchFamily="1" charset="0"/>
                <a:ea typeface="ＭＳ Ｐゴシック" pitchFamily="1" charset="-128"/>
                <a:cs typeface="ＭＳ Ｐゴシック" pitchFamily="1" charset="-128"/>
              </a:rPr>
              <a:t> worst case) </a:t>
            </a:r>
            <a:r>
              <a:rPr lang="en-US" dirty="0">
                <a:latin typeface="Times New Roman" pitchFamily="1" charset="0"/>
                <a:ea typeface="ＭＳ Ｐゴシック" pitchFamily="1" charset="-128"/>
                <a:cs typeface="ＭＳ Ｐゴシック" pitchFamily="1" charset="-128"/>
              </a:rPr>
              <a:t>will maximize</a:t>
            </a:r>
            <a:r>
              <a:rPr lang="en-US" baseline="0" dirty="0">
                <a:latin typeface="Times New Roman" pitchFamily="1" charset="0"/>
                <a:ea typeface="ＭＳ Ｐゴシック" pitchFamily="1" charset="-128"/>
                <a:cs typeface="ＭＳ Ｐゴシック" pitchFamily="1" charset="-128"/>
              </a:rPr>
              <a:t> </a:t>
            </a:r>
            <a:r>
              <a:rPr lang="en-US" baseline="0" dirty="0" err="1">
                <a:latin typeface="Times New Roman" pitchFamily="1" charset="0"/>
                <a:ea typeface="ＭＳ Ｐゴシック" pitchFamily="1" charset="-128"/>
                <a:cs typeface="ＭＳ Ｐゴシック" pitchFamily="1" charset="-128"/>
              </a:rPr>
              <a:t>ri</a:t>
            </a:r>
            <a:r>
              <a:rPr lang="en-US" dirty="0">
                <a:latin typeface="Times New Roman" pitchFamily="1" charset="0"/>
                <a:ea typeface="ＭＳ Ｐゴシック" pitchFamily="1" charset="-128"/>
                <a:cs typeface="ＭＳ Ｐゴシック" pitchFamily="1" charset="-128"/>
              </a:rPr>
              <a:t>.  It will have typically higher scatter because of the larger squared distances from the centroid.</a:t>
            </a:r>
          </a:p>
          <a:p>
            <a:r>
              <a:rPr lang="en-US" dirty="0">
                <a:latin typeface="Times New Roman" pitchFamily="1" charset="0"/>
                <a:ea typeface="ＭＳ Ｐゴシック" pitchFamily="1" charset="-128"/>
                <a:cs typeface="ＭＳ Ｐゴシック" pitchFamily="1" charset="-128"/>
              </a:rPr>
              <a:t>What might a plot of DB vs k look like?</a:t>
            </a:r>
          </a:p>
        </p:txBody>
      </p:sp>
      <p:sp>
        <p:nvSpPr>
          <p:cNvPr id="32772"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DAED496-A5BD-214B-A4F4-CF0E4805A178}" type="slidenum">
              <a:rPr kumimoji="0" lang="en-US" sz="1200" b="0" i="0" u="none" strike="noStrike" kern="1200" cap="none" spc="0" normalizeH="0" baseline="0" noProof="0" smtClean="0">
                <a:ln>
                  <a:noFill/>
                </a:ln>
                <a:solidFill>
                  <a:srgbClr val="000000"/>
                </a:solidFill>
                <a:effectLst/>
                <a:uLnTx/>
                <a:uFillTx/>
                <a:latin typeface="Times New Roman" pitchFamily="1"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srgbClr val="000000"/>
              </a:solidFill>
              <a:effectLst/>
              <a:uLnTx/>
              <a:uFillTx/>
              <a:latin typeface="Times New Roman" pitchFamily="1" charset="0"/>
              <a:ea typeface="+mn-ea"/>
              <a:cs typeface="+mn-cs"/>
            </a:endParaRPr>
          </a:p>
        </p:txBody>
      </p:sp>
    </p:spTree>
    <p:extLst>
      <p:ext uri="{BB962C8B-B14F-4D97-AF65-F5344CB8AC3E}">
        <p14:creationId xmlns:p14="http://schemas.microsoft.com/office/powerpoint/2010/main" val="4081194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635CFB94-2EA3-81B0-92D7-2DF4FC9AB3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8FDE14BB-F411-5878-F24B-4676839E72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ZW" altLang="en-US">
              <a:ea typeface="新細明體" panose="02020500000000000000" pitchFamily="18" charset="-120"/>
            </a:endParaRPr>
          </a:p>
        </p:txBody>
      </p:sp>
      <p:sp>
        <p:nvSpPr>
          <p:cNvPr id="49156" name="Slide Number Placeholder 3">
            <a:extLst>
              <a:ext uri="{FF2B5EF4-FFF2-40B4-BE49-F238E27FC236}">
                <a16:creationId xmlns:a16="http://schemas.microsoft.com/office/drawing/2014/main" id="{BB82B1F1-37A7-957F-41F2-48145F3FEB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fld id="{475E4236-D200-964F-A023-FC68DDCE918A}" type="slidenum">
              <a:rPr lang="en-ZW" altLang="en-US">
                <a:latin typeface="Calibri" panose="020F0502020204030204" pitchFamily="34" charset="0"/>
              </a:rPr>
              <a:pPr/>
              <a:t>52</a:t>
            </a:fld>
            <a:endParaRPr lang="en-ZW"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6AB3AA33-3138-0F1D-F701-D9837935BF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38A47D34-361A-B4F9-D947-B44126B7EB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80" name="Slide Number Placeholder 3">
            <a:extLst>
              <a:ext uri="{FF2B5EF4-FFF2-40B4-BE49-F238E27FC236}">
                <a16:creationId xmlns:a16="http://schemas.microsoft.com/office/drawing/2014/main" id="{E8EAD278-D180-FB9E-3672-71A4B97D8E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fld id="{00036076-9ACB-A94B-AE2E-DD57C0539782}" type="slidenum">
              <a:rPr lang="en-US" altLang="en-US">
                <a:latin typeface="Calibri" panose="020F0502020204030204" pitchFamily="34" charset="0"/>
              </a:rPr>
              <a:pPr/>
              <a:t>53</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212EF8F6-1D24-AC25-997F-E0D984A63E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C2BF2BE5-B50E-75CE-FD6A-D81B241D41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ZW" altLang="en-US">
              <a:ea typeface="新細明體" panose="02020500000000000000" pitchFamily="18" charset="-120"/>
            </a:endParaRPr>
          </a:p>
        </p:txBody>
      </p:sp>
      <p:sp>
        <p:nvSpPr>
          <p:cNvPr id="51204" name="Slide Number Placeholder 3">
            <a:extLst>
              <a:ext uri="{FF2B5EF4-FFF2-40B4-BE49-F238E27FC236}">
                <a16:creationId xmlns:a16="http://schemas.microsoft.com/office/drawing/2014/main" id="{F846646E-2ECE-3D06-5461-B1545070DB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fld id="{088413A2-60BC-EC48-AFCB-9122F9B20527}" type="slidenum">
              <a:rPr lang="en-ZW" altLang="en-US">
                <a:latin typeface="Calibri" panose="020F0502020204030204" pitchFamily="34" charset="0"/>
              </a:rPr>
              <a:pPr/>
              <a:t>56</a:t>
            </a:fld>
            <a:endParaRPr lang="en-ZW"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CA50066-A3E8-E8E4-E3CB-695102DE779D}"/>
              </a:ext>
            </a:extLst>
          </p:cNvPr>
          <p:cNvSpPr>
            <a:spLocks noGrp="1" noChangeArrowheads="1"/>
          </p:cNvSpPr>
          <p:nvPr>
            <p:ph type="sldNum" sz="quarter" idx="5"/>
          </p:nvPr>
        </p:nvSpPr>
        <p:spPr>
          <a:ln/>
        </p:spPr>
        <p:txBody>
          <a:bodyPr/>
          <a:lstStyle/>
          <a:p>
            <a:fld id="{34FFA3E1-738D-3A49-A5C0-394458AB7E30}" type="slidenum">
              <a:rPr lang="en-US" altLang="en-US"/>
              <a:pPr/>
              <a:t>11</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E07C21A-157F-0F97-2DCA-465C2FC21EA8}"/>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D3FA625-721E-4F1B-93ED-2E14EA8C14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69F6A4A9-192D-94AA-3B30-6F9FF411CAD4}"/>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4651C5F3-2EE7-BF7D-854A-958319CBA3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r>
              <a:rPr lang="en-US" altLang="en-US" sz="900"/>
              <a:t>Incremental clustering and insensitivity to input order: Suppose new points come. Do you need to recluster from scratch?</a:t>
            </a:r>
          </a:p>
          <a:p>
            <a:pPr marL="742950" lvl="1" indent="-285750"/>
            <a:endParaRPr lang="en-US" altLang="en-US" sz="900"/>
          </a:p>
          <a:p>
            <a:pPr marL="742950" lvl="1" indent="-285750"/>
            <a:r>
              <a:rPr lang="en-US" altLang="en-US" sz="900"/>
              <a:t>High dimensionality: Human eye is good only for 2-3 dimensions</a:t>
            </a: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459BE9BF-D387-6A26-4679-5ACC8CDF1342}"/>
              </a:ext>
            </a:extLst>
          </p:cNvPr>
          <p:cNvSpPr>
            <a:spLocks noGrp="1" noRot="1" noChangeAspect="1" noChangeArrowheads="1" noTextEdit="1"/>
          </p:cNvSpPr>
          <p:nvPr>
            <p:ph type="sldImg"/>
          </p:nvPr>
        </p:nvSpPr>
        <p:spPr>
          <a:ln/>
        </p:spPr>
      </p:sp>
      <p:sp>
        <p:nvSpPr>
          <p:cNvPr id="199683" name="Rectangle 3">
            <a:extLst>
              <a:ext uri="{FF2B5EF4-FFF2-40B4-BE49-F238E27FC236}">
                <a16:creationId xmlns:a16="http://schemas.microsoft.com/office/drawing/2014/main" id="{B31981EC-EB85-0DE9-3E51-28FA0517ED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69D90F3-2D59-07F7-3DC3-B2EE6F8A7084}"/>
              </a:ext>
            </a:extLst>
          </p:cNvPr>
          <p:cNvSpPr>
            <a:spLocks noGrp="1" noChangeArrowheads="1"/>
          </p:cNvSpPr>
          <p:nvPr>
            <p:ph type="sldNum" sz="quarter" idx="5"/>
          </p:nvPr>
        </p:nvSpPr>
        <p:spPr>
          <a:ln/>
        </p:spPr>
        <p:txBody>
          <a:bodyPr/>
          <a:lstStyle/>
          <a:p>
            <a:pPr marL="0" marR="0" lvl="0" indent="0" algn="r" defTabSz="911225" rtl="0" eaLnBrk="0" fontAlgn="base" latinLnBrk="0" hangingPunct="0">
              <a:lnSpc>
                <a:spcPct val="100000"/>
              </a:lnSpc>
              <a:spcBef>
                <a:spcPct val="0"/>
              </a:spcBef>
              <a:spcAft>
                <a:spcPct val="0"/>
              </a:spcAft>
              <a:buClrTx/>
              <a:buSzTx/>
              <a:buFontTx/>
              <a:buNone/>
              <a:tabLst/>
              <a:defRPr/>
            </a:pPr>
            <a:fld id="{4E0C5782-2E2C-0040-B78B-2C41431DCFB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122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78" rtl="0" eaLnBrk="1" fontAlgn="auto" latinLnBrk="0" hangingPunct="1">
              <a:lnSpc>
                <a:spcPct val="100000"/>
              </a:lnSpc>
              <a:spcBef>
                <a:spcPts val="0"/>
              </a:spcBef>
              <a:spcAft>
                <a:spcPts val="0"/>
              </a:spcAft>
              <a:buClrTx/>
              <a:buSzTx/>
              <a:buFontTx/>
              <a:buNone/>
              <a:tabLst/>
              <a:defRPr/>
            </a:pPr>
            <a:fld id="{A6F8110F-5CB8-4B7A-89C2-96B671E605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7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3961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26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1072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3621-1C31-439F-23CE-18225C74CDE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BA97CD7-A459-BEFE-7600-02DCABD8F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46DF7A6-B40F-6BF4-5D50-749558343A4E}"/>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5" name="Footer Placeholder 4">
            <a:extLst>
              <a:ext uri="{FF2B5EF4-FFF2-40B4-BE49-F238E27FC236}">
                <a16:creationId xmlns:a16="http://schemas.microsoft.com/office/drawing/2014/main" id="{FC1C8C1D-3B37-EC70-10EB-3FEC54D865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2EEA4-8C7E-8C3B-A93C-8AFF0F272A5C}"/>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2416026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5404-B9A1-48B9-31DA-807CC8C7D5C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448A57-DEA9-E730-C7B6-48085E93C4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3CBF157-D49B-BC03-231F-5E1E3CA79EA9}"/>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5" name="Footer Placeholder 4">
            <a:extLst>
              <a:ext uri="{FF2B5EF4-FFF2-40B4-BE49-F238E27FC236}">
                <a16:creationId xmlns:a16="http://schemas.microsoft.com/office/drawing/2014/main" id="{9FE5723B-BD4F-3F42-A396-0E0261D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18564-98C6-983D-8C4B-39D0E8D5BE74}"/>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2386250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E765D5-6C22-E6F2-FD9E-86E4D72DD9F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F57B7D6-750A-7E90-CDE0-55422AFECDB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23823B-A99A-6386-AFFA-C50EFD71BDFF}"/>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5" name="Footer Placeholder 4">
            <a:extLst>
              <a:ext uri="{FF2B5EF4-FFF2-40B4-BE49-F238E27FC236}">
                <a16:creationId xmlns:a16="http://schemas.microsoft.com/office/drawing/2014/main" id="{CBDE65C1-8B1C-4BDF-37C3-8D13FCA76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7D259-7EFE-77CF-EA9A-60858E2DD25F}"/>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367619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extLst>
      <p:ext uri="{BB962C8B-B14F-4D97-AF65-F5344CB8AC3E}">
        <p14:creationId xmlns:p14="http://schemas.microsoft.com/office/powerpoint/2010/main" val="1175572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1821560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476164"/>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Text Placeholder 2"/>
          <p:cNvSpPr>
            <a:spLocks noGrp="1"/>
          </p:cNvSpPr>
          <p:nvPr>
            <p:ph type="body" sz="half" idx="1"/>
          </p:nvPr>
        </p:nvSpPr>
        <p:spPr>
          <a:xfrm>
            <a:off x="4064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12428"/>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76901" y="2480881"/>
            <a:ext cx="9638199" cy="696594"/>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15908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32494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23420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286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7565C-E539-4527-41AD-FA802B667C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8FFD308-7F0D-66C4-5DC0-C8F5CAE7EA0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D70B81-6CBD-3CD1-6DD2-F4223B6F1C22}"/>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5" name="Footer Placeholder 4">
            <a:extLst>
              <a:ext uri="{FF2B5EF4-FFF2-40B4-BE49-F238E27FC236}">
                <a16:creationId xmlns:a16="http://schemas.microsoft.com/office/drawing/2014/main" id="{D1D5E064-F73F-79F9-06E4-B04930DC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04950-8D27-1D8D-D2EB-9BA678A4D1F5}"/>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2039251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1093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15388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W"/>
          </a:p>
        </p:txBody>
      </p:sp>
      <p:sp>
        <p:nvSpPr>
          <p:cNvPr id="3" name="Rectangle 4">
            <a:extLst>
              <a:ext uri="{FF2B5EF4-FFF2-40B4-BE49-F238E27FC236}">
                <a16:creationId xmlns:a16="http://schemas.microsoft.com/office/drawing/2014/main" id="{9AF99CA2-C080-4707-959A-64302DB7C0B3}"/>
              </a:ext>
            </a:extLst>
          </p:cNvPr>
          <p:cNvSpPr>
            <a:spLocks noGrp="1" noChangeArrowheads="1"/>
          </p:cNvSpPr>
          <p:nvPr>
            <p:ph type="dt" sz="half" idx="10"/>
          </p:nvPr>
        </p:nvSpPr>
        <p:spPr/>
        <p:txBody>
          <a:bodyPr/>
          <a:lstStyle>
            <a:lvl1pPr>
              <a:defRPr/>
            </a:lvl1pPr>
          </a:lstStyle>
          <a:p>
            <a:pPr>
              <a:defRPr/>
            </a:pPr>
            <a:endParaRPr lang="en-US" altLang="zh-TW"/>
          </a:p>
        </p:txBody>
      </p:sp>
      <p:sp>
        <p:nvSpPr>
          <p:cNvPr id="4" name="Rectangle 5">
            <a:extLst>
              <a:ext uri="{FF2B5EF4-FFF2-40B4-BE49-F238E27FC236}">
                <a16:creationId xmlns:a16="http://schemas.microsoft.com/office/drawing/2014/main" id="{5559C0EA-0EAF-1C8E-2A3F-BE95568B774D}"/>
              </a:ext>
            </a:extLst>
          </p:cNvPr>
          <p:cNvSpPr>
            <a:spLocks noGrp="1" noChangeArrowheads="1"/>
          </p:cNvSpPr>
          <p:nvPr>
            <p:ph type="ftr" sz="quarter" idx="11"/>
          </p:nvPr>
        </p:nvSpPr>
        <p:spPr/>
        <p:txBody>
          <a:bodyPr/>
          <a:lstStyle>
            <a:lvl1pPr>
              <a:defRPr/>
            </a:lvl1pPr>
          </a:lstStyle>
          <a:p>
            <a:pPr>
              <a:defRPr/>
            </a:pPr>
            <a:endParaRPr lang="en-US" altLang="zh-TW"/>
          </a:p>
        </p:txBody>
      </p:sp>
      <p:sp>
        <p:nvSpPr>
          <p:cNvPr id="5" name="Rectangle 6">
            <a:extLst>
              <a:ext uri="{FF2B5EF4-FFF2-40B4-BE49-F238E27FC236}">
                <a16:creationId xmlns:a16="http://schemas.microsoft.com/office/drawing/2014/main" id="{45D1CE7A-1986-56DB-F41C-61367E47DD53}"/>
              </a:ext>
            </a:extLst>
          </p:cNvPr>
          <p:cNvSpPr>
            <a:spLocks noGrp="1" noChangeArrowheads="1"/>
          </p:cNvSpPr>
          <p:nvPr>
            <p:ph type="sldNum" sz="quarter" idx="12"/>
          </p:nvPr>
        </p:nvSpPr>
        <p:spPr/>
        <p:txBody>
          <a:bodyPr/>
          <a:lstStyle>
            <a:lvl1pPr>
              <a:defRPr>
                <a:cs typeface="微軟正黑體" panose="020B0604030504040204" pitchFamily="34" charset="-120"/>
              </a:defRPr>
            </a:lvl1pPr>
          </a:lstStyle>
          <a:p>
            <a:fld id="{91F47E9F-CE8E-3C4D-9304-5CD018FA2C4D}" type="slidenum">
              <a:rPr lang="en-US" altLang="zh-TW"/>
              <a:pPr/>
              <a:t>‹#›</a:t>
            </a:fld>
            <a:endParaRPr lang="en-US" altLang="zh-TW"/>
          </a:p>
        </p:txBody>
      </p:sp>
    </p:spTree>
    <p:extLst>
      <p:ext uri="{BB962C8B-B14F-4D97-AF65-F5344CB8AC3E}">
        <p14:creationId xmlns:p14="http://schemas.microsoft.com/office/powerpoint/2010/main" val="2101714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26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380067" y="1552576"/>
            <a:ext cx="13572067"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prstTxWarp prst="textNoShape">
                <a:avLst/>
              </a:prstTxWarp>
            </a:bodyPr>
            <a:lstStyle/>
            <a:p>
              <a:pPr>
                <a:defRPr/>
              </a:pPr>
              <a:endParaRPr lang="en-US" sz="1800">
                <a:latin typeface="Times New Roman" charset="0"/>
              </a:endParaRPr>
            </a:p>
          </p:txBody>
        </p:sp>
        <p:sp>
          <p:nvSpPr>
            <p:cNvPr id="6"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prstTxWarp prst="textNoShape">
                <a:avLst/>
              </a:prstTxWarp>
            </a:bodyPr>
            <a:lstStyle/>
            <a:p>
              <a:pPr>
                <a:defRPr/>
              </a:pPr>
              <a:endParaRPr lang="en-US" sz="1800">
                <a:latin typeface="Times New Roman" charset="0"/>
              </a:endParaRPr>
            </a:p>
          </p:txBody>
        </p:sp>
      </p:grpSp>
      <p:sp>
        <p:nvSpPr>
          <p:cNvPr id="7173" name="Rectangle 5"/>
          <p:cNvSpPr>
            <a:spLocks noGrp="1" noChangeArrowheads="1"/>
          </p:cNvSpPr>
          <p:nvPr>
            <p:ph type="ctrTitle" sz="quarter"/>
          </p:nvPr>
        </p:nvSpPr>
        <p:spPr>
          <a:xfrm>
            <a:off x="1725084" y="762000"/>
            <a:ext cx="10363200" cy="1143000"/>
          </a:xfrm>
        </p:spPr>
        <p:txBody>
          <a:bodyPr anchor="b"/>
          <a:lstStyle>
            <a:lvl1pPr>
              <a:defRPr/>
            </a:lvl1pPr>
          </a:lstStyle>
          <a:p>
            <a:r>
              <a:rPr lang="en-US"/>
              <a:t>Click to edit Master title style</a:t>
            </a:r>
          </a:p>
        </p:txBody>
      </p:sp>
      <p:sp>
        <p:nvSpPr>
          <p:cNvPr id="7174" name="Rectangle 6"/>
          <p:cNvSpPr>
            <a:spLocks noGrp="1" noChangeArrowheads="1"/>
          </p:cNvSpPr>
          <p:nvPr>
            <p:ph type="subTitle" sz="quarter" idx="1"/>
          </p:nvPr>
        </p:nvSpPr>
        <p:spPr>
          <a:xfrm>
            <a:off x="914400" y="3429000"/>
            <a:ext cx="8534400" cy="1752600"/>
          </a:xfrm>
        </p:spPr>
        <p:txBody>
          <a:bodyPr lIns="92075" tIns="46038" rIns="92075" bIns="46038" anchor="ctr"/>
          <a:lstStyle>
            <a:lvl1pPr marL="0" indent="0" algn="ctr">
              <a:buFont typeface="Wingdings" charset="2"/>
              <a:buNone/>
              <a:defRPr/>
            </a:lvl1pPr>
          </a:lstStyle>
          <a:p>
            <a:r>
              <a:rPr lang="en-US"/>
              <a:t>Click to edit Master subtitle style</a:t>
            </a:r>
          </a:p>
        </p:txBody>
      </p:sp>
      <p:sp>
        <p:nvSpPr>
          <p:cNvPr id="7" name="Rectangle 7"/>
          <p:cNvSpPr>
            <a:spLocks noGrp="1" noChangeArrowheads="1"/>
          </p:cNvSpPr>
          <p:nvPr>
            <p:ph type="dt" sz="quarter" idx="10"/>
          </p:nvPr>
        </p:nvSpPr>
        <p:spPr/>
        <p:txBody>
          <a:bodyPr/>
          <a:lstStyle>
            <a:lvl1pPr>
              <a:defRPr sz="1400"/>
            </a:lvl1pPr>
          </a:lstStyle>
          <a:p>
            <a:pPr>
              <a:defRPr/>
            </a:pPr>
            <a:endParaRPr lang="en-US"/>
          </a:p>
        </p:txBody>
      </p:sp>
      <p:sp>
        <p:nvSpPr>
          <p:cNvPr id="8" name="Rectangle 8"/>
          <p:cNvSpPr>
            <a:spLocks noGrp="1" noChangeArrowheads="1"/>
          </p:cNvSpPr>
          <p:nvPr>
            <p:ph type="ftr" sz="quarter" idx="11"/>
          </p:nvPr>
        </p:nvSpPr>
        <p:spPr>
          <a:xfrm>
            <a:off x="4165600" y="6248400"/>
            <a:ext cx="3860800" cy="457200"/>
          </a:xfrm>
        </p:spPr>
        <p:txBody>
          <a:bodyPr/>
          <a:lstStyle>
            <a:lvl1pPr>
              <a:defRPr sz="1400"/>
            </a:lvl1pPr>
          </a:lstStyle>
          <a:p>
            <a:pPr>
              <a:defRPr/>
            </a:pPr>
            <a:r>
              <a:rPr lang="en-US"/>
              <a:t>CS 472 - Clustering</a:t>
            </a:r>
          </a:p>
        </p:txBody>
      </p:sp>
      <p:sp>
        <p:nvSpPr>
          <p:cNvPr id="9" name="Rectangle 9"/>
          <p:cNvSpPr>
            <a:spLocks noGrp="1" noChangeArrowheads="1"/>
          </p:cNvSpPr>
          <p:nvPr>
            <p:ph type="sldNum" sz="quarter" idx="12"/>
          </p:nvPr>
        </p:nvSpPr>
        <p:spPr/>
        <p:txBody>
          <a:bodyPr/>
          <a:lstStyle>
            <a:lvl1pPr>
              <a:defRPr sz="1400"/>
            </a:lvl1pPr>
          </a:lstStyle>
          <a:p>
            <a:pPr>
              <a:defRPr/>
            </a:pPr>
            <a:fld id="{3919595A-AF2F-9C4A-9B29-D4ACE10DF52A}" type="slidenum">
              <a:rPr lang="en-US"/>
              <a:pPr>
                <a:defRPr/>
              </a:pPr>
              <a:t>‹#›</a:t>
            </a:fld>
            <a:endParaRPr lang="en-US"/>
          </a:p>
        </p:txBody>
      </p:sp>
    </p:spTree>
    <p:extLst>
      <p:ext uri="{BB962C8B-B14F-4D97-AF65-F5344CB8AC3E}">
        <p14:creationId xmlns:p14="http://schemas.microsoft.com/office/powerpoint/2010/main" val="670662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6" name="Rectangle 8"/>
          <p:cNvSpPr>
            <a:spLocks noGrp="1" noChangeArrowheads="1"/>
          </p:cNvSpPr>
          <p:nvPr>
            <p:ph type="sldNum" sz="quarter" idx="12"/>
          </p:nvPr>
        </p:nvSpPr>
        <p:spPr>
          <a:ln/>
        </p:spPr>
        <p:txBody>
          <a:bodyPr/>
          <a:lstStyle>
            <a:lvl1pPr>
              <a:defRPr/>
            </a:lvl1pPr>
          </a:lstStyle>
          <a:p>
            <a:pPr>
              <a:defRPr/>
            </a:pPr>
            <a:fld id="{855AF27C-A912-7D4C-A91C-22684913B2EC}" type="slidenum">
              <a:rPr lang="en-US"/>
              <a:pPr>
                <a:defRPr/>
              </a:pPr>
              <a:t>‹#›</a:t>
            </a:fld>
            <a:endParaRPr lang="en-US"/>
          </a:p>
        </p:txBody>
      </p:sp>
    </p:spTree>
    <p:extLst>
      <p:ext uri="{BB962C8B-B14F-4D97-AF65-F5344CB8AC3E}">
        <p14:creationId xmlns:p14="http://schemas.microsoft.com/office/powerpoint/2010/main" val="2486757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6" name="Rectangle 8"/>
          <p:cNvSpPr>
            <a:spLocks noGrp="1" noChangeArrowheads="1"/>
          </p:cNvSpPr>
          <p:nvPr>
            <p:ph type="sldNum" sz="quarter" idx="12"/>
          </p:nvPr>
        </p:nvSpPr>
        <p:spPr>
          <a:ln/>
        </p:spPr>
        <p:txBody>
          <a:bodyPr/>
          <a:lstStyle>
            <a:lvl1pPr>
              <a:defRPr/>
            </a:lvl1pPr>
          </a:lstStyle>
          <a:p>
            <a:pPr>
              <a:defRPr/>
            </a:pPr>
            <a:fld id="{E4974FA1-71DF-2347-9FDC-6BF0EF6633C0}" type="slidenum">
              <a:rPr lang="en-US"/>
              <a:pPr>
                <a:defRPr/>
              </a:pPr>
              <a:t>‹#›</a:t>
            </a:fld>
            <a:endParaRPr lang="en-US"/>
          </a:p>
        </p:txBody>
      </p:sp>
    </p:spTree>
    <p:extLst>
      <p:ext uri="{BB962C8B-B14F-4D97-AF65-F5344CB8AC3E}">
        <p14:creationId xmlns:p14="http://schemas.microsoft.com/office/powerpoint/2010/main" val="32927052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76400"/>
            <a:ext cx="508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508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7" name="Rectangle 8"/>
          <p:cNvSpPr>
            <a:spLocks noGrp="1" noChangeArrowheads="1"/>
          </p:cNvSpPr>
          <p:nvPr>
            <p:ph type="sldNum" sz="quarter" idx="12"/>
          </p:nvPr>
        </p:nvSpPr>
        <p:spPr>
          <a:ln/>
        </p:spPr>
        <p:txBody>
          <a:bodyPr/>
          <a:lstStyle>
            <a:lvl1pPr>
              <a:defRPr/>
            </a:lvl1pPr>
          </a:lstStyle>
          <a:p>
            <a:pPr>
              <a:defRPr/>
            </a:pPr>
            <a:fld id="{0A552EF1-16C1-C247-A42E-CF07B2C640AB}" type="slidenum">
              <a:rPr lang="en-US"/>
              <a:pPr>
                <a:defRPr/>
              </a:pPr>
              <a:t>‹#›</a:t>
            </a:fld>
            <a:endParaRPr lang="en-US"/>
          </a:p>
        </p:txBody>
      </p:sp>
    </p:spTree>
    <p:extLst>
      <p:ext uri="{BB962C8B-B14F-4D97-AF65-F5344CB8AC3E}">
        <p14:creationId xmlns:p14="http://schemas.microsoft.com/office/powerpoint/2010/main" val="30600402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9" name="Rectangle 8"/>
          <p:cNvSpPr>
            <a:spLocks noGrp="1" noChangeArrowheads="1"/>
          </p:cNvSpPr>
          <p:nvPr>
            <p:ph type="sldNum" sz="quarter" idx="12"/>
          </p:nvPr>
        </p:nvSpPr>
        <p:spPr>
          <a:ln/>
        </p:spPr>
        <p:txBody>
          <a:bodyPr/>
          <a:lstStyle>
            <a:lvl1pPr>
              <a:defRPr/>
            </a:lvl1pPr>
          </a:lstStyle>
          <a:p>
            <a:pPr>
              <a:defRPr/>
            </a:pPr>
            <a:fld id="{D5B8CB6F-D04E-7B46-9FC0-C1D24F792DB4}" type="slidenum">
              <a:rPr lang="en-US"/>
              <a:pPr>
                <a:defRPr/>
              </a:pPr>
              <a:t>‹#›</a:t>
            </a:fld>
            <a:endParaRPr lang="en-US"/>
          </a:p>
        </p:txBody>
      </p:sp>
    </p:spTree>
    <p:extLst>
      <p:ext uri="{BB962C8B-B14F-4D97-AF65-F5344CB8AC3E}">
        <p14:creationId xmlns:p14="http://schemas.microsoft.com/office/powerpoint/2010/main" val="176473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5" name="Rectangle 8"/>
          <p:cNvSpPr>
            <a:spLocks noGrp="1" noChangeArrowheads="1"/>
          </p:cNvSpPr>
          <p:nvPr>
            <p:ph type="sldNum" sz="quarter" idx="12"/>
          </p:nvPr>
        </p:nvSpPr>
        <p:spPr>
          <a:ln/>
        </p:spPr>
        <p:txBody>
          <a:bodyPr/>
          <a:lstStyle>
            <a:lvl1pPr>
              <a:defRPr/>
            </a:lvl1pPr>
          </a:lstStyle>
          <a:p>
            <a:pPr>
              <a:defRPr/>
            </a:pPr>
            <a:fld id="{2DF2418F-0663-1B4E-B9A5-B02C20722742}" type="slidenum">
              <a:rPr lang="en-US"/>
              <a:pPr>
                <a:defRPr/>
              </a:pPr>
              <a:t>‹#›</a:t>
            </a:fld>
            <a:endParaRPr lang="en-US"/>
          </a:p>
        </p:txBody>
      </p:sp>
    </p:spTree>
    <p:extLst>
      <p:ext uri="{BB962C8B-B14F-4D97-AF65-F5344CB8AC3E}">
        <p14:creationId xmlns:p14="http://schemas.microsoft.com/office/powerpoint/2010/main" val="1565275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4" name="Rectangle 8"/>
          <p:cNvSpPr>
            <a:spLocks noGrp="1" noChangeArrowheads="1"/>
          </p:cNvSpPr>
          <p:nvPr>
            <p:ph type="sldNum" sz="quarter" idx="12"/>
          </p:nvPr>
        </p:nvSpPr>
        <p:spPr>
          <a:ln/>
        </p:spPr>
        <p:txBody>
          <a:bodyPr/>
          <a:lstStyle>
            <a:lvl1pPr>
              <a:defRPr/>
            </a:lvl1pPr>
          </a:lstStyle>
          <a:p>
            <a:pPr>
              <a:defRPr/>
            </a:pPr>
            <a:fld id="{F7B056CD-CE81-7E42-A0F7-F05FB40685E0}" type="slidenum">
              <a:rPr lang="en-US"/>
              <a:pPr>
                <a:defRPr/>
              </a:pPr>
              <a:t>‹#›</a:t>
            </a:fld>
            <a:endParaRPr lang="en-US"/>
          </a:p>
        </p:txBody>
      </p:sp>
    </p:spTree>
    <p:extLst>
      <p:ext uri="{BB962C8B-B14F-4D97-AF65-F5344CB8AC3E}">
        <p14:creationId xmlns:p14="http://schemas.microsoft.com/office/powerpoint/2010/main" val="768375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7E4D-F5F9-97A8-A374-9BDB3453DC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56C70D-AD84-6BFA-E954-246AD56124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4A8C20-1AF5-3876-0E27-A66DFD8BB939}"/>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5" name="Footer Placeholder 4">
            <a:extLst>
              <a:ext uri="{FF2B5EF4-FFF2-40B4-BE49-F238E27FC236}">
                <a16:creationId xmlns:a16="http://schemas.microsoft.com/office/drawing/2014/main" id="{002A8ADD-0F1C-5805-582D-3614647F5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7B867-08DC-6E55-7C9F-0F25D0ACD393}"/>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14818618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7" name="Rectangle 8"/>
          <p:cNvSpPr>
            <a:spLocks noGrp="1" noChangeArrowheads="1"/>
          </p:cNvSpPr>
          <p:nvPr>
            <p:ph type="sldNum" sz="quarter" idx="12"/>
          </p:nvPr>
        </p:nvSpPr>
        <p:spPr>
          <a:ln/>
        </p:spPr>
        <p:txBody>
          <a:bodyPr/>
          <a:lstStyle>
            <a:lvl1pPr>
              <a:defRPr/>
            </a:lvl1pPr>
          </a:lstStyle>
          <a:p>
            <a:pPr>
              <a:defRPr/>
            </a:pPr>
            <a:fld id="{DEDB4076-1DB3-BD4C-824C-F3DDD968DC72}" type="slidenum">
              <a:rPr lang="en-US"/>
              <a:pPr>
                <a:defRPr/>
              </a:pPr>
              <a:t>‹#›</a:t>
            </a:fld>
            <a:endParaRPr lang="en-US"/>
          </a:p>
        </p:txBody>
      </p:sp>
    </p:spTree>
    <p:extLst>
      <p:ext uri="{BB962C8B-B14F-4D97-AF65-F5344CB8AC3E}">
        <p14:creationId xmlns:p14="http://schemas.microsoft.com/office/powerpoint/2010/main" val="4279579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7" name="Rectangle 8"/>
          <p:cNvSpPr>
            <a:spLocks noGrp="1" noChangeArrowheads="1"/>
          </p:cNvSpPr>
          <p:nvPr>
            <p:ph type="sldNum" sz="quarter" idx="12"/>
          </p:nvPr>
        </p:nvSpPr>
        <p:spPr>
          <a:ln/>
        </p:spPr>
        <p:txBody>
          <a:bodyPr/>
          <a:lstStyle>
            <a:lvl1pPr>
              <a:defRPr/>
            </a:lvl1pPr>
          </a:lstStyle>
          <a:p>
            <a:pPr>
              <a:defRPr/>
            </a:pPr>
            <a:fld id="{E3859197-B2C8-E84C-8BD9-2AC9A96BF8AE}" type="slidenum">
              <a:rPr lang="en-US"/>
              <a:pPr>
                <a:defRPr/>
              </a:pPr>
              <a:t>‹#›</a:t>
            </a:fld>
            <a:endParaRPr lang="en-US"/>
          </a:p>
        </p:txBody>
      </p:sp>
    </p:spTree>
    <p:extLst>
      <p:ext uri="{BB962C8B-B14F-4D97-AF65-F5344CB8AC3E}">
        <p14:creationId xmlns:p14="http://schemas.microsoft.com/office/powerpoint/2010/main" val="1297755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6" name="Rectangle 8"/>
          <p:cNvSpPr>
            <a:spLocks noGrp="1" noChangeArrowheads="1"/>
          </p:cNvSpPr>
          <p:nvPr>
            <p:ph type="sldNum" sz="quarter" idx="12"/>
          </p:nvPr>
        </p:nvSpPr>
        <p:spPr>
          <a:ln/>
        </p:spPr>
        <p:txBody>
          <a:bodyPr/>
          <a:lstStyle>
            <a:lvl1pPr>
              <a:defRPr/>
            </a:lvl1pPr>
          </a:lstStyle>
          <a:p>
            <a:pPr>
              <a:defRPr/>
            </a:pPr>
            <a:fld id="{61820B9E-A221-474D-A7E6-96A87B94B497}" type="slidenum">
              <a:rPr lang="en-US"/>
              <a:pPr>
                <a:defRPr/>
              </a:pPr>
              <a:t>‹#›</a:t>
            </a:fld>
            <a:endParaRPr lang="en-US"/>
          </a:p>
        </p:txBody>
      </p:sp>
    </p:spTree>
    <p:extLst>
      <p:ext uri="{BB962C8B-B14F-4D97-AF65-F5344CB8AC3E}">
        <p14:creationId xmlns:p14="http://schemas.microsoft.com/office/powerpoint/2010/main" val="29650864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61400" y="609600"/>
            <a:ext cx="26162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609600"/>
            <a:ext cx="76454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CS 472 - Clustering</a:t>
            </a:r>
          </a:p>
        </p:txBody>
      </p:sp>
      <p:sp>
        <p:nvSpPr>
          <p:cNvPr id="6" name="Rectangle 8"/>
          <p:cNvSpPr>
            <a:spLocks noGrp="1" noChangeArrowheads="1"/>
          </p:cNvSpPr>
          <p:nvPr>
            <p:ph type="sldNum" sz="quarter" idx="12"/>
          </p:nvPr>
        </p:nvSpPr>
        <p:spPr>
          <a:ln/>
        </p:spPr>
        <p:txBody>
          <a:bodyPr/>
          <a:lstStyle>
            <a:lvl1pPr>
              <a:defRPr/>
            </a:lvl1pPr>
          </a:lstStyle>
          <a:p>
            <a:pPr>
              <a:defRPr/>
            </a:pPr>
            <a:fld id="{E49A7628-D1C4-A34E-9732-D1F369DF3251}" type="slidenum">
              <a:rPr lang="en-US"/>
              <a:pPr>
                <a:defRPr/>
              </a:pPr>
              <a:t>‹#›</a:t>
            </a:fld>
            <a:endParaRPr lang="en-US"/>
          </a:p>
        </p:txBody>
      </p:sp>
    </p:spTree>
    <p:extLst>
      <p:ext uri="{BB962C8B-B14F-4D97-AF65-F5344CB8AC3E}">
        <p14:creationId xmlns:p14="http://schemas.microsoft.com/office/powerpoint/2010/main" val="27170271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29794" name="Group 2">
            <a:extLst>
              <a:ext uri="{FF2B5EF4-FFF2-40B4-BE49-F238E27FC236}">
                <a16:creationId xmlns:a16="http://schemas.microsoft.com/office/drawing/2014/main" id="{59D77429-2CBC-A0DA-63BC-9A1E88254F0E}"/>
              </a:ext>
            </a:extLst>
          </p:cNvPr>
          <p:cNvGrpSpPr>
            <a:grpSpLocks/>
          </p:cNvGrpSpPr>
          <p:nvPr/>
        </p:nvGrpSpPr>
        <p:grpSpPr bwMode="auto">
          <a:xfrm>
            <a:off x="1" y="2438401"/>
            <a:ext cx="12012084" cy="1052513"/>
            <a:chOff x="0" y="1536"/>
            <a:chExt cx="5675" cy="663"/>
          </a:xfrm>
        </p:grpSpPr>
        <p:grpSp>
          <p:nvGrpSpPr>
            <p:cNvPr id="929795" name="Group 3">
              <a:extLst>
                <a:ext uri="{FF2B5EF4-FFF2-40B4-BE49-F238E27FC236}">
                  <a16:creationId xmlns:a16="http://schemas.microsoft.com/office/drawing/2014/main" id="{87725A18-647D-3C33-2911-02BC7841A1C6}"/>
                </a:ext>
              </a:extLst>
            </p:cNvPr>
            <p:cNvGrpSpPr>
              <a:grpSpLocks/>
            </p:cNvGrpSpPr>
            <p:nvPr/>
          </p:nvGrpSpPr>
          <p:grpSpPr bwMode="auto">
            <a:xfrm>
              <a:off x="183" y="1604"/>
              <a:ext cx="448" cy="299"/>
              <a:chOff x="720" y="336"/>
              <a:chExt cx="624" cy="432"/>
            </a:xfrm>
          </p:grpSpPr>
          <p:sp>
            <p:nvSpPr>
              <p:cNvPr id="929796" name="Rectangle 4">
                <a:extLst>
                  <a:ext uri="{FF2B5EF4-FFF2-40B4-BE49-F238E27FC236}">
                    <a16:creationId xmlns:a16="http://schemas.microsoft.com/office/drawing/2014/main" id="{33E430D0-43A1-21E4-56B0-AEA01F7A1249}"/>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929797" name="Rectangle 5">
                <a:extLst>
                  <a:ext uri="{FF2B5EF4-FFF2-40B4-BE49-F238E27FC236}">
                    <a16:creationId xmlns:a16="http://schemas.microsoft.com/office/drawing/2014/main" id="{1192A626-D033-C35B-0384-4A2B719D1E82}"/>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929798" name="Group 6">
              <a:extLst>
                <a:ext uri="{FF2B5EF4-FFF2-40B4-BE49-F238E27FC236}">
                  <a16:creationId xmlns:a16="http://schemas.microsoft.com/office/drawing/2014/main" id="{60A0C237-A9E3-33DD-03AF-ACF27717748D}"/>
                </a:ext>
              </a:extLst>
            </p:cNvPr>
            <p:cNvGrpSpPr>
              <a:grpSpLocks/>
            </p:cNvGrpSpPr>
            <p:nvPr/>
          </p:nvGrpSpPr>
          <p:grpSpPr bwMode="auto">
            <a:xfrm>
              <a:off x="261" y="1870"/>
              <a:ext cx="465" cy="299"/>
              <a:chOff x="912" y="2640"/>
              <a:chExt cx="672" cy="432"/>
            </a:xfrm>
          </p:grpSpPr>
          <p:sp>
            <p:nvSpPr>
              <p:cNvPr id="929799" name="Rectangle 7">
                <a:extLst>
                  <a:ext uri="{FF2B5EF4-FFF2-40B4-BE49-F238E27FC236}">
                    <a16:creationId xmlns:a16="http://schemas.microsoft.com/office/drawing/2014/main" id="{CA1E015A-8D2C-FB0E-B106-72A005A55F13}"/>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929800" name="Rectangle 8">
                <a:extLst>
                  <a:ext uri="{FF2B5EF4-FFF2-40B4-BE49-F238E27FC236}">
                    <a16:creationId xmlns:a16="http://schemas.microsoft.com/office/drawing/2014/main" id="{568110E9-73B6-41CB-AE08-523308252923}"/>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929801" name="Rectangle 9">
              <a:extLst>
                <a:ext uri="{FF2B5EF4-FFF2-40B4-BE49-F238E27FC236}">
                  <a16:creationId xmlns:a16="http://schemas.microsoft.com/office/drawing/2014/main" id="{F0533DB0-6910-4E67-A222-874B69DC72DC}"/>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929802" name="Rectangle 10">
              <a:extLst>
                <a:ext uri="{FF2B5EF4-FFF2-40B4-BE49-F238E27FC236}">
                  <a16:creationId xmlns:a16="http://schemas.microsoft.com/office/drawing/2014/main" id="{E1C87134-E7DF-3B40-AF02-A7969F5275FE}"/>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929803" name="Rectangle 11">
              <a:extLst>
                <a:ext uri="{FF2B5EF4-FFF2-40B4-BE49-F238E27FC236}">
                  <a16:creationId xmlns:a16="http://schemas.microsoft.com/office/drawing/2014/main" id="{D57615BE-B9B2-16BB-0F5C-2825CEE1396F}"/>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929804" name="Rectangle 12">
            <a:extLst>
              <a:ext uri="{FF2B5EF4-FFF2-40B4-BE49-F238E27FC236}">
                <a16:creationId xmlns:a16="http://schemas.microsoft.com/office/drawing/2014/main" id="{CF8EC512-5AFE-C47F-D1F0-C66CFFB03F8E}"/>
              </a:ext>
            </a:extLst>
          </p:cNvPr>
          <p:cNvSpPr>
            <a:spLocks noGrp="1" noChangeArrowheads="1"/>
          </p:cNvSpPr>
          <p:nvPr>
            <p:ph type="ctrTitle"/>
          </p:nvPr>
        </p:nvSpPr>
        <p:spPr>
          <a:xfrm>
            <a:off x="1320800" y="1828800"/>
            <a:ext cx="10363200" cy="1143000"/>
          </a:xfrm>
        </p:spPr>
        <p:txBody>
          <a:bodyPr/>
          <a:lstStyle>
            <a:lvl1pPr>
              <a:defRPr/>
            </a:lvl1pPr>
          </a:lstStyle>
          <a:p>
            <a:pPr lvl="0"/>
            <a:r>
              <a:rPr lang="en-US" altLang="en-US" noProof="0"/>
              <a:t>Click to edit Master title style</a:t>
            </a:r>
          </a:p>
        </p:txBody>
      </p:sp>
      <p:sp>
        <p:nvSpPr>
          <p:cNvPr id="929805" name="Rectangle 13">
            <a:extLst>
              <a:ext uri="{FF2B5EF4-FFF2-40B4-BE49-F238E27FC236}">
                <a16:creationId xmlns:a16="http://schemas.microsoft.com/office/drawing/2014/main" id="{FDADA417-7F2F-4EEE-C80B-CAC91FC8E91B}"/>
              </a:ext>
            </a:extLst>
          </p:cNvPr>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pPr lvl="0"/>
            <a:r>
              <a:rPr lang="en-US" altLang="en-US" noProof="0"/>
              <a:t>Click to edit Master subtitle style</a:t>
            </a:r>
          </a:p>
        </p:txBody>
      </p:sp>
      <p:sp>
        <p:nvSpPr>
          <p:cNvPr id="929806" name="Rectangle 14">
            <a:extLst>
              <a:ext uri="{FF2B5EF4-FFF2-40B4-BE49-F238E27FC236}">
                <a16:creationId xmlns:a16="http://schemas.microsoft.com/office/drawing/2014/main" id="{1AB2228F-FA60-59B9-4529-356ACD66F235}"/>
              </a:ext>
            </a:extLst>
          </p:cNvPr>
          <p:cNvSpPr>
            <a:spLocks noGrp="1" noChangeArrowheads="1"/>
          </p:cNvSpPr>
          <p:nvPr>
            <p:ph type="dt" sz="half" idx="2"/>
          </p:nvPr>
        </p:nvSpPr>
        <p:spPr>
          <a:xfrm>
            <a:off x="1320800" y="6248400"/>
            <a:ext cx="2540000" cy="457200"/>
          </a:xfrm>
        </p:spPr>
        <p:txBody>
          <a:bodyPr/>
          <a:lstStyle>
            <a:lvl1pPr>
              <a:defRPr sz="1400">
                <a:solidFill>
                  <a:schemeClr val="bg2"/>
                </a:solidFill>
              </a:defRPr>
            </a:lvl1pPr>
          </a:lstStyle>
          <a:p>
            <a:fld id="{03C1FC4C-4701-8340-AEE9-57A73C294767}" type="datetime4">
              <a:rPr lang="en-US" altLang="en-US"/>
              <a:pPr/>
              <a:t>September 11, 2023</a:t>
            </a:fld>
            <a:endParaRPr lang="en-US" altLang="en-US"/>
          </a:p>
        </p:txBody>
      </p:sp>
      <p:sp>
        <p:nvSpPr>
          <p:cNvPr id="929807" name="Rectangle 15">
            <a:extLst>
              <a:ext uri="{FF2B5EF4-FFF2-40B4-BE49-F238E27FC236}">
                <a16:creationId xmlns:a16="http://schemas.microsoft.com/office/drawing/2014/main" id="{5275BE71-2F37-1108-07DD-3D792DC24C8B}"/>
              </a:ext>
            </a:extLst>
          </p:cNvPr>
          <p:cNvSpPr>
            <a:spLocks noGrp="1" noChangeArrowheads="1"/>
          </p:cNvSpPr>
          <p:nvPr>
            <p:ph type="ftr" sz="quarter" idx="3"/>
          </p:nvPr>
        </p:nvSpPr>
        <p:spPr>
          <a:xfrm>
            <a:off x="4572000" y="6248400"/>
            <a:ext cx="3860800" cy="457200"/>
          </a:xfrm>
        </p:spPr>
        <p:txBody>
          <a:bodyPr/>
          <a:lstStyle>
            <a:lvl1pPr>
              <a:defRPr sz="1400">
                <a:solidFill>
                  <a:schemeClr val="bg2"/>
                </a:solidFill>
              </a:defRPr>
            </a:lvl1pPr>
          </a:lstStyle>
          <a:p>
            <a:r>
              <a:rPr lang="en-US" altLang="en-US"/>
              <a:t>Data Mining: Concepts and Techniques</a:t>
            </a:r>
          </a:p>
        </p:txBody>
      </p:sp>
      <p:sp>
        <p:nvSpPr>
          <p:cNvPr id="929808" name="Rectangle 16">
            <a:extLst>
              <a:ext uri="{FF2B5EF4-FFF2-40B4-BE49-F238E27FC236}">
                <a16:creationId xmlns:a16="http://schemas.microsoft.com/office/drawing/2014/main" id="{518F3A5C-246A-DBC8-D4BA-03BC7FAADDA3}"/>
              </a:ext>
            </a:extLst>
          </p:cNvPr>
          <p:cNvSpPr>
            <a:spLocks noGrp="1" noChangeArrowheads="1"/>
          </p:cNvSpPr>
          <p:nvPr>
            <p:ph type="sldNum" sz="quarter" idx="4"/>
          </p:nvPr>
        </p:nvSpPr>
        <p:spPr>
          <a:xfrm>
            <a:off x="9144000" y="6248400"/>
            <a:ext cx="2540000" cy="457200"/>
          </a:xfrm>
        </p:spPr>
        <p:txBody>
          <a:bodyPr/>
          <a:lstStyle>
            <a:lvl1pPr>
              <a:defRPr sz="1400">
                <a:solidFill>
                  <a:schemeClr val="bg2"/>
                </a:solidFill>
              </a:defRPr>
            </a:lvl1pPr>
          </a:lstStyle>
          <a:p>
            <a:fld id="{04F913A9-CB44-0045-90E0-1700118A5BC0}" type="slidenum">
              <a:rPr lang="en-US" altLang="en-US"/>
              <a:pPr/>
              <a:t>‹#›</a:t>
            </a:fld>
            <a:endParaRPr lang="en-US" altLang="en-US"/>
          </a:p>
        </p:txBody>
      </p:sp>
    </p:spTree>
    <p:extLst>
      <p:ext uri="{BB962C8B-B14F-4D97-AF65-F5344CB8AC3E}">
        <p14:creationId xmlns:p14="http://schemas.microsoft.com/office/powerpoint/2010/main" val="3761839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0021-7557-C0C4-05B5-A847D2A9D3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0DD50BC-FEE2-AE6C-16F1-9AC92A6A60A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B22EBEC-47F2-F935-DA12-36F6861F0F1B}"/>
              </a:ext>
            </a:extLst>
          </p:cNvPr>
          <p:cNvSpPr>
            <a:spLocks noGrp="1"/>
          </p:cNvSpPr>
          <p:nvPr>
            <p:ph type="dt" sz="half" idx="10"/>
          </p:nvPr>
        </p:nvSpPr>
        <p:spPr/>
        <p:txBody>
          <a:bodyPr/>
          <a:lstStyle>
            <a:lvl1pPr>
              <a:defRPr/>
            </a:lvl1pPr>
          </a:lstStyle>
          <a:p>
            <a:fld id="{3887D067-B20D-9C4A-8160-C272C0DB5C2F}" type="datetime4">
              <a:rPr lang="en-US" altLang="en-US"/>
              <a:pPr/>
              <a:t>September 11, 2023</a:t>
            </a:fld>
            <a:endParaRPr lang="en-US" altLang="en-US"/>
          </a:p>
        </p:txBody>
      </p:sp>
      <p:sp>
        <p:nvSpPr>
          <p:cNvPr id="5" name="Footer Placeholder 4">
            <a:extLst>
              <a:ext uri="{FF2B5EF4-FFF2-40B4-BE49-F238E27FC236}">
                <a16:creationId xmlns:a16="http://schemas.microsoft.com/office/drawing/2014/main" id="{FE338234-97EE-0932-41FE-B595BE9DC9E5}"/>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6" name="Slide Number Placeholder 5">
            <a:extLst>
              <a:ext uri="{FF2B5EF4-FFF2-40B4-BE49-F238E27FC236}">
                <a16:creationId xmlns:a16="http://schemas.microsoft.com/office/drawing/2014/main" id="{4ABBAE7C-EBB6-DF65-02E8-56251C5BD3D1}"/>
              </a:ext>
            </a:extLst>
          </p:cNvPr>
          <p:cNvSpPr>
            <a:spLocks noGrp="1"/>
          </p:cNvSpPr>
          <p:nvPr>
            <p:ph type="sldNum" sz="quarter" idx="12"/>
          </p:nvPr>
        </p:nvSpPr>
        <p:spPr/>
        <p:txBody>
          <a:bodyPr/>
          <a:lstStyle>
            <a:lvl1pPr>
              <a:defRPr/>
            </a:lvl1pPr>
          </a:lstStyle>
          <a:p>
            <a:fld id="{A5B5C444-88F4-464B-8197-68C0FB213284}" type="slidenum">
              <a:rPr lang="en-US" altLang="en-US"/>
              <a:pPr/>
              <a:t>‹#›</a:t>
            </a:fld>
            <a:endParaRPr lang="en-US" altLang="en-US"/>
          </a:p>
        </p:txBody>
      </p:sp>
    </p:spTree>
    <p:extLst>
      <p:ext uri="{BB962C8B-B14F-4D97-AF65-F5344CB8AC3E}">
        <p14:creationId xmlns:p14="http://schemas.microsoft.com/office/powerpoint/2010/main" val="39508874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5F4-BF32-88AC-75BC-85AE210EF8B0}"/>
              </a:ext>
            </a:extLst>
          </p:cNvPr>
          <p:cNvSpPr>
            <a:spLocks noGrp="1"/>
          </p:cNvSpPr>
          <p:nvPr>
            <p:ph type="title"/>
          </p:nvPr>
        </p:nvSpPr>
        <p:spPr>
          <a:xfrm>
            <a:off x="831851" y="1709738"/>
            <a:ext cx="10515600" cy="2852737"/>
          </a:xfrm>
        </p:spPr>
        <p:txBody>
          <a:bodyPr/>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0EF110C-1670-08C0-CA63-DBB2E70DC2B6}"/>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Date Placeholder 3">
            <a:extLst>
              <a:ext uri="{FF2B5EF4-FFF2-40B4-BE49-F238E27FC236}">
                <a16:creationId xmlns:a16="http://schemas.microsoft.com/office/drawing/2014/main" id="{66974103-7D99-68A6-16C0-B0A134DF18CC}"/>
              </a:ext>
            </a:extLst>
          </p:cNvPr>
          <p:cNvSpPr>
            <a:spLocks noGrp="1"/>
          </p:cNvSpPr>
          <p:nvPr>
            <p:ph type="dt" sz="half" idx="10"/>
          </p:nvPr>
        </p:nvSpPr>
        <p:spPr/>
        <p:txBody>
          <a:bodyPr/>
          <a:lstStyle>
            <a:lvl1pPr>
              <a:defRPr/>
            </a:lvl1pPr>
          </a:lstStyle>
          <a:p>
            <a:fld id="{9B34BCE1-B67D-0A48-93E7-42648CD54305}" type="datetime4">
              <a:rPr lang="en-US" altLang="en-US"/>
              <a:pPr/>
              <a:t>September 11, 2023</a:t>
            </a:fld>
            <a:endParaRPr lang="en-US" altLang="en-US"/>
          </a:p>
        </p:txBody>
      </p:sp>
      <p:sp>
        <p:nvSpPr>
          <p:cNvPr id="5" name="Footer Placeholder 4">
            <a:extLst>
              <a:ext uri="{FF2B5EF4-FFF2-40B4-BE49-F238E27FC236}">
                <a16:creationId xmlns:a16="http://schemas.microsoft.com/office/drawing/2014/main" id="{DF23B1B5-780F-DEC2-F5B5-9D156C1308C8}"/>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6" name="Slide Number Placeholder 5">
            <a:extLst>
              <a:ext uri="{FF2B5EF4-FFF2-40B4-BE49-F238E27FC236}">
                <a16:creationId xmlns:a16="http://schemas.microsoft.com/office/drawing/2014/main" id="{D11669E0-716C-FDB1-B7FF-BB7489C84FEC}"/>
              </a:ext>
            </a:extLst>
          </p:cNvPr>
          <p:cNvSpPr>
            <a:spLocks noGrp="1"/>
          </p:cNvSpPr>
          <p:nvPr>
            <p:ph type="sldNum" sz="quarter" idx="12"/>
          </p:nvPr>
        </p:nvSpPr>
        <p:spPr/>
        <p:txBody>
          <a:bodyPr/>
          <a:lstStyle>
            <a:lvl1pPr>
              <a:defRPr/>
            </a:lvl1pPr>
          </a:lstStyle>
          <a:p>
            <a:fld id="{61EE9686-D1C6-8445-9D18-1EA72AEABABB}" type="slidenum">
              <a:rPr lang="en-US" altLang="en-US"/>
              <a:pPr/>
              <a:t>‹#›</a:t>
            </a:fld>
            <a:endParaRPr lang="en-US" altLang="en-US"/>
          </a:p>
        </p:txBody>
      </p:sp>
    </p:spTree>
    <p:extLst>
      <p:ext uri="{BB962C8B-B14F-4D97-AF65-F5344CB8AC3E}">
        <p14:creationId xmlns:p14="http://schemas.microsoft.com/office/powerpoint/2010/main" val="31243320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E983-DED0-0150-AE2A-E2021813E0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C99FA25-63AF-320F-701C-B17E38060978}"/>
              </a:ext>
            </a:extLst>
          </p:cNvPr>
          <p:cNvSpPr>
            <a:spLocks noGrp="1"/>
          </p:cNvSpPr>
          <p:nvPr>
            <p:ph sz="half" idx="1"/>
          </p:nvPr>
        </p:nvSpPr>
        <p:spPr>
          <a:xfrm>
            <a:off x="914400" y="1981200"/>
            <a:ext cx="5283200" cy="4495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B374CA1-B603-D90A-2F4F-DFA4F2827102}"/>
              </a:ext>
            </a:extLst>
          </p:cNvPr>
          <p:cNvSpPr>
            <a:spLocks noGrp="1"/>
          </p:cNvSpPr>
          <p:nvPr>
            <p:ph sz="half" idx="2"/>
          </p:nvPr>
        </p:nvSpPr>
        <p:spPr>
          <a:xfrm>
            <a:off x="6400800" y="1981200"/>
            <a:ext cx="5283200" cy="4495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842D3B2-A9AC-6A3D-4ED9-26397BF88B7A}"/>
              </a:ext>
            </a:extLst>
          </p:cNvPr>
          <p:cNvSpPr>
            <a:spLocks noGrp="1"/>
          </p:cNvSpPr>
          <p:nvPr>
            <p:ph type="dt" sz="half" idx="10"/>
          </p:nvPr>
        </p:nvSpPr>
        <p:spPr/>
        <p:txBody>
          <a:bodyPr/>
          <a:lstStyle>
            <a:lvl1pPr>
              <a:defRPr/>
            </a:lvl1pPr>
          </a:lstStyle>
          <a:p>
            <a:fld id="{871CA79B-7DF2-2241-BDD8-890CF7A611F3}" type="datetime4">
              <a:rPr lang="en-US" altLang="en-US"/>
              <a:pPr/>
              <a:t>September 11, 2023</a:t>
            </a:fld>
            <a:endParaRPr lang="en-US" altLang="en-US"/>
          </a:p>
        </p:txBody>
      </p:sp>
      <p:sp>
        <p:nvSpPr>
          <p:cNvPr id="6" name="Footer Placeholder 5">
            <a:extLst>
              <a:ext uri="{FF2B5EF4-FFF2-40B4-BE49-F238E27FC236}">
                <a16:creationId xmlns:a16="http://schemas.microsoft.com/office/drawing/2014/main" id="{70DD8560-DBDD-930E-D748-00581D459E0C}"/>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7" name="Slide Number Placeholder 6">
            <a:extLst>
              <a:ext uri="{FF2B5EF4-FFF2-40B4-BE49-F238E27FC236}">
                <a16:creationId xmlns:a16="http://schemas.microsoft.com/office/drawing/2014/main" id="{5BB49278-33A5-7252-F172-A2526672B0D0}"/>
              </a:ext>
            </a:extLst>
          </p:cNvPr>
          <p:cNvSpPr>
            <a:spLocks noGrp="1"/>
          </p:cNvSpPr>
          <p:nvPr>
            <p:ph type="sldNum" sz="quarter" idx="12"/>
          </p:nvPr>
        </p:nvSpPr>
        <p:spPr/>
        <p:txBody>
          <a:bodyPr/>
          <a:lstStyle>
            <a:lvl1pPr>
              <a:defRPr/>
            </a:lvl1pPr>
          </a:lstStyle>
          <a:p>
            <a:fld id="{A6DAA714-9302-1843-A42D-8CC924548AA6}" type="slidenum">
              <a:rPr lang="en-US" altLang="en-US"/>
              <a:pPr/>
              <a:t>‹#›</a:t>
            </a:fld>
            <a:endParaRPr lang="en-US" altLang="en-US"/>
          </a:p>
        </p:txBody>
      </p:sp>
    </p:spTree>
    <p:extLst>
      <p:ext uri="{BB962C8B-B14F-4D97-AF65-F5344CB8AC3E}">
        <p14:creationId xmlns:p14="http://schemas.microsoft.com/office/powerpoint/2010/main" val="29222465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0D25-173E-47CD-5366-A8C39ED728CF}"/>
              </a:ext>
            </a:extLst>
          </p:cNvPr>
          <p:cNvSpPr>
            <a:spLocks noGrp="1"/>
          </p:cNvSpPr>
          <p:nvPr>
            <p:ph type="title"/>
          </p:nvPr>
        </p:nvSpPr>
        <p:spPr>
          <a:xfrm>
            <a:off x="840317" y="365126"/>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16D7C86-1EB0-36EA-1390-7FA25036D1C8}"/>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FE0B0E8-CE50-E08F-45AE-F13655D948EF}"/>
              </a:ext>
            </a:extLst>
          </p:cNvPr>
          <p:cNvSpPr>
            <a:spLocks noGrp="1"/>
          </p:cNvSpPr>
          <p:nvPr>
            <p:ph sz="half" idx="2"/>
          </p:nvPr>
        </p:nvSpPr>
        <p:spPr>
          <a:xfrm>
            <a:off x="840318" y="2505075"/>
            <a:ext cx="51583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F2A4ABE-A2C3-D780-9F19-217757BFCDA6}"/>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21AFD26-4C05-0FB1-6283-8893805047FE}"/>
              </a:ext>
            </a:extLst>
          </p:cNvPr>
          <p:cNvSpPr>
            <a:spLocks noGrp="1"/>
          </p:cNvSpPr>
          <p:nvPr>
            <p:ph sz="quarter" idx="4"/>
          </p:nvPr>
        </p:nvSpPr>
        <p:spPr>
          <a:xfrm>
            <a:off x="6172200" y="2505075"/>
            <a:ext cx="518371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FD23AB8-0EC3-B79D-7ACF-EC2627E298A7}"/>
              </a:ext>
            </a:extLst>
          </p:cNvPr>
          <p:cNvSpPr>
            <a:spLocks noGrp="1"/>
          </p:cNvSpPr>
          <p:nvPr>
            <p:ph type="dt" sz="half" idx="10"/>
          </p:nvPr>
        </p:nvSpPr>
        <p:spPr/>
        <p:txBody>
          <a:bodyPr/>
          <a:lstStyle>
            <a:lvl1pPr>
              <a:defRPr/>
            </a:lvl1pPr>
          </a:lstStyle>
          <a:p>
            <a:fld id="{984EF5A5-0619-A841-A4B2-A13AE267A71A}" type="datetime4">
              <a:rPr lang="en-US" altLang="en-US"/>
              <a:pPr/>
              <a:t>September 11, 2023</a:t>
            </a:fld>
            <a:endParaRPr lang="en-US" altLang="en-US"/>
          </a:p>
        </p:txBody>
      </p:sp>
      <p:sp>
        <p:nvSpPr>
          <p:cNvPr id="8" name="Footer Placeholder 7">
            <a:extLst>
              <a:ext uri="{FF2B5EF4-FFF2-40B4-BE49-F238E27FC236}">
                <a16:creationId xmlns:a16="http://schemas.microsoft.com/office/drawing/2014/main" id="{2BCBD700-5C65-51C1-83A0-C63299E0DFA0}"/>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9" name="Slide Number Placeholder 8">
            <a:extLst>
              <a:ext uri="{FF2B5EF4-FFF2-40B4-BE49-F238E27FC236}">
                <a16:creationId xmlns:a16="http://schemas.microsoft.com/office/drawing/2014/main" id="{F4B93378-038F-5AA6-86DB-35A2D5FAAD9B}"/>
              </a:ext>
            </a:extLst>
          </p:cNvPr>
          <p:cNvSpPr>
            <a:spLocks noGrp="1"/>
          </p:cNvSpPr>
          <p:nvPr>
            <p:ph type="sldNum" sz="quarter" idx="12"/>
          </p:nvPr>
        </p:nvSpPr>
        <p:spPr/>
        <p:txBody>
          <a:bodyPr/>
          <a:lstStyle>
            <a:lvl1pPr>
              <a:defRPr/>
            </a:lvl1pPr>
          </a:lstStyle>
          <a:p>
            <a:fld id="{735B462E-D255-A143-9E76-364742E3C973}" type="slidenum">
              <a:rPr lang="en-US" altLang="en-US"/>
              <a:pPr/>
              <a:t>‹#›</a:t>
            </a:fld>
            <a:endParaRPr lang="en-US" altLang="en-US"/>
          </a:p>
        </p:txBody>
      </p:sp>
    </p:spTree>
    <p:extLst>
      <p:ext uri="{BB962C8B-B14F-4D97-AF65-F5344CB8AC3E}">
        <p14:creationId xmlns:p14="http://schemas.microsoft.com/office/powerpoint/2010/main" val="20971999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39C4-EF75-9377-F8B0-0D99D567033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737808A-D2AD-E770-9B6D-AE0EE6599601}"/>
              </a:ext>
            </a:extLst>
          </p:cNvPr>
          <p:cNvSpPr>
            <a:spLocks noGrp="1"/>
          </p:cNvSpPr>
          <p:nvPr>
            <p:ph type="dt" sz="half" idx="10"/>
          </p:nvPr>
        </p:nvSpPr>
        <p:spPr/>
        <p:txBody>
          <a:bodyPr/>
          <a:lstStyle>
            <a:lvl1pPr>
              <a:defRPr/>
            </a:lvl1pPr>
          </a:lstStyle>
          <a:p>
            <a:fld id="{B845D926-4272-4D43-A8EC-86C00A43A96D}" type="datetime4">
              <a:rPr lang="en-US" altLang="en-US"/>
              <a:pPr/>
              <a:t>September 11, 2023</a:t>
            </a:fld>
            <a:endParaRPr lang="en-US" altLang="en-US"/>
          </a:p>
        </p:txBody>
      </p:sp>
      <p:sp>
        <p:nvSpPr>
          <p:cNvPr id="4" name="Footer Placeholder 3">
            <a:extLst>
              <a:ext uri="{FF2B5EF4-FFF2-40B4-BE49-F238E27FC236}">
                <a16:creationId xmlns:a16="http://schemas.microsoft.com/office/drawing/2014/main" id="{6025757B-2A85-3187-6655-194E96264D8E}"/>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5" name="Slide Number Placeholder 4">
            <a:extLst>
              <a:ext uri="{FF2B5EF4-FFF2-40B4-BE49-F238E27FC236}">
                <a16:creationId xmlns:a16="http://schemas.microsoft.com/office/drawing/2014/main" id="{6BE1D02A-C60E-2BD4-5984-81D360BED95A}"/>
              </a:ext>
            </a:extLst>
          </p:cNvPr>
          <p:cNvSpPr>
            <a:spLocks noGrp="1"/>
          </p:cNvSpPr>
          <p:nvPr>
            <p:ph type="sldNum" sz="quarter" idx="12"/>
          </p:nvPr>
        </p:nvSpPr>
        <p:spPr/>
        <p:txBody>
          <a:bodyPr/>
          <a:lstStyle>
            <a:lvl1pPr>
              <a:defRPr/>
            </a:lvl1pPr>
          </a:lstStyle>
          <a:p>
            <a:fld id="{9A18E2DE-7663-2D43-A1D4-BEBAC0AF73B5}" type="slidenum">
              <a:rPr lang="en-US" altLang="en-US"/>
              <a:pPr/>
              <a:t>‹#›</a:t>
            </a:fld>
            <a:endParaRPr lang="en-US" altLang="en-US"/>
          </a:p>
        </p:txBody>
      </p:sp>
    </p:spTree>
    <p:extLst>
      <p:ext uri="{BB962C8B-B14F-4D97-AF65-F5344CB8AC3E}">
        <p14:creationId xmlns:p14="http://schemas.microsoft.com/office/powerpoint/2010/main" val="3586706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70A0D-BA3C-BFCF-6522-DB033563F4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2EB1D5-1D78-5E1D-2B7E-03A27002F8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C29617F-0D5D-2E19-75B4-C6597DC3C60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6E2C8CA-A1B1-DC80-F106-DCF06A97A960}"/>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6" name="Footer Placeholder 5">
            <a:extLst>
              <a:ext uri="{FF2B5EF4-FFF2-40B4-BE49-F238E27FC236}">
                <a16:creationId xmlns:a16="http://schemas.microsoft.com/office/drawing/2014/main" id="{7CE49F1A-8589-7D17-A90E-948CDDCFD6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9D3B4-02C8-56D6-CBF2-F3EE3E7CE1DD}"/>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3725053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E4CE2-71B9-72CA-D490-09C8DF635311}"/>
              </a:ext>
            </a:extLst>
          </p:cNvPr>
          <p:cNvSpPr>
            <a:spLocks noGrp="1"/>
          </p:cNvSpPr>
          <p:nvPr>
            <p:ph type="dt" sz="half" idx="10"/>
          </p:nvPr>
        </p:nvSpPr>
        <p:spPr/>
        <p:txBody>
          <a:bodyPr/>
          <a:lstStyle>
            <a:lvl1pPr>
              <a:defRPr/>
            </a:lvl1pPr>
          </a:lstStyle>
          <a:p>
            <a:fld id="{AC309256-04E9-8B4C-9EE7-6CAADEC2197E}" type="datetime4">
              <a:rPr lang="en-US" altLang="en-US"/>
              <a:pPr/>
              <a:t>September 11, 2023</a:t>
            </a:fld>
            <a:endParaRPr lang="en-US" altLang="en-US"/>
          </a:p>
        </p:txBody>
      </p:sp>
      <p:sp>
        <p:nvSpPr>
          <p:cNvPr id="3" name="Footer Placeholder 2">
            <a:extLst>
              <a:ext uri="{FF2B5EF4-FFF2-40B4-BE49-F238E27FC236}">
                <a16:creationId xmlns:a16="http://schemas.microsoft.com/office/drawing/2014/main" id="{DEE07806-9E08-42DE-F042-B56D24828D50}"/>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4" name="Slide Number Placeholder 3">
            <a:extLst>
              <a:ext uri="{FF2B5EF4-FFF2-40B4-BE49-F238E27FC236}">
                <a16:creationId xmlns:a16="http://schemas.microsoft.com/office/drawing/2014/main" id="{E1E05B7D-CEF5-7277-4F0C-96487E43029E}"/>
              </a:ext>
            </a:extLst>
          </p:cNvPr>
          <p:cNvSpPr>
            <a:spLocks noGrp="1"/>
          </p:cNvSpPr>
          <p:nvPr>
            <p:ph type="sldNum" sz="quarter" idx="12"/>
          </p:nvPr>
        </p:nvSpPr>
        <p:spPr/>
        <p:txBody>
          <a:bodyPr/>
          <a:lstStyle>
            <a:lvl1pPr>
              <a:defRPr/>
            </a:lvl1pPr>
          </a:lstStyle>
          <a:p>
            <a:fld id="{299F1456-7D3B-F841-B6D3-1B0B90ED9D43}" type="slidenum">
              <a:rPr lang="en-US" altLang="en-US"/>
              <a:pPr/>
              <a:t>‹#›</a:t>
            </a:fld>
            <a:endParaRPr lang="en-US" altLang="en-US"/>
          </a:p>
        </p:txBody>
      </p:sp>
    </p:spTree>
    <p:extLst>
      <p:ext uri="{BB962C8B-B14F-4D97-AF65-F5344CB8AC3E}">
        <p14:creationId xmlns:p14="http://schemas.microsoft.com/office/powerpoint/2010/main" val="38400339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913B-8E48-3A4F-C819-1132AC304822}"/>
              </a:ext>
            </a:extLst>
          </p:cNvPr>
          <p:cNvSpPr>
            <a:spLocks noGrp="1"/>
          </p:cNvSpPr>
          <p:nvPr>
            <p:ph type="title"/>
          </p:nvPr>
        </p:nvSpPr>
        <p:spPr>
          <a:xfrm>
            <a:off x="840318" y="457200"/>
            <a:ext cx="3932767" cy="1600200"/>
          </a:xfrm>
        </p:spPr>
        <p:txBody>
          <a:bodyPr/>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F73BE35-3387-2DF2-28A8-5B59385AE53C}"/>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DAB98A7-056E-4962-C253-39353564F5D5}"/>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4AFD5E-E4FD-807D-826B-64709A0ADC7F}"/>
              </a:ext>
            </a:extLst>
          </p:cNvPr>
          <p:cNvSpPr>
            <a:spLocks noGrp="1"/>
          </p:cNvSpPr>
          <p:nvPr>
            <p:ph type="dt" sz="half" idx="10"/>
          </p:nvPr>
        </p:nvSpPr>
        <p:spPr/>
        <p:txBody>
          <a:bodyPr/>
          <a:lstStyle>
            <a:lvl1pPr>
              <a:defRPr/>
            </a:lvl1pPr>
          </a:lstStyle>
          <a:p>
            <a:fld id="{619906CB-899E-634F-8C1F-B1273CDBB7FF}" type="datetime4">
              <a:rPr lang="en-US" altLang="en-US"/>
              <a:pPr/>
              <a:t>September 11, 2023</a:t>
            </a:fld>
            <a:endParaRPr lang="en-US" altLang="en-US"/>
          </a:p>
        </p:txBody>
      </p:sp>
      <p:sp>
        <p:nvSpPr>
          <p:cNvPr id="6" name="Footer Placeholder 5">
            <a:extLst>
              <a:ext uri="{FF2B5EF4-FFF2-40B4-BE49-F238E27FC236}">
                <a16:creationId xmlns:a16="http://schemas.microsoft.com/office/drawing/2014/main" id="{6371ACD7-578F-9392-1D40-7282B86FDD81}"/>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7" name="Slide Number Placeholder 6">
            <a:extLst>
              <a:ext uri="{FF2B5EF4-FFF2-40B4-BE49-F238E27FC236}">
                <a16:creationId xmlns:a16="http://schemas.microsoft.com/office/drawing/2014/main" id="{04A7F797-3991-285B-7E40-DA2AA31CD953}"/>
              </a:ext>
            </a:extLst>
          </p:cNvPr>
          <p:cNvSpPr>
            <a:spLocks noGrp="1"/>
          </p:cNvSpPr>
          <p:nvPr>
            <p:ph type="sldNum" sz="quarter" idx="12"/>
          </p:nvPr>
        </p:nvSpPr>
        <p:spPr/>
        <p:txBody>
          <a:bodyPr/>
          <a:lstStyle>
            <a:lvl1pPr>
              <a:defRPr/>
            </a:lvl1pPr>
          </a:lstStyle>
          <a:p>
            <a:fld id="{B2393C7E-E15F-0247-9CF1-A01479084E47}" type="slidenum">
              <a:rPr lang="en-US" altLang="en-US"/>
              <a:pPr/>
              <a:t>‹#›</a:t>
            </a:fld>
            <a:endParaRPr lang="en-US" altLang="en-US"/>
          </a:p>
        </p:txBody>
      </p:sp>
    </p:spTree>
    <p:extLst>
      <p:ext uri="{BB962C8B-B14F-4D97-AF65-F5344CB8AC3E}">
        <p14:creationId xmlns:p14="http://schemas.microsoft.com/office/powerpoint/2010/main" val="3306485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F405-C436-9060-72CF-2BEC5CBC82E3}"/>
              </a:ext>
            </a:extLst>
          </p:cNvPr>
          <p:cNvSpPr>
            <a:spLocks noGrp="1"/>
          </p:cNvSpPr>
          <p:nvPr>
            <p:ph type="title"/>
          </p:nvPr>
        </p:nvSpPr>
        <p:spPr>
          <a:xfrm>
            <a:off x="840318" y="457200"/>
            <a:ext cx="3932767" cy="1600200"/>
          </a:xfrm>
        </p:spPr>
        <p:txBody>
          <a:bodyPr/>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24EA0C0-7745-FEC9-31D5-F5123BF424A8}"/>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952F4C-9B9B-6ADF-EA1E-243959017F05}"/>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6B11F3-A55E-A096-1CF4-95310B0EADD0}"/>
              </a:ext>
            </a:extLst>
          </p:cNvPr>
          <p:cNvSpPr>
            <a:spLocks noGrp="1"/>
          </p:cNvSpPr>
          <p:nvPr>
            <p:ph type="dt" sz="half" idx="10"/>
          </p:nvPr>
        </p:nvSpPr>
        <p:spPr/>
        <p:txBody>
          <a:bodyPr/>
          <a:lstStyle>
            <a:lvl1pPr>
              <a:defRPr/>
            </a:lvl1pPr>
          </a:lstStyle>
          <a:p>
            <a:fld id="{48506583-A5E7-5A4F-AB3A-CC2E19B90737}" type="datetime4">
              <a:rPr lang="en-US" altLang="en-US"/>
              <a:pPr/>
              <a:t>September 11, 2023</a:t>
            </a:fld>
            <a:endParaRPr lang="en-US" altLang="en-US"/>
          </a:p>
        </p:txBody>
      </p:sp>
      <p:sp>
        <p:nvSpPr>
          <p:cNvPr id="6" name="Footer Placeholder 5">
            <a:extLst>
              <a:ext uri="{FF2B5EF4-FFF2-40B4-BE49-F238E27FC236}">
                <a16:creationId xmlns:a16="http://schemas.microsoft.com/office/drawing/2014/main" id="{CC35E0FD-CE1C-8FA3-AA97-E2F467EACCFD}"/>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7" name="Slide Number Placeholder 6">
            <a:extLst>
              <a:ext uri="{FF2B5EF4-FFF2-40B4-BE49-F238E27FC236}">
                <a16:creationId xmlns:a16="http://schemas.microsoft.com/office/drawing/2014/main" id="{82135600-815B-BCCD-D6ED-77362AF5F654}"/>
              </a:ext>
            </a:extLst>
          </p:cNvPr>
          <p:cNvSpPr>
            <a:spLocks noGrp="1"/>
          </p:cNvSpPr>
          <p:nvPr>
            <p:ph type="sldNum" sz="quarter" idx="12"/>
          </p:nvPr>
        </p:nvSpPr>
        <p:spPr/>
        <p:txBody>
          <a:bodyPr/>
          <a:lstStyle>
            <a:lvl1pPr>
              <a:defRPr/>
            </a:lvl1pPr>
          </a:lstStyle>
          <a:p>
            <a:fld id="{093345D1-AE47-494E-A586-453CE3EB0B20}" type="slidenum">
              <a:rPr lang="en-US" altLang="en-US"/>
              <a:pPr/>
              <a:t>‹#›</a:t>
            </a:fld>
            <a:endParaRPr lang="en-US" altLang="en-US"/>
          </a:p>
        </p:txBody>
      </p:sp>
    </p:spTree>
    <p:extLst>
      <p:ext uri="{BB962C8B-B14F-4D97-AF65-F5344CB8AC3E}">
        <p14:creationId xmlns:p14="http://schemas.microsoft.com/office/powerpoint/2010/main" val="2792016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8628-6907-980A-420B-AD17BEB099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EC9B93D-62BB-28B5-209A-371ECC3FE29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169228-64DD-A70A-ECD2-406C0B23848B}"/>
              </a:ext>
            </a:extLst>
          </p:cNvPr>
          <p:cNvSpPr>
            <a:spLocks noGrp="1"/>
          </p:cNvSpPr>
          <p:nvPr>
            <p:ph type="dt" sz="half" idx="10"/>
          </p:nvPr>
        </p:nvSpPr>
        <p:spPr/>
        <p:txBody>
          <a:bodyPr/>
          <a:lstStyle>
            <a:lvl1pPr>
              <a:defRPr/>
            </a:lvl1pPr>
          </a:lstStyle>
          <a:p>
            <a:fld id="{6D935722-BFA3-E741-BFAE-5F9C30323F17}" type="datetime4">
              <a:rPr lang="en-US" altLang="en-US"/>
              <a:pPr/>
              <a:t>September 11, 2023</a:t>
            </a:fld>
            <a:endParaRPr lang="en-US" altLang="en-US"/>
          </a:p>
        </p:txBody>
      </p:sp>
      <p:sp>
        <p:nvSpPr>
          <p:cNvPr id="5" name="Footer Placeholder 4">
            <a:extLst>
              <a:ext uri="{FF2B5EF4-FFF2-40B4-BE49-F238E27FC236}">
                <a16:creationId xmlns:a16="http://schemas.microsoft.com/office/drawing/2014/main" id="{2762CEB2-B9AE-3819-D53B-197AD8396FD4}"/>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6" name="Slide Number Placeholder 5">
            <a:extLst>
              <a:ext uri="{FF2B5EF4-FFF2-40B4-BE49-F238E27FC236}">
                <a16:creationId xmlns:a16="http://schemas.microsoft.com/office/drawing/2014/main" id="{024204B3-B767-C882-06E9-31BBE3BAEC5C}"/>
              </a:ext>
            </a:extLst>
          </p:cNvPr>
          <p:cNvSpPr>
            <a:spLocks noGrp="1"/>
          </p:cNvSpPr>
          <p:nvPr>
            <p:ph type="sldNum" sz="quarter" idx="12"/>
          </p:nvPr>
        </p:nvSpPr>
        <p:spPr/>
        <p:txBody>
          <a:bodyPr/>
          <a:lstStyle>
            <a:lvl1pPr>
              <a:defRPr/>
            </a:lvl1pPr>
          </a:lstStyle>
          <a:p>
            <a:fld id="{8C907063-7629-FB46-9F3C-B8DA61B8D9AF}" type="slidenum">
              <a:rPr lang="en-US" altLang="en-US"/>
              <a:pPr/>
              <a:t>‹#›</a:t>
            </a:fld>
            <a:endParaRPr lang="en-US" altLang="en-US"/>
          </a:p>
        </p:txBody>
      </p:sp>
    </p:spTree>
    <p:extLst>
      <p:ext uri="{BB962C8B-B14F-4D97-AF65-F5344CB8AC3E}">
        <p14:creationId xmlns:p14="http://schemas.microsoft.com/office/powerpoint/2010/main" val="13297019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77F7B4-44D0-1A33-9C2D-5806DD33BD9D}"/>
              </a:ext>
            </a:extLst>
          </p:cNvPr>
          <p:cNvSpPr>
            <a:spLocks noGrp="1"/>
          </p:cNvSpPr>
          <p:nvPr>
            <p:ph type="title" orient="vert"/>
          </p:nvPr>
        </p:nvSpPr>
        <p:spPr>
          <a:xfrm>
            <a:off x="9165167" y="685800"/>
            <a:ext cx="2749551" cy="5791200"/>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D71AB6C-013F-6BB5-F301-EB0EB3752EE5}"/>
              </a:ext>
            </a:extLst>
          </p:cNvPr>
          <p:cNvSpPr>
            <a:spLocks noGrp="1"/>
          </p:cNvSpPr>
          <p:nvPr>
            <p:ph type="body" orient="vert" idx="1"/>
          </p:nvPr>
        </p:nvSpPr>
        <p:spPr>
          <a:xfrm>
            <a:off x="914401" y="685800"/>
            <a:ext cx="8047567" cy="5791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1362AA-18E7-EEBD-5E5D-ABB58540CE1D}"/>
              </a:ext>
            </a:extLst>
          </p:cNvPr>
          <p:cNvSpPr>
            <a:spLocks noGrp="1"/>
          </p:cNvSpPr>
          <p:nvPr>
            <p:ph type="dt" sz="half" idx="10"/>
          </p:nvPr>
        </p:nvSpPr>
        <p:spPr/>
        <p:txBody>
          <a:bodyPr/>
          <a:lstStyle>
            <a:lvl1pPr>
              <a:defRPr/>
            </a:lvl1pPr>
          </a:lstStyle>
          <a:p>
            <a:fld id="{17C31D3D-DCD4-F84B-8E6C-D0983E110718}" type="datetime4">
              <a:rPr lang="en-US" altLang="en-US"/>
              <a:pPr/>
              <a:t>September 11, 2023</a:t>
            </a:fld>
            <a:endParaRPr lang="en-US" altLang="en-US"/>
          </a:p>
        </p:txBody>
      </p:sp>
      <p:sp>
        <p:nvSpPr>
          <p:cNvPr id="5" name="Footer Placeholder 4">
            <a:extLst>
              <a:ext uri="{FF2B5EF4-FFF2-40B4-BE49-F238E27FC236}">
                <a16:creationId xmlns:a16="http://schemas.microsoft.com/office/drawing/2014/main" id="{795102A1-0964-1CF4-1174-D39F048D4634}"/>
              </a:ext>
            </a:extLst>
          </p:cNvPr>
          <p:cNvSpPr>
            <a:spLocks noGrp="1"/>
          </p:cNvSpPr>
          <p:nvPr>
            <p:ph type="ftr" sz="quarter" idx="11"/>
          </p:nvPr>
        </p:nvSpPr>
        <p:spPr/>
        <p:txBody>
          <a:bodyPr/>
          <a:lstStyle>
            <a:lvl1pPr>
              <a:defRPr/>
            </a:lvl1pPr>
          </a:lstStyle>
          <a:p>
            <a:r>
              <a:rPr lang="en-US" altLang="en-US"/>
              <a:t>Data Mining: Concepts and Techniques</a:t>
            </a:r>
          </a:p>
        </p:txBody>
      </p:sp>
      <p:sp>
        <p:nvSpPr>
          <p:cNvPr id="6" name="Slide Number Placeholder 5">
            <a:extLst>
              <a:ext uri="{FF2B5EF4-FFF2-40B4-BE49-F238E27FC236}">
                <a16:creationId xmlns:a16="http://schemas.microsoft.com/office/drawing/2014/main" id="{1EE8D9E3-4D7D-9E4A-DF75-4F789DCF4E73}"/>
              </a:ext>
            </a:extLst>
          </p:cNvPr>
          <p:cNvSpPr>
            <a:spLocks noGrp="1"/>
          </p:cNvSpPr>
          <p:nvPr>
            <p:ph type="sldNum" sz="quarter" idx="12"/>
          </p:nvPr>
        </p:nvSpPr>
        <p:spPr/>
        <p:txBody>
          <a:bodyPr/>
          <a:lstStyle>
            <a:lvl1pPr>
              <a:defRPr/>
            </a:lvl1pPr>
          </a:lstStyle>
          <a:p>
            <a:fld id="{85F55F0F-79AD-6549-9DE1-58FD8657D797}" type="slidenum">
              <a:rPr lang="en-US" altLang="en-US"/>
              <a:pPr/>
              <a:t>‹#›</a:t>
            </a:fld>
            <a:endParaRPr lang="en-US" altLang="en-US"/>
          </a:p>
        </p:txBody>
      </p:sp>
    </p:spTree>
    <p:extLst>
      <p:ext uri="{BB962C8B-B14F-4D97-AF65-F5344CB8AC3E}">
        <p14:creationId xmlns:p14="http://schemas.microsoft.com/office/powerpoint/2010/main" val="3737872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0BB9-949E-51D5-B63E-7276954AE25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F7308-7360-1D80-7168-8AC78118BE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73C2824-525B-2C23-FB4B-820CC337451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C26FCCD-1EA2-A842-CFB9-509EF1A6F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5088149-4C39-4D3D-DBF6-551372980A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3664CDD-49A4-2FC2-FA54-CCA01E75D7A5}"/>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8" name="Footer Placeholder 7">
            <a:extLst>
              <a:ext uri="{FF2B5EF4-FFF2-40B4-BE49-F238E27FC236}">
                <a16:creationId xmlns:a16="http://schemas.microsoft.com/office/drawing/2014/main" id="{0C4D20E2-923E-225D-08F1-CAE98C3BC3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357FED-7A4B-0D91-C81C-5F797DD54292}"/>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4111690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375E-1856-2711-4F2E-329C6358595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1E46C44-5FFE-DE8A-4705-7DBE8768641C}"/>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4" name="Footer Placeholder 3">
            <a:extLst>
              <a:ext uri="{FF2B5EF4-FFF2-40B4-BE49-F238E27FC236}">
                <a16:creationId xmlns:a16="http://schemas.microsoft.com/office/drawing/2014/main" id="{85B93B71-C374-F7C9-0C48-B7D1719A8F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9E202B-C52C-0F52-F7C0-C2E5C6A56F50}"/>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301175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1D8EC6-A573-CDA7-E677-250BEC6A0379}"/>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3" name="Footer Placeholder 2">
            <a:extLst>
              <a:ext uri="{FF2B5EF4-FFF2-40B4-BE49-F238E27FC236}">
                <a16:creationId xmlns:a16="http://schemas.microsoft.com/office/drawing/2014/main" id="{77A9C58E-2A6C-0624-15C9-F1231C1D9C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E373D8-D7A4-5A32-D7DD-A3BAB70AA201}"/>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125950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117D-9C73-771B-34AF-F6F41C29BF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83D76C-76B3-4C72-0400-C1F1797B9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B527EED-DE44-B9DA-FFFE-60FE44750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901E37-C564-8C85-D5F8-90F718016B7D}"/>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6" name="Footer Placeholder 5">
            <a:extLst>
              <a:ext uri="{FF2B5EF4-FFF2-40B4-BE49-F238E27FC236}">
                <a16:creationId xmlns:a16="http://schemas.microsoft.com/office/drawing/2014/main" id="{2E983C98-AB3C-2D28-FE63-57B4899D69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2CC9F-91BF-B734-3545-33E846908993}"/>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2538236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8671-9235-3CC1-96B8-F5305A81CE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8EE40C9-285E-CF3B-35A2-878A4165AB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A55CB6-8445-2B89-BC05-9C20E7D26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B88CE2-D679-806D-782F-8FD4C151ED75}"/>
              </a:ext>
            </a:extLst>
          </p:cNvPr>
          <p:cNvSpPr>
            <a:spLocks noGrp="1"/>
          </p:cNvSpPr>
          <p:nvPr>
            <p:ph type="dt" sz="half" idx="10"/>
          </p:nvPr>
        </p:nvSpPr>
        <p:spPr/>
        <p:txBody>
          <a:bodyPr/>
          <a:lstStyle/>
          <a:p>
            <a:fld id="{00825EC5-DE59-A345-B05D-FD32F758F07E}" type="datetimeFigureOut">
              <a:rPr lang="en-US" smtClean="0"/>
              <a:t>9/11/23</a:t>
            </a:fld>
            <a:endParaRPr lang="en-US"/>
          </a:p>
        </p:txBody>
      </p:sp>
      <p:sp>
        <p:nvSpPr>
          <p:cNvPr id="6" name="Footer Placeholder 5">
            <a:extLst>
              <a:ext uri="{FF2B5EF4-FFF2-40B4-BE49-F238E27FC236}">
                <a16:creationId xmlns:a16="http://schemas.microsoft.com/office/drawing/2014/main" id="{A17FD498-59C0-1899-3E27-C5094B5FF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3B9AE-7E5A-4D36-87A6-942A9C567ED1}"/>
              </a:ext>
            </a:extLst>
          </p:cNvPr>
          <p:cNvSpPr>
            <a:spLocks noGrp="1"/>
          </p:cNvSpPr>
          <p:nvPr>
            <p:ph type="sldNum" sz="quarter" idx="12"/>
          </p:nvPr>
        </p:nvSpPr>
        <p:spPr/>
        <p:txBody>
          <a:bodyPr/>
          <a:lstStyle/>
          <a:p>
            <a:fld id="{2ED8FBFB-3511-214A-86C2-D19A6AC28828}" type="slidenum">
              <a:rPr lang="en-US" smtClean="0"/>
              <a:t>‹#›</a:t>
            </a:fld>
            <a:endParaRPr lang="en-US"/>
          </a:p>
        </p:txBody>
      </p:sp>
    </p:spTree>
    <p:extLst>
      <p:ext uri="{BB962C8B-B14F-4D97-AF65-F5344CB8AC3E}">
        <p14:creationId xmlns:p14="http://schemas.microsoft.com/office/powerpoint/2010/main" val="102613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25FB9-C0C1-7C2F-BA01-87770423B8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284BA28-D536-3572-FF2E-12CC0ABC4C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2689B3-1ABB-C396-7A5E-2CFC068DF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825EC5-DE59-A345-B05D-FD32F758F07E}" type="datetimeFigureOut">
              <a:rPr lang="en-US" smtClean="0"/>
              <a:t>9/11/23</a:t>
            </a:fld>
            <a:endParaRPr lang="en-US"/>
          </a:p>
        </p:txBody>
      </p:sp>
      <p:sp>
        <p:nvSpPr>
          <p:cNvPr id="5" name="Footer Placeholder 4">
            <a:extLst>
              <a:ext uri="{FF2B5EF4-FFF2-40B4-BE49-F238E27FC236}">
                <a16:creationId xmlns:a16="http://schemas.microsoft.com/office/drawing/2014/main" id="{4CDB10E0-C574-2B3B-36AD-E29113BB6F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3FC748-C1A8-FA92-CEB6-FA25D5C123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D8FBFB-3511-214A-86C2-D19A6AC28828}" type="slidenum">
              <a:rPr lang="en-US" smtClean="0"/>
              <a:t>‹#›</a:t>
            </a:fld>
            <a:endParaRPr lang="en-US"/>
          </a:p>
        </p:txBody>
      </p:sp>
    </p:spTree>
    <p:extLst>
      <p:ext uri="{BB962C8B-B14F-4D97-AF65-F5344CB8AC3E}">
        <p14:creationId xmlns:p14="http://schemas.microsoft.com/office/powerpoint/2010/main" val="410154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extLst>
      <p:ext uri="{BB962C8B-B14F-4D97-AF65-F5344CB8AC3E}">
        <p14:creationId xmlns:p14="http://schemas.microsoft.com/office/powerpoint/2010/main" val="11770208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19411" y="191835"/>
            <a:ext cx="9753176" cy="615553"/>
          </a:xfrm>
          <a:prstGeom prst="rect">
            <a:avLst/>
          </a:prstGeom>
        </p:spPr>
        <p:txBody>
          <a:bodyPr wrap="square" lIns="0" tIns="0" rIns="0" bIns="0">
            <a:spAutoFit/>
          </a:bodyPr>
          <a:lstStyle>
            <a:lvl1pPr>
              <a:defRPr sz="4000" b="0" i="0">
                <a:solidFill>
                  <a:schemeClr val="tx1"/>
                </a:solidFill>
                <a:latin typeface="Calibri"/>
                <a:cs typeface="Calibri"/>
              </a:defRPr>
            </a:lvl1pPr>
          </a:lstStyle>
          <a:p>
            <a:endParaRPr/>
          </a:p>
        </p:txBody>
      </p:sp>
      <p:sp>
        <p:nvSpPr>
          <p:cNvPr id="3" name="Holder 3"/>
          <p:cNvSpPr>
            <a:spLocks noGrp="1"/>
          </p:cNvSpPr>
          <p:nvPr>
            <p:ph type="body" idx="1"/>
          </p:nvPr>
        </p:nvSpPr>
        <p:spPr>
          <a:xfrm>
            <a:off x="714577" y="2939877"/>
            <a:ext cx="8796020" cy="430887"/>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9/11/23</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3234877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3"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773018"/>
      </p:ext>
    </p:extLst>
  </p:cSld>
  <p:clrMap bg1="lt1" tx1="dk1" bg2="lt2" tx2="dk2" accent1="accent1" accent2="accent2" accent3="accent3" accent4="accent4" accent5="accent5" accent6="accent6" hlink="hlink" folHlink="folHlink"/>
  <p:sldLayoutIdLst>
    <p:sldLayoutId id="2147483672" r:id="rId1"/>
  </p:sldLayoutIdLst>
  <p:hf sldNum="0" hdr="0" ftr="0" dt="0"/>
  <p:txStyles>
    <p:titleStyle>
      <a:lvl1pPr algn="ctr" defTabSz="857250" rtl="0" eaLnBrk="1" latinLnBrk="0" hangingPunct="1">
        <a:spcBef>
          <a:spcPct val="0"/>
        </a:spcBef>
        <a:buNone/>
        <a:defRPr sz="4125" kern="1200">
          <a:solidFill>
            <a:schemeClr val="tx1"/>
          </a:solidFill>
          <a:latin typeface="+mj-lt"/>
          <a:ea typeface="+mj-ea"/>
          <a:cs typeface="+mj-cs"/>
        </a:defRPr>
      </a:lvl1pPr>
    </p:titleStyle>
    <p:bodyStyle>
      <a:lvl1pPr marL="321469" indent="-321469" algn="l" defTabSz="85725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96516" indent="-267891" algn="l" defTabSz="857250" rtl="0" eaLnBrk="1" latinLnBrk="0" hangingPunct="1">
        <a:spcBef>
          <a:spcPct val="20000"/>
        </a:spcBef>
        <a:buFont typeface="Arial" pitchFamily="34" charset="0"/>
        <a:buChar char="–"/>
        <a:defRPr sz="2625" kern="1200">
          <a:solidFill>
            <a:schemeClr val="tx1"/>
          </a:solidFill>
          <a:latin typeface="+mn-lt"/>
          <a:ea typeface="+mn-ea"/>
          <a:cs typeface="+mn-cs"/>
        </a:defRPr>
      </a:lvl2pPr>
      <a:lvl3pPr marL="1071563" indent="-214313" algn="l" defTabSz="857250" rtl="0" eaLnBrk="1" latinLnBrk="0" hangingPunct="1">
        <a:spcBef>
          <a:spcPct val="20000"/>
        </a:spcBef>
        <a:buFont typeface="Arial" pitchFamily="34" charset="0"/>
        <a:buChar char="•"/>
        <a:defRPr sz="2250" kern="1200">
          <a:solidFill>
            <a:schemeClr val="tx1"/>
          </a:solidFill>
          <a:latin typeface="+mn-lt"/>
          <a:ea typeface="+mn-ea"/>
          <a:cs typeface="+mn-cs"/>
        </a:defRPr>
      </a:lvl3pPr>
      <a:lvl4pPr marL="15001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4pPr>
      <a:lvl5pPr marL="19288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5pPr>
      <a:lvl6pPr marL="235743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78606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146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6433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1588"/>
            <a:ext cx="12177184" cy="6845300"/>
            <a:chOff x="0" y="1"/>
            <a:chExt cx="5753" cy="4312"/>
          </a:xfrm>
        </p:grpSpPr>
        <p:sp>
          <p:nvSpPr>
            <p:cNvPr id="6147"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prstTxWarp prst="textNoShape">
                <a:avLst/>
              </a:prstTxWarp>
            </a:bodyPr>
            <a:lstStyle/>
            <a:p>
              <a:pPr>
                <a:defRPr/>
              </a:pPr>
              <a:endParaRPr lang="en-US" sz="1800">
                <a:latin typeface="Times New Roman" charset="0"/>
              </a:endParaRPr>
            </a:p>
          </p:txBody>
        </p:sp>
        <p:sp>
          <p:nvSpPr>
            <p:cNvPr id="6148"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prstTxWarp prst="textNoShape">
                <a:avLst/>
              </a:prstTxWarp>
            </a:bodyPr>
            <a:lstStyle/>
            <a:p>
              <a:pPr>
                <a:defRPr/>
              </a:pPr>
              <a:endParaRPr lang="en-US" sz="1800">
                <a:latin typeface="Times New Roman" charset="0"/>
              </a:endParaRPr>
            </a:p>
          </p:txBody>
        </p:sp>
      </p:grpSp>
      <p:sp>
        <p:nvSpPr>
          <p:cNvPr id="6149" name="Rectangle 5"/>
          <p:cNvSpPr>
            <a:spLocks noGrp="1" noChangeArrowheads="1"/>
          </p:cNvSpPr>
          <p:nvPr>
            <p:ph type="title"/>
          </p:nvPr>
        </p:nvSpPr>
        <p:spPr bwMode="auto">
          <a:xfrm>
            <a:off x="914400" y="381000"/>
            <a:ext cx="10363200" cy="838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dirty="0"/>
              <a:t>Click to edit Master title style</a:t>
            </a:r>
          </a:p>
        </p:txBody>
      </p:sp>
      <p:sp>
        <p:nvSpPr>
          <p:cNvPr id="6150" name="Rectangle 6"/>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200">
                <a:latin typeface="Times New Roman" charset="0"/>
              </a:defRPr>
            </a:lvl1pPr>
          </a:lstStyle>
          <a:p>
            <a:pPr>
              <a:defRPr/>
            </a:pPr>
            <a:endParaRPr lang="en-US"/>
          </a:p>
        </p:txBody>
      </p:sp>
      <p:sp>
        <p:nvSpPr>
          <p:cNvPr id="6151" name="Rectangle 7"/>
          <p:cNvSpPr>
            <a:spLocks noGrp="1" noChangeArrowheads="1"/>
          </p:cNvSpPr>
          <p:nvPr>
            <p:ph type="ftr" sz="quarter" idx="3"/>
          </p:nvPr>
        </p:nvSpPr>
        <p:spPr bwMode="auto">
          <a:xfrm>
            <a:off x="3860800" y="6248400"/>
            <a:ext cx="4572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sz="1200">
                <a:latin typeface="Times New Roman" charset="0"/>
              </a:defRPr>
            </a:lvl1pPr>
          </a:lstStyle>
          <a:p>
            <a:pPr>
              <a:defRPr/>
            </a:pPr>
            <a:r>
              <a:rPr lang="en-US"/>
              <a:t>CS 472 - Clustering</a:t>
            </a:r>
          </a:p>
        </p:txBody>
      </p:sp>
      <p:sp>
        <p:nvSpPr>
          <p:cNvPr id="6152" name="Rectangle 8"/>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1200">
                <a:latin typeface="Times New Roman" charset="0"/>
              </a:defRPr>
            </a:lvl1pPr>
          </a:lstStyle>
          <a:p>
            <a:pPr>
              <a:defRPr/>
            </a:pPr>
            <a:fld id="{9BC9FAEC-AFC7-1342-9949-BF23C30A7CD4}" type="slidenum">
              <a:rPr lang="en-US"/>
              <a:pPr>
                <a:defRPr/>
              </a:pPr>
              <a:t>‹#›</a:t>
            </a:fld>
            <a:endParaRPr lang="en-US"/>
          </a:p>
        </p:txBody>
      </p:sp>
      <p:sp>
        <p:nvSpPr>
          <p:cNvPr id="1031" name="Rectangle 9"/>
          <p:cNvSpPr>
            <a:spLocks noGrp="1" noChangeArrowheads="1"/>
          </p:cNvSpPr>
          <p:nvPr>
            <p:ph type="body" idx="1"/>
          </p:nvPr>
        </p:nvSpPr>
        <p:spPr bwMode="auto">
          <a:xfrm>
            <a:off x="914400" y="1447800"/>
            <a:ext cx="103632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051669"/>
      </p:ext>
    </p:extLst>
  </p:cSld>
  <p:clrMap bg1="dk2" tx1="lt1" bg2="dk1"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dt="0"/>
  <p:txStyles>
    <p:titleStyle>
      <a:lvl1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mn-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Times New Roman"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Times New Roman"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Times New Roman"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Times New Roman" charset="0"/>
          <a:ea typeface="ＭＳ Ｐゴシック" charset="-128"/>
          <a:cs typeface="ＭＳ Ｐゴシック" charset="-128"/>
        </a:defRPr>
      </a:lvl5pPr>
      <a:lvl6pPr marL="457200" algn="ctr" rtl="0" fontAlgn="base">
        <a:spcBef>
          <a:spcPct val="0"/>
        </a:spcBef>
        <a:spcAft>
          <a:spcPct val="0"/>
        </a:spcAft>
        <a:defRPr sz="32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32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32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32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1" charset="2"/>
        <a:buChar char="l"/>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1"/>
        </a:buClr>
        <a:buSzPct val="9000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accent1"/>
        </a:buClr>
        <a:buSzPct val="60000"/>
        <a:buFont typeface="Wingdings" pitchFamily="1" charset="2"/>
        <a:buChar char="l"/>
        <a:defRPr>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1"/>
        </a:buClr>
        <a:buChar char="•"/>
        <a:defRPr>
          <a:solidFill>
            <a:schemeClr val="tx1"/>
          </a:solidFill>
          <a:latin typeface="+mn-lt"/>
          <a:ea typeface="ＭＳ Ｐゴシック" charset="-128"/>
        </a:defRPr>
      </a:lvl5pPr>
      <a:lvl6pPr marL="2514600" indent="-228600" algn="l" rtl="0" fontAlgn="base">
        <a:spcBef>
          <a:spcPct val="20000"/>
        </a:spcBef>
        <a:spcAft>
          <a:spcPct val="0"/>
        </a:spcAft>
        <a:buClr>
          <a:schemeClr val="accent1"/>
        </a:buClr>
        <a:buChar char="•"/>
        <a:defRPr>
          <a:solidFill>
            <a:schemeClr val="tx1"/>
          </a:solidFill>
          <a:latin typeface="+mn-lt"/>
          <a:ea typeface="ＭＳ Ｐゴシック" charset="-128"/>
        </a:defRPr>
      </a:lvl6pPr>
      <a:lvl7pPr marL="2971800" indent="-228600" algn="l" rtl="0" fontAlgn="base">
        <a:spcBef>
          <a:spcPct val="20000"/>
        </a:spcBef>
        <a:spcAft>
          <a:spcPct val="0"/>
        </a:spcAft>
        <a:buClr>
          <a:schemeClr val="accent1"/>
        </a:buClr>
        <a:buChar char="•"/>
        <a:defRPr>
          <a:solidFill>
            <a:schemeClr val="tx1"/>
          </a:solidFill>
          <a:latin typeface="+mn-lt"/>
          <a:ea typeface="ＭＳ Ｐゴシック" charset="-128"/>
        </a:defRPr>
      </a:lvl7pPr>
      <a:lvl8pPr marL="3429000" indent="-228600" algn="l" rtl="0" fontAlgn="base">
        <a:spcBef>
          <a:spcPct val="20000"/>
        </a:spcBef>
        <a:spcAft>
          <a:spcPct val="0"/>
        </a:spcAft>
        <a:buClr>
          <a:schemeClr val="accent1"/>
        </a:buClr>
        <a:buChar char="•"/>
        <a:defRPr>
          <a:solidFill>
            <a:schemeClr val="tx1"/>
          </a:solidFill>
          <a:latin typeface="+mn-lt"/>
          <a:ea typeface="ＭＳ Ｐゴシック" charset="-128"/>
        </a:defRPr>
      </a:lvl8pPr>
      <a:lvl9pPr marL="3886200" indent="-228600" algn="l" rtl="0" fontAlgn="base">
        <a:spcBef>
          <a:spcPct val="20000"/>
        </a:spcBef>
        <a:spcAft>
          <a:spcPct val="0"/>
        </a:spcAft>
        <a:buClr>
          <a:schemeClr val="accent1"/>
        </a:buClr>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8770" name="Rectangle 2050">
            <a:extLst>
              <a:ext uri="{FF2B5EF4-FFF2-40B4-BE49-F238E27FC236}">
                <a16:creationId xmlns:a16="http://schemas.microsoft.com/office/drawing/2014/main" id="{D54FB303-5EC5-580F-48F0-90FCA413D7DB}"/>
              </a:ext>
            </a:extLst>
          </p:cNvPr>
          <p:cNvSpPr>
            <a:spLocks noChangeArrowheads="1"/>
          </p:cNvSpPr>
          <p:nvPr/>
        </p:nvSpPr>
        <p:spPr bwMode="ltGray">
          <a:xfrm>
            <a:off x="444500" y="720726"/>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1800"/>
          </a:p>
        </p:txBody>
      </p:sp>
      <p:sp>
        <p:nvSpPr>
          <p:cNvPr id="928771" name="Rectangle 2051">
            <a:extLst>
              <a:ext uri="{FF2B5EF4-FFF2-40B4-BE49-F238E27FC236}">
                <a16:creationId xmlns:a16="http://schemas.microsoft.com/office/drawing/2014/main" id="{E4DCDE83-7D43-6396-35C1-A69E7927933D}"/>
              </a:ext>
            </a:extLst>
          </p:cNvPr>
          <p:cNvSpPr>
            <a:spLocks noChangeArrowheads="1"/>
          </p:cNvSpPr>
          <p:nvPr/>
        </p:nvSpPr>
        <p:spPr bwMode="ltGray">
          <a:xfrm>
            <a:off x="954618" y="720726"/>
            <a:ext cx="438149"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1800"/>
          </a:p>
        </p:txBody>
      </p:sp>
      <p:sp>
        <p:nvSpPr>
          <p:cNvPr id="928772" name="Rectangle 2052">
            <a:extLst>
              <a:ext uri="{FF2B5EF4-FFF2-40B4-BE49-F238E27FC236}">
                <a16:creationId xmlns:a16="http://schemas.microsoft.com/office/drawing/2014/main" id="{A2050ADC-568E-40A9-3B81-CCBE7B2938DE}"/>
              </a:ext>
            </a:extLst>
          </p:cNvPr>
          <p:cNvSpPr>
            <a:spLocks noChangeArrowheads="1"/>
          </p:cNvSpPr>
          <p:nvPr/>
        </p:nvSpPr>
        <p:spPr bwMode="ltGray">
          <a:xfrm>
            <a:off x="609601" y="1143001"/>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1800"/>
          </a:p>
        </p:txBody>
      </p:sp>
      <p:sp>
        <p:nvSpPr>
          <p:cNvPr id="928773" name="Rectangle 2053">
            <a:extLst>
              <a:ext uri="{FF2B5EF4-FFF2-40B4-BE49-F238E27FC236}">
                <a16:creationId xmlns:a16="http://schemas.microsoft.com/office/drawing/2014/main" id="{C46B86FC-C526-97DE-8F7B-FAFB1B7C24E5}"/>
              </a:ext>
            </a:extLst>
          </p:cNvPr>
          <p:cNvSpPr>
            <a:spLocks noChangeArrowheads="1"/>
          </p:cNvSpPr>
          <p:nvPr/>
        </p:nvSpPr>
        <p:spPr bwMode="ltGray">
          <a:xfrm>
            <a:off x="1102784" y="1143001"/>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1800"/>
          </a:p>
        </p:txBody>
      </p:sp>
      <p:sp>
        <p:nvSpPr>
          <p:cNvPr id="928774" name="Rectangle 2054">
            <a:extLst>
              <a:ext uri="{FF2B5EF4-FFF2-40B4-BE49-F238E27FC236}">
                <a16:creationId xmlns:a16="http://schemas.microsoft.com/office/drawing/2014/main" id="{D16A6B57-0CC4-D627-6D03-8B75A68BE8E5}"/>
              </a:ext>
            </a:extLst>
          </p:cNvPr>
          <p:cNvSpPr>
            <a:spLocks noChangeArrowheads="1"/>
          </p:cNvSpPr>
          <p:nvPr/>
        </p:nvSpPr>
        <p:spPr bwMode="ltGray">
          <a:xfrm>
            <a:off x="209551" y="1254126"/>
            <a:ext cx="747183"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1800"/>
          </a:p>
        </p:txBody>
      </p:sp>
      <p:sp>
        <p:nvSpPr>
          <p:cNvPr id="928775" name="Rectangle 2055">
            <a:extLst>
              <a:ext uri="{FF2B5EF4-FFF2-40B4-BE49-F238E27FC236}">
                <a16:creationId xmlns:a16="http://schemas.microsoft.com/office/drawing/2014/main" id="{8296F58A-A7FB-DBD5-514C-CB8D2CE286DE}"/>
              </a:ext>
            </a:extLst>
          </p:cNvPr>
          <p:cNvSpPr>
            <a:spLocks noChangeArrowheads="1"/>
          </p:cNvSpPr>
          <p:nvPr/>
        </p:nvSpPr>
        <p:spPr bwMode="gray">
          <a:xfrm>
            <a:off x="903818" y="612776"/>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1800"/>
          </a:p>
        </p:txBody>
      </p:sp>
      <p:sp>
        <p:nvSpPr>
          <p:cNvPr id="928776" name="Rectangle 2056">
            <a:extLst>
              <a:ext uri="{FF2B5EF4-FFF2-40B4-BE49-F238E27FC236}">
                <a16:creationId xmlns:a16="http://schemas.microsoft.com/office/drawing/2014/main" id="{E7996668-2F49-9E2E-3CBC-03C0DBC1C0C7}"/>
              </a:ext>
            </a:extLst>
          </p:cNvPr>
          <p:cNvSpPr>
            <a:spLocks noChangeArrowheads="1"/>
          </p:cNvSpPr>
          <p:nvPr/>
        </p:nvSpPr>
        <p:spPr bwMode="gray">
          <a:xfrm>
            <a:off x="478367" y="1403350"/>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1800"/>
          </a:p>
        </p:txBody>
      </p:sp>
      <p:sp>
        <p:nvSpPr>
          <p:cNvPr id="928777" name="Rectangle 2057">
            <a:extLst>
              <a:ext uri="{FF2B5EF4-FFF2-40B4-BE49-F238E27FC236}">
                <a16:creationId xmlns:a16="http://schemas.microsoft.com/office/drawing/2014/main" id="{302882DD-C63A-AACD-DFCD-FE31F258BB1A}"/>
              </a:ext>
            </a:extLst>
          </p:cNvPr>
          <p:cNvSpPr>
            <a:spLocks noGrp="1" noChangeArrowheads="1"/>
          </p:cNvSpPr>
          <p:nvPr>
            <p:ph type="title"/>
          </p:nvPr>
        </p:nvSpPr>
        <p:spPr bwMode="auto">
          <a:xfrm>
            <a:off x="1524000" y="685800"/>
            <a:ext cx="1039071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928778" name="Rectangle 2058">
            <a:extLst>
              <a:ext uri="{FF2B5EF4-FFF2-40B4-BE49-F238E27FC236}">
                <a16:creationId xmlns:a16="http://schemas.microsoft.com/office/drawing/2014/main" id="{81B7C7EE-8731-9066-D60A-6FB9B82B3180}"/>
              </a:ext>
            </a:extLst>
          </p:cNvPr>
          <p:cNvSpPr>
            <a:spLocks noGrp="1" noChangeArrowheads="1"/>
          </p:cNvSpPr>
          <p:nvPr>
            <p:ph type="body" idx="1"/>
          </p:nvPr>
        </p:nvSpPr>
        <p:spPr bwMode="auto">
          <a:xfrm>
            <a:off x="914400" y="1981200"/>
            <a:ext cx="10769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8779" name="Rectangle 2059">
            <a:extLst>
              <a:ext uri="{FF2B5EF4-FFF2-40B4-BE49-F238E27FC236}">
                <a16:creationId xmlns:a16="http://schemas.microsoft.com/office/drawing/2014/main" id="{0D6678BD-3221-9B19-FAA5-E4390DF6BDDA}"/>
              </a:ext>
            </a:extLst>
          </p:cNvPr>
          <p:cNvSpPr>
            <a:spLocks noGrp="1" noChangeArrowheads="1"/>
          </p:cNvSpPr>
          <p:nvPr>
            <p:ph type="dt" sz="half" idx="2"/>
          </p:nvPr>
        </p:nvSpPr>
        <p:spPr bwMode="auto">
          <a:xfrm>
            <a:off x="406400" y="6477000"/>
            <a:ext cx="2540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fld id="{327B11F3-A3F2-234C-AA49-568E0A864824}" type="datetime4">
              <a:rPr lang="en-US" altLang="en-US"/>
              <a:pPr/>
              <a:t>September 11, 2023</a:t>
            </a:fld>
            <a:endParaRPr lang="en-US" altLang="en-US"/>
          </a:p>
        </p:txBody>
      </p:sp>
      <p:sp>
        <p:nvSpPr>
          <p:cNvPr id="928780" name="Rectangle 2060">
            <a:extLst>
              <a:ext uri="{FF2B5EF4-FFF2-40B4-BE49-F238E27FC236}">
                <a16:creationId xmlns:a16="http://schemas.microsoft.com/office/drawing/2014/main" id="{E1FC0339-0E02-D0A7-8944-F9A4888B3B4C}"/>
              </a:ext>
            </a:extLst>
          </p:cNvPr>
          <p:cNvSpPr>
            <a:spLocks noGrp="1" noChangeArrowheads="1"/>
          </p:cNvSpPr>
          <p:nvPr>
            <p:ph type="ftr" sz="quarter" idx="3"/>
          </p:nvPr>
        </p:nvSpPr>
        <p:spPr bwMode="auto">
          <a:xfrm>
            <a:off x="4470400" y="6477000"/>
            <a:ext cx="3860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r>
              <a:rPr lang="en-US" altLang="en-US"/>
              <a:t>Data Mining: Concepts and Techniques</a:t>
            </a:r>
          </a:p>
        </p:txBody>
      </p:sp>
      <p:sp>
        <p:nvSpPr>
          <p:cNvPr id="928781" name="Rectangle 2061">
            <a:extLst>
              <a:ext uri="{FF2B5EF4-FFF2-40B4-BE49-F238E27FC236}">
                <a16:creationId xmlns:a16="http://schemas.microsoft.com/office/drawing/2014/main" id="{ABC94ADB-87B8-0698-432D-4D7040A0F7F9}"/>
              </a:ext>
            </a:extLst>
          </p:cNvPr>
          <p:cNvSpPr>
            <a:spLocks noGrp="1" noChangeArrowheads="1"/>
          </p:cNvSpPr>
          <p:nvPr>
            <p:ph type="sldNum" sz="quarter" idx="4"/>
          </p:nvPr>
        </p:nvSpPr>
        <p:spPr bwMode="auto">
          <a:xfrm>
            <a:off x="9652000" y="6477000"/>
            <a:ext cx="2540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538109F-A6E7-6248-9866-85BAD6C16B61}" type="slidenum">
              <a:rPr lang="en-US" altLang="en-US"/>
              <a:pPr/>
              <a:t>‹#›</a:t>
            </a:fld>
            <a:endParaRPr lang="en-US" altLang="en-US"/>
          </a:p>
        </p:txBody>
      </p:sp>
    </p:spTree>
    <p:extLst>
      <p:ext uri="{BB962C8B-B14F-4D97-AF65-F5344CB8AC3E}">
        <p14:creationId xmlns:p14="http://schemas.microsoft.com/office/powerpoint/2010/main" val="187458975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p:txStyles>
    <p:titleStyle>
      <a:lvl1pPr algn="l" rtl="0" fontAlgn="base">
        <a:spcBef>
          <a:spcPct val="0"/>
        </a:spcBef>
        <a:spcAft>
          <a:spcPct val="0"/>
        </a:spcAft>
        <a:defRPr sz="3600" kern="1200">
          <a:solidFill>
            <a:schemeClr val="tx2"/>
          </a:solidFill>
          <a:latin typeface="+mj-lt"/>
          <a:ea typeface="+mj-ea"/>
          <a:cs typeface="+mj-cs"/>
        </a:defRPr>
      </a:lvl1pPr>
      <a:lvl2pPr algn="l" rtl="0" fontAlgn="base">
        <a:spcBef>
          <a:spcPct val="0"/>
        </a:spcBef>
        <a:spcAft>
          <a:spcPct val="0"/>
        </a:spcAft>
        <a:defRPr sz="3600">
          <a:solidFill>
            <a:schemeClr val="tx2"/>
          </a:solidFill>
          <a:latin typeface="Tahoma" panose="020B0604030504040204" pitchFamily="34" charset="0"/>
        </a:defRPr>
      </a:lvl2pPr>
      <a:lvl3pPr algn="l" rtl="0" fontAlgn="base">
        <a:spcBef>
          <a:spcPct val="0"/>
        </a:spcBef>
        <a:spcAft>
          <a:spcPct val="0"/>
        </a:spcAft>
        <a:defRPr sz="3600">
          <a:solidFill>
            <a:schemeClr val="tx2"/>
          </a:solidFill>
          <a:latin typeface="Tahoma" panose="020B0604030504040204" pitchFamily="34" charset="0"/>
        </a:defRPr>
      </a:lvl3pPr>
      <a:lvl4pPr algn="l" rtl="0" fontAlgn="base">
        <a:spcBef>
          <a:spcPct val="0"/>
        </a:spcBef>
        <a:spcAft>
          <a:spcPct val="0"/>
        </a:spcAft>
        <a:defRPr sz="3600">
          <a:solidFill>
            <a:schemeClr val="tx2"/>
          </a:solidFill>
          <a:latin typeface="Tahoma" panose="020B0604030504040204" pitchFamily="34" charset="0"/>
        </a:defRPr>
      </a:lvl4pPr>
      <a:lvl5pPr algn="l" rtl="0" fontAlgn="base">
        <a:spcBef>
          <a:spcPct val="0"/>
        </a:spcBef>
        <a:spcAft>
          <a:spcPct val="0"/>
        </a:spcAft>
        <a:defRPr sz="3600">
          <a:solidFill>
            <a:schemeClr val="tx2"/>
          </a:solidFill>
          <a:latin typeface="Tahoma" panose="020B0604030504040204" pitchFamily="34" charset="0"/>
        </a:defRPr>
      </a:lvl5pPr>
      <a:lvl6pPr marL="457200" algn="l" rtl="0" fontAlgn="base">
        <a:spcBef>
          <a:spcPct val="0"/>
        </a:spcBef>
        <a:spcAft>
          <a:spcPct val="0"/>
        </a:spcAft>
        <a:defRPr sz="3600">
          <a:solidFill>
            <a:schemeClr val="tx2"/>
          </a:solidFill>
          <a:latin typeface="Tahoma" panose="020B0604030504040204" pitchFamily="34" charset="0"/>
        </a:defRPr>
      </a:lvl6pPr>
      <a:lvl7pPr marL="914400" algn="l" rtl="0" fontAlgn="base">
        <a:spcBef>
          <a:spcPct val="0"/>
        </a:spcBef>
        <a:spcAft>
          <a:spcPct val="0"/>
        </a:spcAft>
        <a:defRPr sz="3600">
          <a:solidFill>
            <a:schemeClr val="tx2"/>
          </a:solidFill>
          <a:latin typeface="Tahoma" panose="020B0604030504040204" pitchFamily="34" charset="0"/>
        </a:defRPr>
      </a:lvl7pPr>
      <a:lvl8pPr marL="1371600" algn="l" rtl="0" fontAlgn="base">
        <a:spcBef>
          <a:spcPct val="0"/>
        </a:spcBef>
        <a:spcAft>
          <a:spcPct val="0"/>
        </a:spcAft>
        <a:defRPr sz="3600">
          <a:solidFill>
            <a:schemeClr val="tx2"/>
          </a:solidFill>
          <a:latin typeface="Tahoma" panose="020B0604030504040204" pitchFamily="34" charset="0"/>
        </a:defRPr>
      </a:lvl8pPr>
      <a:lvl9pPr marL="1828800" algn="l" rtl="0" fontAlgn="base">
        <a:spcBef>
          <a:spcPct val="0"/>
        </a:spcBef>
        <a:spcAft>
          <a:spcPct val="0"/>
        </a:spcAft>
        <a:defRPr sz="3600">
          <a:solidFill>
            <a:schemeClr val="tx2"/>
          </a:solidFill>
          <a:latin typeface="Tahoma" panose="020B0604030504040204" pitchFamily="34"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28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35.xml"/><Relationship Id="rId6" Type="http://schemas.openxmlformats.org/officeDocument/2006/relationships/oleObject" Target="../embeddings/oleObject3.bin"/><Relationship Id="rId5" Type="http://schemas.openxmlformats.org/officeDocument/2006/relationships/image" Target="../media/image4.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4.bin"/><Relationship Id="rId1" Type="http://schemas.openxmlformats.org/officeDocument/2006/relationships/slideLayout" Target="../slideLayouts/slideLayout35.x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6.bin"/><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1.emf"/><Relationship Id="rId2" Type="http://schemas.openxmlformats.org/officeDocument/2006/relationships/oleObject" Target="../embeddings/oleObject7.bin"/><Relationship Id="rId1" Type="http://schemas.openxmlformats.org/officeDocument/2006/relationships/slideLayout" Target="../slideLayouts/slideLayout35.xml"/><Relationship Id="rId6" Type="http://schemas.openxmlformats.org/officeDocument/2006/relationships/oleObject" Target="../embeddings/oleObject9.bin"/><Relationship Id="rId5" Type="http://schemas.openxmlformats.org/officeDocument/2006/relationships/image" Target="../media/image10.emf"/><Relationship Id="rId4"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10.bin"/><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11.bin"/><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2.bin"/><Relationship Id="rId1" Type="http://schemas.openxmlformats.org/officeDocument/2006/relationships/slideLayout" Target="../slideLayouts/slideLayout35.xml"/><Relationship Id="rId5" Type="http://schemas.openxmlformats.org/officeDocument/2006/relationships/image" Target="../media/image15.emf"/><Relationship Id="rId4"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5.bin"/><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19.emf"/><Relationship Id="rId5" Type="http://schemas.openxmlformats.org/officeDocument/2006/relationships/oleObject" Target="../embeddings/oleObject17.bin"/><Relationship Id="rId4" Type="http://schemas.openxmlformats.org/officeDocument/2006/relationships/image" Target="../media/image18.emf"/><Relationship Id="rId9" Type="http://schemas.openxmlformats.org/officeDocument/2006/relationships/image" Target="../media/image21.jpg"/></Relationships>
</file>

<file path=ppt/slides/_rels/slide3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19.emf"/><Relationship Id="rId5" Type="http://schemas.openxmlformats.org/officeDocument/2006/relationships/oleObject" Target="../embeddings/oleObject20.bin"/><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40.png"/><Relationship Id="rId4" Type="http://schemas.openxmlformats.org/officeDocument/2006/relationships/image" Target="../media/image39.emf"/></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909FB-3CC6-557C-6246-CB788F9393B4}"/>
              </a:ext>
            </a:extLst>
          </p:cNvPr>
          <p:cNvSpPr>
            <a:spLocks noGrp="1"/>
          </p:cNvSpPr>
          <p:nvPr>
            <p:ph type="ctrTitle"/>
          </p:nvPr>
        </p:nvSpPr>
        <p:spPr/>
        <p:txBody>
          <a:bodyPr/>
          <a:lstStyle/>
          <a:p>
            <a:r>
              <a:rPr lang="en-US" dirty="0"/>
              <a:t>Clustering Metrics </a:t>
            </a:r>
          </a:p>
        </p:txBody>
      </p:sp>
    </p:spTree>
    <p:extLst>
      <p:ext uri="{BB962C8B-B14F-4D97-AF65-F5344CB8AC3E}">
        <p14:creationId xmlns:p14="http://schemas.microsoft.com/office/powerpoint/2010/main" val="1596765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E58222-69B6-662F-898E-1B0E0D44F5F2}"/>
              </a:ext>
            </a:extLst>
          </p:cNvPr>
          <p:cNvSpPr>
            <a:spLocks noGrp="1"/>
          </p:cNvSpPr>
          <p:nvPr>
            <p:ph idx="1"/>
          </p:nvPr>
        </p:nvSpPr>
        <p:spPr>
          <a:xfrm>
            <a:off x="838200" y="811658"/>
            <a:ext cx="10515600" cy="5365305"/>
          </a:xfrm>
        </p:spPr>
        <p:txBody>
          <a:bodyPr>
            <a:normAutofit/>
          </a:bodyPr>
          <a:lstStyle/>
          <a:p>
            <a:pPr lvl="1"/>
            <a:r>
              <a:rPr lang="en-US" dirty="0"/>
              <a:t>Establish the Baseline Distribution Under the Null Hypothesis: Generate a baseline distribution that represents the null hypothesis. This can be done through bootstrapping, resampling, or permutations. The idea is to simulate what clustering patterns might arise by random chance.</a:t>
            </a:r>
          </a:p>
          <a:p>
            <a:pPr lvl="1"/>
            <a:endParaRPr lang="en-US" dirty="0"/>
          </a:p>
          <a:p>
            <a:pPr lvl="1"/>
            <a:r>
              <a:rPr lang="en-US" dirty="0"/>
              <a:t>Calculate the Index: Calculate the chosen validation index for both the actual clustering result and the baseline distribution. This step quantifies how well the observed clusters perform compared to random chance.</a:t>
            </a:r>
          </a:p>
          <a:p>
            <a:pPr lvl="1"/>
            <a:endParaRPr lang="en-US" dirty="0"/>
          </a:p>
          <a:p>
            <a:pPr lvl="1"/>
            <a:r>
              <a:rPr lang="en-US" dirty="0"/>
              <a:t>Test the Hypothesis of No Structure: Compare the calculated index for the actual clustering result with the distribution of indices obtained from the baseline distribution. Use statistical tests to determine whether the observed index significantly deviates from what you'd expect by random chance.</a:t>
            </a:r>
          </a:p>
          <a:p>
            <a:endParaRPr lang="en-US" dirty="0"/>
          </a:p>
        </p:txBody>
      </p:sp>
    </p:spTree>
    <p:extLst>
      <p:ext uri="{BB962C8B-B14F-4D97-AF65-F5344CB8AC3E}">
        <p14:creationId xmlns:p14="http://schemas.microsoft.com/office/powerpoint/2010/main" val="16364172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7A6E6-E8A6-9B6B-F0F7-DA93A01BB02E}"/>
              </a:ext>
            </a:extLst>
          </p:cNvPr>
          <p:cNvSpPr>
            <a:spLocks noGrp="1"/>
          </p:cNvSpPr>
          <p:nvPr>
            <p:ph idx="1"/>
          </p:nvPr>
        </p:nvSpPr>
        <p:spPr/>
        <p:txBody>
          <a:bodyPr/>
          <a:lstStyle/>
          <a:p>
            <a:r>
              <a:rPr lang="en-US" dirty="0"/>
              <a:t>Homogeneity measures the degree to which each cluster contains only data points that are members of a single class in the ground truth or reference clustering.</a:t>
            </a:r>
          </a:p>
          <a:p>
            <a:endParaRPr lang="en-US" dirty="0"/>
          </a:p>
          <a:p>
            <a:r>
              <a:rPr lang="en-US" dirty="0"/>
              <a:t>It quantifies the agreement between the clusters and the true class labels.</a:t>
            </a:r>
          </a:p>
          <a:p>
            <a:endParaRPr lang="en-US" dirty="0"/>
          </a:p>
          <a:p>
            <a:r>
              <a:rPr lang="en-US" dirty="0"/>
              <a:t>A high homogeneity score (close to 1) indicates that each cluster predominantly contains data points from a single class.</a:t>
            </a:r>
          </a:p>
          <a:p>
            <a:endParaRPr lang="en-US" dirty="0"/>
          </a:p>
        </p:txBody>
      </p:sp>
    </p:spTree>
    <p:extLst>
      <p:ext uri="{BB962C8B-B14F-4D97-AF65-F5344CB8AC3E}">
        <p14:creationId xmlns:p14="http://schemas.microsoft.com/office/powerpoint/2010/main" val="15367854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B63A8-4173-AF14-E518-11A2D1B92A22}"/>
              </a:ext>
            </a:extLst>
          </p:cNvPr>
          <p:cNvSpPr>
            <a:spLocks noGrp="1"/>
          </p:cNvSpPr>
          <p:nvPr>
            <p:ph idx="1"/>
          </p:nvPr>
        </p:nvSpPr>
        <p:spPr/>
        <p:txBody>
          <a:bodyPr/>
          <a:lstStyle/>
          <a:p>
            <a:r>
              <a:rPr lang="en-US" dirty="0"/>
              <a:t>Completeness measures the degree to which all data points that are members of a single class in the ground truth or reference clustering are assigned to the same cluster.</a:t>
            </a:r>
          </a:p>
          <a:p>
            <a:endParaRPr lang="en-US" dirty="0"/>
          </a:p>
          <a:p>
            <a:r>
              <a:rPr lang="en-US" dirty="0"/>
              <a:t>It quantifies how well the clusters capture all the data points belonging to a particular class.</a:t>
            </a:r>
          </a:p>
          <a:p>
            <a:endParaRPr lang="en-US" dirty="0"/>
          </a:p>
          <a:p>
            <a:r>
              <a:rPr lang="en-US" dirty="0"/>
              <a:t>A high completeness score (close to 1) indicates that all data points from the same class are assigned to the same cluster.</a:t>
            </a:r>
          </a:p>
          <a:p>
            <a:endParaRPr lang="en-US" dirty="0"/>
          </a:p>
        </p:txBody>
      </p:sp>
    </p:spTree>
    <p:extLst>
      <p:ext uri="{BB962C8B-B14F-4D97-AF65-F5344CB8AC3E}">
        <p14:creationId xmlns:p14="http://schemas.microsoft.com/office/powerpoint/2010/main" val="9949608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AFE90-ECB3-5606-41BD-18AF0A9AAC1B}"/>
              </a:ext>
            </a:extLst>
          </p:cNvPr>
          <p:cNvSpPr>
            <a:spLocks noGrp="1"/>
          </p:cNvSpPr>
          <p:nvPr>
            <p:ph idx="1"/>
          </p:nvPr>
        </p:nvSpPr>
        <p:spPr/>
        <p:txBody>
          <a:bodyPr/>
          <a:lstStyle/>
          <a:p>
            <a:r>
              <a:rPr lang="en-US" dirty="0"/>
              <a:t>V-measure is a balanced metric that combines both homogeneity and completeness into a single score.</a:t>
            </a:r>
          </a:p>
          <a:p>
            <a:endParaRPr lang="en-US" dirty="0"/>
          </a:p>
          <a:p>
            <a:r>
              <a:rPr lang="en-US" dirty="0"/>
              <a:t>It takes into account the trade-off between these two aspects of clustering quality.</a:t>
            </a:r>
          </a:p>
          <a:p>
            <a:endParaRPr lang="en-US" dirty="0"/>
          </a:p>
          <a:p>
            <a:r>
              <a:rPr lang="en-US" dirty="0"/>
              <a:t>A high V-measure score (close to 1) indicates that the clustering solution achieves both high homogeneity and high completeness.</a:t>
            </a:r>
          </a:p>
          <a:p>
            <a:endParaRPr lang="en-US" dirty="0"/>
          </a:p>
        </p:txBody>
      </p:sp>
    </p:spTree>
    <p:extLst>
      <p:ext uri="{BB962C8B-B14F-4D97-AF65-F5344CB8AC3E}">
        <p14:creationId xmlns:p14="http://schemas.microsoft.com/office/powerpoint/2010/main" val="16794858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D514A-2F88-550C-B8AB-3CC6D1DEE226}"/>
              </a:ext>
            </a:extLst>
          </p:cNvPr>
          <p:cNvPicPr>
            <a:picLocks noChangeAspect="1"/>
          </p:cNvPicPr>
          <p:nvPr/>
        </p:nvPicPr>
        <p:blipFill rotWithShape="1">
          <a:blip r:embed="rId2"/>
          <a:srcRect t="9412" b="8381"/>
          <a:stretch/>
        </p:blipFill>
        <p:spPr>
          <a:xfrm>
            <a:off x="416689" y="418747"/>
            <a:ext cx="10914926" cy="5835382"/>
          </a:xfrm>
          <a:prstGeom prst="rect">
            <a:avLst/>
          </a:prstGeom>
        </p:spPr>
      </p:pic>
    </p:spTree>
    <p:extLst>
      <p:ext uri="{BB962C8B-B14F-4D97-AF65-F5344CB8AC3E}">
        <p14:creationId xmlns:p14="http://schemas.microsoft.com/office/powerpoint/2010/main" val="5698969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2B585-37D9-A7F7-9F5D-DB541972E4C8}"/>
              </a:ext>
            </a:extLst>
          </p:cNvPr>
          <p:cNvSpPr>
            <a:spLocks noGrp="1"/>
          </p:cNvSpPr>
          <p:nvPr>
            <p:ph idx="1"/>
          </p:nvPr>
        </p:nvSpPr>
        <p:spPr/>
        <p:txBody>
          <a:bodyPr/>
          <a:lstStyle/>
          <a:p>
            <a:r>
              <a:rPr lang="en-US" dirty="0"/>
              <a:t>Homogeneity measures how well clusters contain data points from a single class.</a:t>
            </a:r>
          </a:p>
          <a:p>
            <a:endParaRPr lang="en-US" dirty="0"/>
          </a:p>
          <a:p>
            <a:r>
              <a:rPr lang="en-US" dirty="0"/>
              <a:t>Completeness measures how well clusters capture all data points belonging to a single class.</a:t>
            </a:r>
          </a:p>
          <a:p>
            <a:endParaRPr lang="en-US" dirty="0"/>
          </a:p>
          <a:p>
            <a:r>
              <a:rPr lang="en-US" dirty="0"/>
              <a:t>V-measure combines both homogeneity and completeness to provide a balanced measure of clustering quality.</a:t>
            </a:r>
          </a:p>
          <a:p>
            <a:endParaRPr lang="en-US" dirty="0"/>
          </a:p>
        </p:txBody>
      </p:sp>
    </p:spTree>
    <p:extLst>
      <p:ext uri="{BB962C8B-B14F-4D97-AF65-F5344CB8AC3E}">
        <p14:creationId xmlns:p14="http://schemas.microsoft.com/office/powerpoint/2010/main" val="2853020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0FEBF72-B436-825B-48CA-D8A0233D4F70}"/>
              </a:ext>
            </a:extLst>
          </p:cNvPr>
          <p:cNvSpPr>
            <a:spLocks noGrp="1"/>
          </p:cNvSpPr>
          <p:nvPr>
            <p:ph type="dt" sz="half" idx="10"/>
          </p:nvPr>
        </p:nvSpPr>
        <p:spPr/>
        <p:txBody>
          <a:bodyPr/>
          <a:lstStyle/>
          <a:p>
            <a:fld id="{F4D10B1F-3319-0A42-837E-265FD77CAD0E}" type="datetime4">
              <a:rPr lang="en-US" altLang="en-US"/>
              <a:pPr/>
              <a:t>September 11, 2023</a:t>
            </a:fld>
            <a:endParaRPr lang="en-US" altLang="en-US"/>
          </a:p>
        </p:txBody>
      </p:sp>
      <p:sp>
        <p:nvSpPr>
          <p:cNvPr id="3" name="Footer Placeholder 4">
            <a:extLst>
              <a:ext uri="{FF2B5EF4-FFF2-40B4-BE49-F238E27FC236}">
                <a16:creationId xmlns:a16="http://schemas.microsoft.com/office/drawing/2014/main" id="{F04DB354-8C95-C3C0-57AF-0D981D558AF4}"/>
              </a:ext>
            </a:extLst>
          </p:cNvPr>
          <p:cNvSpPr>
            <a:spLocks noGrp="1"/>
          </p:cNvSpPr>
          <p:nvPr>
            <p:ph type="ftr" sz="quarter" idx="11"/>
          </p:nvPr>
        </p:nvSpPr>
        <p:spPr/>
        <p:txBody>
          <a:bodyPr/>
          <a:lstStyle/>
          <a:p>
            <a:r>
              <a:rPr lang="en-US" altLang="en-US"/>
              <a:t>Data Mining: Concepts and Techniques</a:t>
            </a:r>
          </a:p>
        </p:txBody>
      </p:sp>
      <p:sp>
        <p:nvSpPr>
          <p:cNvPr id="4" name="Slide Number Placeholder 5">
            <a:extLst>
              <a:ext uri="{FF2B5EF4-FFF2-40B4-BE49-F238E27FC236}">
                <a16:creationId xmlns:a16="http://schemas.microsoft.com/office/drawing/2014/main" id="{09222B8A-FF94-1C5E-B1EB-41BD94A4D693}"/>
              </a:ext>
            </a:extLst>
          </p:cNvPr>
          <p:cNvSpPr>
            <a:spLocks noGrp="1"/>
          </p:cNvSpPr>
          <p:nvPr>
            <p:ph type="sldNum" sz="quarter" idx="12"/>
          </p:nvPr>
        </p:nvSpPr>
        <p:spPr/>
        <p:txBody>
          <a:bodyPr/>
          <a:lstStyle/>
          <a:p>
            <a:fld id="{B75498FF-F150-9049-B411-D050075EAC3E}" type="slidenum">
              <a:rPr lang="en-US" altLang="en-US"/>
              <a:pPr/>
              <a:t>11</a:t>
            </a:fld>
            <a:endParaRPr lang="en-US" altLang="en-US"/>
          </a:p>
        </p:txBody>
      </p:sp>
      <p:sp>
        <p:nvSpPr>
          <p:cNvPr id="1441794" name="Rectangle 2">
            <a:extLst>
              <a:ext uri="{FF2B5EF4-FFF2-40B4-BE49-F238E27FC236}">
                <a16:creationId xmlns:a16="http://schemas.microsoft.com/office/drawing/2014/main" id="{3A53D32C-2348-52D4-99FF-0579A09BE648}"/>
              </a:ext>
            </a:extLst>
          </p:cNvPr>
          <p:cNvSpPr>
            <a:spLocks noGrp="1" noChangeArrowheads="1"/>
          </p:cNvSpPr>
          <p:nvPr>
            <p:ph type="title"/>
          </p:nvPr>
        </p:nvSpPr>
        <p:spPr>
          <a:xfrm>
            <a:off x="2895600" y="304800"/>
            <a:ext cx="6705600" cy="838200"/>
          </a:xfrm>
          <a:noFill/>
          <a:ln/>
        </p:spPr>
        <p:txBody>
          <a:bodyPr vert="horz" lIns="92075" tIns="46038" rIns="92075" bIns="46038" rtlCol="0" anchor="ctr">
            <a:normAutofit/>
          </a:bodyPr>
          <a:lstStyle/>
          <a:p>
            <a:r>
              <a:rPr lang="en-US" altLang="en-US" sz="3200"/>
              <a:t>Measure the Quality of Clustering</a:t>
            </a:r>
          </a:p>
        </p:txBody>
      </p:sp>
      <p:sp>
        <p:nvSpPr>
          <p:cNvPr id="1441795" name="Rectangle 3">
            <a:extLst>
              <a:ext uri="{FF2B5EF4-FFF2-40B4-BE49-F238E27FC236}">
                <a16:creationId xmlns:a16="http://schemas.microsoft.com/office/drawing/2014/main" id="{57C8C458-7F3D-6767-AEB4-53038AC3AED3}"/>
              </a:ext>
            </a:extLst>
          </p:cNvPr>
          <p:cNvSpPr>
            <a:spLocks noGrp="1" noChangeArrowheads="1"/>
          </p:cNvSpPr>
          <p:nvPr>
            <p:ph type="body" idx="1"/>
          </p:nvPr>
        </p:nvSpPr>
        <p:spPr>
          <a:xfrm>
            <a:off x="575353" y="1143000"/>
            <a:ext cx="11301573" cy="5105400"/>
          </a:xfrm>
          <a:noFill/>
          <a:ln/>
        </p:spPr>
        <p:txBody>
          <a:bodyPr vert="horz" lIns="92075" tIns="46038" rIns="92075" bIns="46038" rtlCol="0">
            <a:normAutofit lnSpcReduction="10000"/>
          </a:bodyPr>
          <a:lstStyle/>
          <a:p>
            <a:r>
              <a:rPr lang="en-US" altLang="en-US" sz="2400" dirty="0"/>
              <a:t>Dissimilarity/Similarity metric: Similarity is expressed in terms of a distance function, which is typically metric: </a:t>
            </a:r>
            <a:r>
              <a:rPr lang="en-US" altLang="en-US" sz="2400" i="1" dirty="0"/>
              <a:t>d</a:t>
            </a:r>
            <a:r>
              <a:rPr lang="en-US" altLang="en-US" sz="2400" dirty="0"/>
              <a:t>(</a:t>
            </a:r>
            <a:r>
              <a:rPr lang="en-US" altLang="en-US" sz="2400" i="1" dirty="0" err="1"/>
              <a:t>i</a:t>
            </a:r>
            <a:r>
              <a:rPr lang="en-US" altLang="en-US" sz="2400" i="1" dirty="0"/>
              <a:t>, j</a:t>
            </a:r>
            <a:r>
              <a:rPr lang="en-US" altLang="en-US" sz="2400" dirty="0"/>
              <a:t>)</a:t>
            </a:r>
          </a:p>
          <a:p>
            <a:endParaRPr lang="en-US" altLang="en-US" sz="2400" dirty="0"/>
          </a:p>
          <a:p>
            <a:r>
              <a:rPr lang="en-US" altLang="en-US" sz="2400" dirty="0"/>
              <a:t>There is a separate “quality” function that measures the “goodness” of a cluster.</a:t>
            </a:r>
          </a:p>
          <a:p>
            <a:endParaRPr lang="en-US" altLang="en-US" sz="2400" dirty="0"/>
          </a:p>
          <a:p>
            <a:r>
              <a:rPr lang="en-US" altLang="en-US" sz="2400" dirty="0"/>
              <a:t>The definitions of distance functions are usually very different for interval-scaled, </a:t>
            </a:r>
            <a:r>
              <a:rPr lang="en-US" altLang="en-US" sz="2400" dirty="0" err="1"/>
              <a:t>boolean</a:t>
            </a:r>
            <a:r>
              <a:rPr lang="en-US" altLang="en-US" sz="2400" dirty="0"/>
              <a:t>, categorical, ordinal and ratio variables.</a:t>
            </a:r>
          </a:p>
          <a:p>
            <a:endParaRPr lang="en-US" altLang="en-US" sz="2400" dirty="0"/>
          </a:p>
          <a:p>
            <a:r>
              <a:rPr lang="en-US" altLang="en-US" sz="2400" dirty="0"/>
              <a:t>Weights should be associated with different variables based on applications and data semantics.</a:t>
            </a:r>
          </a:p>
          <a:p>
            <a:endParaRPr lang="en-US" altLang="en-US" sz="2400" dirty="0">
              <a:sym typeface="Symbol" pitchFamily="2" charset="2"/>
            </a:endParaRPr>
          </a:p>
          <a:p>
            <a:r>
              <a:rPr lang="en-US" altLang="en-US" sz="2400" dirty="0">
                <a:sym typeface="Symbol" pitchFamily="2" charset="2"/>
              </a:rPr>
              <a:t>It is hard to define “similar enough” or “good enough” </a:t>
            </a:r>
          </a:p>
          <a:p>
            <a:pPr lvl="1"/>
            <a:r>
              <a:rPr lang="en-US" altLang="en-US" dirty="0">
                <a:sym typeface="Symbol" pitchFamily="2" charset="2"/>
              </a:rPr>
              <a:t> the answer is typically highly subjective.</a:t>
            </a:r>
          </a:p>
        </p:txBody>
      </p:sp>
    </p:spTree>
  </p:cSld>
  <p:clrMapOvr>
    <a:masterClrMapping/>
  </p:clrMapOvr>
  <p:transition>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1F0FB9-4703-A513-D354-A3BF2FAF72D1}"/>
              </a:ext>
            </a:extLst>
          </p:cNvPr>
          <p:cNvSpPr>
            <a:spLocks noGrp="1"/>
          </p:cNvSpPr>
          <p:nvPr>
            <p:ph idx="1"/>
          </p:nvPr>
        </p:nvSpPr>
        <p:spPr/>
        <p:txBody>
          <a:bodyPr/>
          <a:lstStyle/>
          <a:p>
            <a:r>
              <a:rPr lang="en-US" dirty="0"/>
              <a:t>It emphasizes the importance of considering the nature of the data, the goals of clustering, and the domain expertise when assessing the quality of clusters. </a:t>
            </a:r>
          </a:p>
          <a:p>
            <a:endParaRPr lang="en-US" dirty="0"/>
          </a:p>
          <a:p>
            <a:r>
              <a:rPr lang="en-US" dirty="0"/>
              <a:t>It acknowledges that clustering is not a purely objective process and often involves making informed judgments about what constitutes meaningful patterns.</a:t>
            </a:r>
          </a:p>
        </p:txBody>
      </p:sp>
    </p:spTree>
    <p:extLst>
      <p:ext uri="{BB962C8B-B14F-4D97-AF65-F5344CB8AC3E}">
        <p14:creationId xmlns:p14="http://schemas.microsoft.com/office/powerpoint/2010/main" val="1540076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61">
            <a:extLst>
              <a:ext uri="{FF2B5EF4-FFF2-40B4-BE49-F238E27FC236}">
                <a16:creationId xmlns:a16="http://schemas.microsoft.com/office/drawing/2014/main" id="{149DF51B-3FE2-30BD-9D1A-5114E9E7E4BC}"/>
              </a:ext>
            </a:extLst>
          </p:cNvPr>
          <p:cNvSpPr>
            <a:spLocks noGrp="1" noChangeArrowheads="1"/>
          </p:cNvSpPr>
          <p:nvPr>
            <p:ph type="sldNum" sz="quarter" idx="12"/>
          </p:nvPr>
        </p:nvSpPr>
        <p:spPr/>
        <p:txBody>
          <a:bodyPr/>
          <a:lstStyle/>
          <a:p>
            <a:fld id="{F594AA2D-8349-9B41-91F2-86716F830AAE}" type="slidenum">
              <a:rPr lang="en-US" altLang="en-US"/>
              <a:pPr/>
              <a:t>13</a:t>
            </a:fld>
            <a:endParaRPr lang="en-US" altLang="en-US"/>
          </a:p>
        </p:txBody>
      </p:sp>
      <p:sp>
        <p:nvSpPr>
          <p:cNvPr id="13314" name="Title 1">
            <a:extLst>
              <a:ext uri="{FF2B5EF4-FFF2-40B4-BE49-F238E27FC236}">
                <a16:creationId xmlns:a16="http://schemas.microsoft.com/office/drawing/2014/main" id="{9DDFFD4E-9F64-1397-DBF5-93F78AB6CAA2}"/>
              </a:ext>
            </a:extLst>
          </p:cNvPr>
          <p:cNvSpPr>
            <a:spLocks noGrp="1"/>
          </p:cNvSpPr>
          <p:nvPr>
            <p:ph type="title"/>
          </p:nvPr>
        </p:nvSpPr>
        <p:spPr/>
        <p:txBody>
          <a:bodyPr/>
          <a:lstStyle/>
          <a:p>
            <a:r>
              <a:rPr lang="en-US" altLang="en-US"/>
              <a:t>Considerations for Cluster Analysis</a:t>
            </a:r>
          </a:p>
        </p:txBody>
      </p:sp>
      <p:sp>
        <p:nvSpPr>
          <p:cNvPr id="13315" name="Content Placeholder 2">
            <a:extLst>
              <a:ext uri="{FF2B5EF4-FFF2-40B4-BE49-F238E27FC236}">
                <a16:creationId xmlns:a16="http://schemas.microsoft.com/office/drawing/2014/main" id="{BBF96AE7-DAF5-334C-24A6-3F3FB53D16C8}"/>
              </a:ext>
            </a:extLst>
          </p:cNvPr>
          <p:cNvSpPr>
            <a:spLocks noGrp="1"/>
          </p:cNvSpPr>
          <p:nvPr>
            <p:ph idx="1"/>
          </p:nvPr>
        </p:nvSpPr>
        <p:spPr/>
        <p:txBody>
          <a:bodyPr/>
          <a:lstStyle/>
          <a:p>
            <a:pPr>
              <a:spcAft>
                <a:spcPts val="600"/>
              </a:spcAft>
            </a:pPr>
            <a:r>
              <a:rPr lang="en-US" altLang="en-US" sz="2000"/>
              <a:t>Partitioning criteria</a:t>
            </a:r>
          </a:p>
          <a:p>
            <a:pPr lvl="1">
              <a:spcAft>
                <a:spcPts val="600"/>
              </a:spcAft>
            </a:pPr>
            <a:r>
              <a:rPr lang="en-US" altLang="en-US" sz="2000"/>
              <a:t>Single level vs. hierarchical partitioning (often, multi-level hierarchical partitioning is desirable)</a:t>
            </a:r>
          </a:p>
          <a:p>
            <a:pPr>
              <a:spcAft>
                <a:spcPts val="600"/>
              </a:spcAft>
            </a:pPr>
            <a:r>
              <a:rPr lang="en-US" altLang="en-US" sz="2000"/>
              <a:t>Separation of clusters</a:t>
            </a:r>
          </a:p>
          <a:p>
            <a:pPr lvl="1">
              <a:spcAft>
                <a:spcPts val="600"/>
              </a:spcAft>
            </a:pPr>
            <a:r>
              <a:rPr lang="en-US" altLang="en-US" sz="2000"/>
              <a:t>Exclusive (e.g., one customer belongs to only one region) vs. non-exclusive (e.g., one document may belong to more than one class)</a:t>
            </a:r>
          </a:p>
          <a:p>
            <a:pPr>
              <a:spcAft>
                <a:spcPts val="600"/>
              </a:spcAft>
            </a:pPr>
            <a:r>
              <a:rPr lang="en-US" altLang="en-US" sz="2000"/>
              <a:t>Similarity measure</a:t>
            </a:r>
          </a:p>
          <a:p>
            <a:pPr lvl="1">
              <a:spcAft>
                <a:spcPts val="600"/>
              </a:spcAft>
            </a:pPr>
            <a:r>
              <a:rPr lang="en-US" altLang="en-US" sz="2000"/>
              <a:t>Distance-based (e.g., Euclidian, road network, vector)  vs. connectivity-based (e.g., density or contiguity)</a:t>
            </a:r>
          </a:p>
          <a:p>
            <a:pPr>
              <a:spcAft>
                <a:spcPts val="600"/>
              </a:spcAft>
            </a:pPr>
            <a:r>
              <a:rPr lang="en-US" altLang="en-US" sz="2000"/>
              <a:t>Clustering space</a:t>
            </a:r>
          </a:p>
          <a:p>
            <a:pPr lvl="1">
              <a:spcAft>
                <a:spcPts val="600"/>
              </a:spcAft>
            </a:pPr>
            <a:r>
              <a:rPr lang="en-US" altLang="en-US" sz="2000"/>
              <a:t>Full space (often when low dimensional) vs. subspaces (often in high-dimensional clustering)</a:t>
            </a:r>
          </a:p>
        </p:txBody>
      </p:sp>
      <p:sp>
        <p:nvSpPr>
          <p:cNvPr id="13316" name="Slide Number Placeholder 6">
            <a:extLst>
              <a:ext uri="{FF2B5EF4-FFF2-40B4-BE49-F238E27FC236}">
                <a16:creationId xmlns:a16="http://schemas.microsoft.com/office/drawing/2014/main" id="{75122DE6-D032-4BDF-3F91-399BE0D9DA4D}"/>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4F5A08B6-0F08-3B45-A58F-41F0139154DE}" type="slidenum">
              <a:rPr lang="en-US" altLang="en-US" sz="1200"/>
              <a:pPr algn="r" eaLnBrk="1" hangingPunct="1"/>
              <a:t>13</a:t>
            </a:fld>
            <a:endParaRPr lang="en-US"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61">
            <a:extLst>
              <a:ext uri="{FF2B5EF4-FFF2-40B4-BE49-F238E27FC236}">
                <a16:creationId xmlns:a16="http://schemas.microsoft.com/office/drawing/2014/main" id="{89FBDBCE-E54A-8301-54E4-097D51C18BC2}"/>
              </a:ext>
            </a:extLst>
          </p:cNvPr>
          <p:cNvSpPr>
            <a:spLocks noGrp="1" noChangeArrowheads="1"/>
          </p:cNvSpPr>
          <p:nvPr>
            <p:ph type="sldNum" sz="quarter" idx="12"/>
          </p:nvPr>
        </p:nvSpPr>
        <p:spPr/>
        <p:txBody>
          <a:bodyPr/>
          <a:lstStyle/>
          <a:p>
            <a:fld id="{D72D991F-8E7B-6546-A0E2-C44B3F9E49BD}" type="slidenum">
              <a:rPr lang="en-US" altLang="en-US"/>
              <a:pPr/>
              <a:t>14</a:t>
            </a:fld>
            <a:endParaRPr lang="en-US" altLang="en-US"/>
          </a:p>
        </p:txBody>
      </p:sp>
      <p:sp>
        <p:nvSpPr>
          <p:cNvPr id="14338" name="Title 1">
            <a:extLst>
              <a:ext uri="{FF2B5EF4-FFF2-40B4-BE49-F238E27FC236}">
                <a16:creationId xmlns:a16="http://schemas.microsoft.com/office/drawing/2014/main" id="{ABEA16F0-6DA7-77DA-A6E2-3180B4C40652}"/>
              </a:ext>
            </a:extLst>
          </p:cNvPr>
          <p:cNvSpPr>
            <a:spLocks noGrp="1"/>
          </p:cNvSpPr>
          <p:nvPr>
            <p:ph type="title"/>
          </p:nvPr>
        </p:nvSpPr>
        <p:spPr/>
        <p:txBody>
          <a:bodyPr/>
          <a:lstStyle/>
          <a:p>
            <a:r>
              <a:rPr lang="en-US" altLang="en-US"/>
              <a:t>Requirements and Challenges</a:t>
            </a:r>
          </a:p>
        </p:txBody>
      </p:sp>
      <p:sp>
        <p:nvSpPr>
          <p:cNvPr id="14339" name="Content Placeholder 2">
            <a:extLst>
              <a:ext uri="{FF2B5EF4-FFF2-40B4-BE49-F238E27FC236}">
                <a16:creationId xmlns:a16="http://schemas.microsoft.com/office/drawing/2014/main" id="{3E2AC934-829F-DEBA-D5CD-7B034B6DC8FA}"/>
              </a:ext>
            </a:extLst>
          </p:cNvPr>
          <p:cNvSpPr>
            <a:spLocks noGrp="1"/>
          </p:cNvSpPr>
          <p:nvPr>
            <p:ph idx="1"/>
          </p:nvPr>
        </p:nvSpPr>
        <p:spPr/>
        <p:txBody>
          <a:bodyPr>
            <a:normAutofit lnSpcReduction="10000"/>
          </a:bodyPr>
          <a:lstStyle/>
          <a:p>
            <a:r>
              <a:rPr lang="en-US" altLang="en-US" sz="2000"/>
              <a:t>Scalability</a:t>
            </a:r>
          </a:p>
          <a:p>
            <a:pPr lvl="1"/>
            <a:r>
              <a:rPr lang="en-US" altLang="en-US" sz="2000"/>
              <a:t>Clustering all the data instead of only on samples</a:t>
            </a:r>
          </a:p>
          <a:p>
            <a:r>
              <a:rPr lang="en-US" altLang="en-US" sz="2000"/>
              <a:t>Ability to deal with different types of attributes</a:t>
            </a:r>
          </a:p>
          <a:p>
            <a:pPr lvl="1"/>
            <a:r>
              <a:rPr lang="en-US" altLang="en-US" sz="2000"/>
              <a:t>Numerical, binary, categorical, ordinal, linked, and mixture of these </a:t>
            </a:r>
          </a:p>
          <a:p>
            <a:r>
              <a:rPr lang="en-US" altLang="en-US" sz="2000"/>
              <a:t>Constraint-based clustering</a:t>
            </a:r>
          </a:p>
          <a:p>
            <a:pPr marL="742950" lvl="2" indent="-342900">
              <a:buSzPct val="60000"/>
            </a:pPr>
            <a:r>
              <a:rPr lang="en-US" altLang="en-US"/>
              <a:t>User may give inputs on constraints</a:t>
            </a:r>
          </a:p>
          <a:p>
            <a:pPr marL="742950" lvl="2" indent="-342900">
              <a:buSzPct val="60000"/>
            </a:pPr>
            <a:r>
              <a:rPr lang="en-US" altLang="en-US"/>
              <a:t>Use domain knowledge to determine input parameters</a:t>
            </a:r>
          </a:p>
          <a:p>
            <a:r>
              <a:rPr lang="en-US" altLang="en-US" sz="2000"/>
              <a:t>Interpretability and usability</a:t>
            </a:r>
          </a:p>
          <a:p>
            <a:r>
              <a:rPr lang="en-US" altLang="en-US" sz="2000"/>
              <a:t>Others </a:t>
            </a:r>
          </a:p>
          <a:p>
            <a:pPr lvl="1"/>
            <a:r>
              <a:rPr lang="en-US" altLang="en-US" sz="2000"/>
              <a:t>Discovery of clusters with arbitrary shape</a:t>
            </a:r>
          </a:p>
          <a:p>
            <a:pPr lvl="1"/>
            <a:r>
              <a:rPr lang="en-US" altLang="en-US" sz="2000"/>
              <a:t>Ability to deal with noisy data</a:t>
            </a:r>
          </a:p>
          <a:p>
            <a:pPr lvl="1"/>
            <a:r>
              <a:rPr lang="en-US" altLang="en-US" sz="2000"/>
              <a:t>Incremental clustering and insensitivity to input order</a:t>
            </a:r>
          </a:p>
          <a:p>
            <a:pPr lvl="1"/>
            <a:r>
              <a:rPr lang="en-US" altLang="en-US" sz="2000"/>
              <a:t>High dimensionality</a:t>
            </a:r>
          </a:p>
        </p:txBody>
      </p:sp>
      <p:sp>
        <p:nvSpPr>
          <p:cNvPr id="14340" name="Slide Number Placeholder 6">
            <a:extLst>
              <a:ext uri="{FF2B5EF4-FFF2-40B4-BE49-F238E27FC236}">
                <a16:creationId xmlns:a16="http://schemas.microsoft.com/office/drawing/2014/main" id="{76C0C9A1-6951-BF82-1C03-1AE2EFFAA7A6}"/>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AA5B5825-9369-A047-AD16-63CACE889A90}" type="slidenum">
              <a:rPr lang="en-US" altLang="en-US" sz="1200"/>
              <a:pPr algn="r" eaLnBrk="1" hangingPunct="1"/>
              <a:t>14</a:t>
            </a:fld>
            <a:endParaRPr lang="en-US" altLang="en-US"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61">
            <a:extLst>
              <a:ext uri="{FF2B5EF4-FFF2-40B4-BE49-F238E27FC236}">
                <a16:creationId xmlns:a16="http://schemas.microsoft.com/office/drawing/2014/main" id="{74F4671E-A5AC-1374-28E4-40BB3C7FAC2F}"/>
              </a:ext>
            </a:extLst>
          </p:cNvPr>
          <p:cNvSpPr>
            <a:spLocks noGrp="1" noChangeArrowheads="1"/>
          </p:cNvSpPr>
          <p:nvPr>
            <p:ph type="sldNum" sz="quarter" idx="12"/>
          </p:nvPr>
        </p:nvSpPr>
        <p:spPr/>
        <p:txBody>
          <a:bodyPr/>
          <a:lstStyle/>
          <a:p>
            <a:fld id="{319DD09A-2EB4-E444-BD6A-FF50379AE63E}" type="slidenum">
              <a:rPr lang="en-US" altLang="en-US"/>
              <a:pPr/>
              <a:t>15</a:t>
            </a:fld>
            <a:endParaRPr lang="en-US" altLang="en-US"/>
          </a:p>
        </p:txBody>
      </p:sp>
      <p:sp>
        <p:nvSpPr>
          <p:cNvPr id="81922" name="Rectangle 2">
            <a:extLst>
              <a:ext uri="{FF2B5EF4-FFF2-40B4-BE49-F238E27FC236}">
                <a16:creationId xmlns:a16="http://schemas.microsoft.com/office/drawing/2014/main" id="{11F68399-6B9D-2F75-C342-C60D0CC24E56}"/>
              </a:ext>
            </a:extLst>
          </p:cNvPr>
          <p:cNvSpPr>
            <a:spLocks noGrp="1" noChangeArrowheads="1"/>
          </p:cNvSpPr>
          <p:nvPr>
            <p:ph type="title" idx="4294967295"/>
          </p:nvPr>
        </p:nvSpPr>
        <p:spPr/>
        <p:txBody>
          <a:bodyPr/>
          <a:lstStyle/>
          <a:p>
            <a:r>
              <a:rPr lang="en-US" altLang="en-US" sz="3200"/>
              <a:t>Measuring Clustering Quality</a:t>
            </a:r>
          </a:p>
        </p:txBody>
      </p:sp>
      <p:sp>
        <p:nvSpPr>
          <p:cNvPr id="81923" name="Rectangle 3">
            <a:extLst>
              <a:ext uri="{FF2B5EF4-FFF2-40B4-BE49-F238E27FC236}">
                <a16:creationId xmlns:a16="http://schemas.microsoft.com/office/drawing/2014/main" id="{679A90AE-A682-BE71-7EF0-C35DF9168DA5}"/>
              </a:ext>
            </a:extLst>
          </p:cNvPr>
          <p:cNvSpPr>
            <a:spLocks noGrp="1" noChangeArrowheads="1"/>
          </p:cNvSpPr>
          <p:nvPr>
            <p:ph type="body" idx="4294967295"/>
          </p:nvPr>
        </p:nvSpPr>
        <p:spPr>
          <a:xfrm>
            <a:off x="1905000" y="1371600"/>
            <a:ext cx="8534400" cy="5105400"/>
          </a:xfrm>
        </p:spPr>
        <p:txBody>
          <a:bodyPr/>
          <a:lstStyle/>
          <a:p>
            <a:pPr>
              <a:lnSpc>
                <a:spcPct val="120000"/>
              </a:lnSpc>
            </a:pPr>
            <a:r>
              <a:rPr lang="en-US" altLang="en-US" sz="2400" dirty="0"/>
              <a:t>Two methods: extrinsic vs. intrinsic  </a:t>
            </a:r>
          </a:p>
          <a:p>
            <a:pPr>
              <a:lnSpc>
                <a:spcPct val="120000"/>
              </a:lnSpc>
            </a:pPr>
            <a:r>
              <a:rPr lang="en-US" altLang="en-US" sz="2400" dirty="0"/>
              <a:t>Extrinsic: supervised, i.e., the ground truth is available</a:t>
            </a:r>
          </a:p>
          <a:p>
            <a:pPr lvl="1">
              <a:lnSpc>
                <a:spcPct val="120000"/>
              </a:lnSpc>
            </a:pPr>
            <a:r>
              <a:rPr lang="en-US" altLang="en-US" dirty="0"/>
              <a:t>Compare a clustering against the ground truth using certain clustering quality measure</a:t>
            </a:r>
          </a:p>
          <a:p>
            <a:pPr lvl="1">
              <a:lnSpc>
                <a:spcPct val="120000"/>
              </a:lnSpc>
            </a:pPr>
            <a:r>
              <a:rPr lang="en-US" altLang="en-US" dirty="0"/>
              <a:t>Ex. </a:t>
            </a:r>
            <a:r>
              <a:rPr lang="en-US" altLang="en-US" dirty="0" err="1"/>
              <a:t>BCubed</a:t>
            </a:r>
            <a:r>
              <a:rPr lang="en-US" altLang="en-US" dirty="0"/>
              <a:t> precision and recall metrics</a:t>
            </a:r>
          </a:p>
          <a:p>
            <a:pPr>
              <a:lnSpc>
                <a:spcPct val="120000"/>
              </a:lnSpc>
            </a:pPr>
            <a:r>
              <a:rPr lang="en-US" altLang="en-US" sz="2400" dirty="0"/>
              <a:t>Intrinsic: unsupervised, i.e., the ground truth is unavailable</a:t>
            </a:r>
          </a:p>
          <a:p>
            <a:pPr lvl="1">
              <a:lnSpc>
                <a:spcPct val="120000"/>
              </a:lnSpc>
            </a:pPr>
            <a:r>
              <a:rPr lang="en-US" altLang="en-US" dirty="0"/>
              <a:t>Evaluate the goodness of a clustering by considering how well the clusters are separated, and how compact the clusters are</a:t>
            </a:r>
          </a:p>
          <a:p>
            <a:pPr lvl="1">
              <a:lnSpc>
                <a:spcPct val="120000"/>
              </a:lnSpc>
            </a:pPr>
            <a:r>
              <a:rPr lang="en-US" altLang="en-US" dirty="0"/>
              <a:t>Ex. Silhouette coefficient</a:t>
            </a:r>
          </a:p>
        </p:txBody>
      </p:sp>
      <p:sp>
        <p:nvSpPr>
          <p:cNvPr id="81924" name="Slide Number Placeholder 5">
            <a:extLst>
              <a:ext uri="{FF2B5EF4-FFF2-40B4-BE49-F238E27FC236}">
                <a16:creationId xmlns:a16="http://schemas.microsoft.com/office/drawing/2014/main" id="{A513F15F-3D04-0526-2675-B65854561D4A}"/>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1024F2F2-C551-154A-AE9C-2C1B7CB70136}" type="slidenum">
              <a:rPr lang="en-US" altLang="en-US" sz="1200" b="1"/>
              <a:pPr algn="r" eaLnBrk="1" hangingPunct="1"/>
              <a:t>15</a:t>
            </a:fld>
            <a:endParaRPr lang="en-US" altLang="en-US" sz="12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59218FB-E1A1-6350-01C9-D9A5E1240B8F}"/>
              </a:ext>
            </a:extLst>
          </p:cNvPr>
          <p:cNvSpPr>
            <a:spLocks noGrp="1"/>
          </p:cNvSpPr>
          <p:nvPr>
            <p:ph type="dt" sz="half" idx="10"/>
          </p:nvPr>
        </p:nvSpPr>
        <p:spPr/>
        <p:txBody>
          <a:bodyPr/>
          <a:lstStyle/>
          <a:p>
            <a:pPr fontAlgn="base">
              <a:spcBef>
                <a:spcPct val="0"/>
              </a:spcBef>
              <a:spcAft>
                <a:spcPct val="0"/>
              </a:spcAft>
            </a:pPr>
            <a:fld id="{A9A973D6-CAEF-9B4C-81D6-9D66F788EFBC}" type="datetime4">
              <a:rPr lang="en-US" altLang="en-US">
                <a:solidFill>
                  <a:srgbClr val="000000"/>
                </a:solidFill>
                <a:latin typeface="Tahoma" panose="020B0604030504040204" pitchFamily="34" charset="0"/>
              </a:rPr>
              <a:pPr fontAlgn="base">
                <a:spcBef>
                  <a:spcPct val="0"/>
                </a:spcBef>
                <a:spcAft>
                  <a:spcPct val="0"/>
                </a:spcAft>
              </a:pPr>
              <a:t>September 11, 2023</a:t>
            </a:fld>
            <a:endParaRPr lang="en-US" altLang="en-US">
              <a:solidFill>
                <a:srgbClr val="000000"/>
              </a:solidFill>
              <a:latin typeface="Tahoma" panose="020B0604030504040204" pitchFamily="34" charset="0"/>
            </a:endParaRPr>
          </a:p>
        </p:txBody>
      </p:sp>
      <p:sp>
        <p:nvSpPr>
          <p:cNvPr id="3" name="Footer Placeholder 4">
            <a:extLst>
              <a:ext uri="{FF2B5EF4-FFF2-40B4-BE49-F238E27FC236}">
                <a16:creationId xmlns:a16="http://schemas.microsoft.com/office/drawing/2014/main" id="{4FB9A715-1753-89E6-1357-CB6AF80769C6}"/>
              </a:ext>
            </a:extLst>
          </p:cNvPr>
          <p:cNvSpPr>
            <a:spLocks noGrp="1"/>
          </p:cNvSpPr>
          <p:nvPr>
            <p:ph type="ftr" sz="quarter" idx="11"/>
          </p:nvPr>
        </p:nvSpPr>
        <p:spPr/>
        <p:txBody>
          <a:bodyPr/>
          <a:lstStyle/>
          <a:p>
            <a:pPr fontAlgn="base">
              <a:spcBef>
                <a:spcPct val="0"/>
              </a:spcBef>
              <a:spcAft>
                <a:spcPct val="0"/>
              </a:spcAft>
            </a:pPr>
            <a:r>
              <a:rPr lang="en-US" altLang="en-US">
                <a:solidFill>
                  <a:srgbClr val="000000"/>
                </a:solidFill>
                <a:latin typeface="Tahoma" panose="020B0604030504040204" pitchFamily="34" charset="0"/>
              </a:rPr>
              <a:t>Data Mining: Concepts and Techniques</a:t>
            </a:r>
          </a:p>
        </p:txBody>
      </p:sp>
      <p:sp>
        <p:nvSpPr>
          <p:cNvPr id="4" name="Slide Number Placeholder 5">
            <a:extLst>
              <a:ext uri="{FF2B5EF4-FFF2-40B4-BE49-F238E27FC236}">
                <a16:creationId xmlns:a16="http://schemas.microsoft.com/office/drawing/2014/main" id="{A5560FBC-9C03-B2B4-CD96-D30A0478440D}"/>
              </a:ext>
            </a:extLst>
          </p:cNvPr>
          <p:cNvSpPr>
            <a:spLocks noGrp="1"/>
          </p:cNvSpPr>
          <p:nvPr>
            <p:ph type="sldNum" sz="quarter" idx="12"/>
          </p:nvPr>
        </p:nvSpPr>
        <p:spPr/>
        <p:txBody>
          <a:bodyPr/>
          <a:lstStyle/>
          <a:p>
            <a:pPr fontAlgn="base">
              <a:spcBef>
                <a:spcPct val="0"/>
              </a:spcBef>
              <a:spcAft>
                <a:spcPct val="0"/>
              </a:spcAft>
            </a:pPr>
            <a:fld id="{84649172-7673-8049-BBAB-DB02BCE72E6C}" type="slidenum">
              <a:rPr lang="en-US" altLang="en-US">
                <a:solidFill>
                  <a:srgbClr val="000000"/>
                </a:solidFill>
                <a:latin typeface="Tahoma" panose="020B0604030504040204" pitchFamily="34" charset="0"/>
              </a:rPr>
              <a:pPr fontAlgn="base">
                <a:spcBef>
                  <a:spcPct val="0"/>
                </a:spcBef>
                <a:spcAft>
                  <a:spcPct val="0"/>
                </a:spcAft>
              </a:pPr>
              <a:t>16</a:t>
            </a:fld>
            <a:endParaRPr lang="en-US" altLang="en-US">
              <a:solidFill>
                <a:srgbClr val="000000"/>
              </a:solidFill>
              <a:latin typeface="Tahoma" panose="020B0604030504040204" pitchFamily="34" charset="0"/>
            </a:endParaRPr>
          </a:p>
        </p:txBody>
      </p:sp>
      <p:sp>
        <p:nvSpPr>
          <p:cNvPr id="1443842" name="Rectangle 2">
            <a:extLst>
              <a:ext uri="{FF2B5EF4-FFF2-40B4-BE49-F238E27FC236}">
                <a16:creationId xmlns:a16="http://schemas.microsoft.com/office/drawing/2014/main" id="{0B3C5719-570A-1E9B-7AE1-776C9FAC3A21}"/>
              </a:ext>
            </a:extLst>
          </p:cNvPr>
          <p:cNvSpPr>
            <a:spLocks noGrp="1" noChangeArrowheads="1"/>
          </p:cNvSpPr>
          <p:nvPr>
            <p:ph type="title"/>
          </p:nvPr>
        </p:nvSpPr>
        <p:spPr>
          <a:xfrm>
            <a:off x="2808289" y="796926"/>
            <a:ext cx="7297737" cy="442913"/>
          </a:xfrm>
          <a:noFill/>
          <a:ln/>
        </p:spPr>
        <p:txBody>
          <a:bodyPr vert="horz" wrap="square" lIns="92075" tIns="46038" rIns="92075" bIns="46038" numCol="1" anchor="ctr" anchorCtr="0" compatLnSpc="1">
            <a:prstTxWarp prst="textNoShape">
              <a:avLst/>
            </a:prstTxWarp>
          </a:bodyPr>
          <a:lstStyle/>
          <a:p>
            <a:r>
              <a:rPr lang="en-US" altLang="en-US" sz="3200"/>
              <a:t>Type of data in clustering analysis</a:t>
            </a:r>
          </a:p>
        </p:txBody>
      </p:sp>
      <p:sp>
        <p:nvSpPr>
          <p:cNvPr id="1443843" name="Rectangle 3">
            <a:extLst>
              <a:ext uri="{FF2B5EF4-FFF2-40B4-BE49-F238E27FC236}">
                <a16:creationId xmlns:a16="http://schemas.microsoft.com/office/drawing/2014/main" id="{813E7846-0B29-A647-7590-8BFF8936819D}"/>
              </a:ext>
            </a:extLst>
          </p:cNvPr>
          <p:cNvSpPr>
            <a:spLocks noGrp="1" noChangeArrowheads="1"/>
          </p:cNvSpPr>
          <p:nvPr>
            <p:ph type="body" idx="1"/>
          </p:nvPr>
        </p:nvSpPr>
        <p:spPr>
          <a:xfrm>
            <a:off x="2286000" y="1600200"/>
            <a:ext cx="7924800" cy="4876800"/>
          </a:xfrm>
          <a:noFill/>
          <a:ln/>
        </p:spPr>
        <p:txBody>
          <a:bodyPr vert="horz" wrap="square" lIns="92075" tIns="46038" rIns="92075" bIns="46038" numCol="1" anchor="t" anchorCtr="0" compatLnSpc="1">
            <a:prstTxWarp prst="textNoShape">
              <a:avLst/>
            </a:prstTxWarp>
          </a:bodyPr>
          <a:lstStyle/>
          <a:p>
            <a:pPr>
              <a:lnSpc>
                <a:spcPct val="140000"/>
              </a:lnSpc>
            </a:pPr>
            <a:r>
              <a:rPr lang="en-US" altLang="en-US" sz="2400" u="sng"/>
              <a:t>Interval-scaled variables:</a:t>
            </a:r>
          </a:p>
          <a:p>
            <a:pPr>
              <a:lnSpc>
                <a:spcPct val="140000"/>
              </a:lnSpc>
            </a:pPr>
            <a:r>
              <a:rPr lang="en-US" altLang="en-US" sz="2400" u="sng"/>
              <a:t>Binary variables:</a:t>
            </a:r>
          </a:p>
          <a:p>
            <a:pPr>
              <a:lnSpc>
                <a:spcPct val="140000"/>
              </a:lnSpc>
            </a:pPr>
            <a:r>
              <a:rPr lang="en-US" altLang="en-US" sz="2400" u="sng"/>
              <a:t>Nominal, ordinal, and ratio variables:</a:t>
            </a:r>
          </a:p>
          <a:p>
            <a:pPr>
              <a:lnSpc>
                <a:spcPct val="140000"/>
              </a:lnSpc>
            </a:pPr>
            <a:r>
              <a:rPr lang="en-US" altLang="en-US" sz="2400" u="sng"/>
              <a:t>Variables of mixed types:</a:t>
            </a:r>
            <a:endParaRPr lang="en-US" altLang="en-US" sz="2400"/>
          </a:p>
        </p:txBody>
      </p:sp>
    </p:spTree>
  </p:cSld>
  <p:clrMapOvr>
    <a:masterClrMapping/>
  </p:clrMapOvr>
  <p:transition>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BEEBBC5-0DE0-BD45-6D8C-3538218121F8}"/>
              </a:ext>
            </a:extLst>
          </p:cNvPr>
          <p:cNvSpPr>
            <a:spLocks noGrp="1"/>
          </p:cNvSpPr>
          <p:nvPr>
            <p:ph type="dt" sz="half" idx="10"/>
          </p:nvPr>
        </p:nvSpPr>
        <p:spPr/>
        <p:txBody>
          <a:bodyPr/>
          <a:lstStyle/>
          <a:p>
            <a:pPr fontAlgn="base">
              <a:spcBef>
                <a:spcPct val="0"/>
              </a:spcBef>
              <a:spcAft>
                <a:spcPct val="0"/>
              </a:spcAft>
            </a:pPr>
            <a:fld id="{3917B5B5-0BB9-EA43-9F6C-63B253E45CFD}" type="datetime4">
              <a:rPr lang="en-US" altLang="en-US">
                <a:solidFill>
                  <a:srgbClr val="000000"/>
                </a:solidFill>
                <a:latin typeface="Tahoma" panose="020B0604030504040204" pitchFamily="34" charset="0"/>
              </a:rPr>
              <a:pPr fontAlgn="base">
                <a:spcBef>
                  <a:spcPct val="0"/>
                </a:spcBef>
                <a:spcAft>
                  <a:spcPct val="0"/>
                </a:spcAft>
              </a:pPr>
              <a:t>September 11, 2023</a:t>
            </a:fld>
            <a:endParaRPr lang="en-US" altLang="en-US">
              <a:solidFill>
                <a:srgbClr val="000000"/>
              </a:solidFill>
              <a:latin typeface="Tahoma" panose="020B0604030504040204" pitchFamily="34" charset="0"/>
            </a:endParaRPr>
          </a:p>
        </p:txBody>
      </p:sp>
      <p:sp>
        <p:nvSpPr>
          <p:cNvPr id="3" name="Footer Placeholder 4">
            <a:extLst>
              <a:ext uri="{FF2B5EF4-FFF2-40B4-BE49-F238E27FC236}">
                <a16:creationId xmlns:a16="http://schemas.microsoft.com/office/drawing/2014/main" id="{61C86B23-65F5-51B4-9B97-3EC30D95267B}"/>
              </a:ext>
            </a:extLst>
          </p:cNvPr>
          <p:cNvSpPr>
            <a:spLocks noGrp="1"/>
          </p:cNvSpPr>
          <p:nvPr>
            <p:ph type="ftr" sz="quarter" idx="11"/>
          </p:nvPr>
        </p:nvSpPr>
        <p:spPr/>
        <p:txBody>
          <a:bodyPr/>
          <a:lstStyle/>
          <a:p>
            <a:pPr fontAlgn="base">
              <a:spcBef>
                <a:spcPct val="0"/>
              </a:spcBef>
              <a:spcAft>
                <a:spcPct val="0"/>
              </a:spcAft>
            </a:pPr>
            <a:r>
              <a:rPr lang="en-US" altLang="en-US">
                <a:solidFill>
                  <a:srgbClr val="000000"/>
                </a:solidFill>
                <a:latin typeface="Tahoma" panose="020B0604030504040204" pitchFamily="34" charset="0"/>
              </a:rPr>
              <a:t>Data Mining: Concepts and Techniques</a:t>
            </a:r>
          </a:p>
        </p:txBody>
      </p:sp>
      <p:sp>
        <p:nvSpPr>
          <p:cNvPr id="4" name="Slide Number Placeholder 5">
            <a:extLst>
              <a:ext uri="{FF2B5EF4-FFF2-40B4-BE49-F238E27FC236}">
                <a16:creationId xmlns:a16="http://schemas.microsoft.com/office/drawing/2014/main" id="{A17C91D4-77D8-31D5-3F50-FF38885A4AFB}"/>
              </a:ext>
            </a:extLst>
          </p:cNvPr>
          <p:cNvSpPr>
            <a:spLocks noGrp="1"/>
          </p:cNvSpPr>
          <p:nvPr>
            <p:ph type="sldNum" sz="quarter" idx="12"/>
          </p:nvPr>
        </p:nvSpPr>
        <p:spPr/>
        <p:txBody>
          <a:bodyPr/>
          <a:lstStyle/>
          <a:p>
            <a:pPr fontAlgn="base">
              <a:spcBef>
                <a:spcPct val="0"/>
              </a:spcBef>
              <a:spcAft>
                <a:spcPct val="0"/>
              </a:spcAft>
            </a:pPr>
            <a:fld id="{2EEE0499-1CE6-F749-AEDA-8BBCB1674749}" type="slidenum">
              <a:rPr lang="en-US" altLang="en-US">
                <a:solidFill>
                  <a:srgbClr val="000000"/>
                </a:solidFill>
                <a:latin typeface="Tahoma" panose="020B0604030504040204" pitchFamily="34" charset="0"/>
              </a:rPr>
              <a:pPr fontAlgn="base">
                <a:spcBef>
                  <a:spcPct val="0"/>
                </a:spcBef>
                <a:spcAft>
                  <a:spcPct val="0"/>
                </a:spcAft>
              </a:pPr>
              <a:t>17</a:t>
            </a:fld>
            <a:endParaRPr lang="en-US" altLang="en-US">
              <a:solidFill>
                <a:srgbClr val="000000"/>
              </a:solidFill>
              <a:latin typeface="Tahoma" panose="020B0604030504040204" pitchFamily="34" charset="0"/>
            </a:endParaRPr>
          </a:p>
        </p:txBody>
      </p:sp>
      <p:sp>
        <p:nvSpPr>
          <p:cNvPr id="1445890" name="Rectangle 2">
            <a:extLst>
              <a:ext uri="{FF2B5EF4-FFF2-40B4-BE49-F238E27FC236}">
                <a16:creationId xmlns:a16="http://schemas.microsoft.com/office/drawing/2014/main" id="{D08AA17B-61BC-D2AE-581A-9221079BE7B6}"/>
              </a:ext>
            </a:extLst>
          </p:cNvPr>
          <p:cNvSpPr>
            <a:spLocks noGrp="1" noChangeArrowheads="1"/>
          </p:cNvSpPr>
          <p:nvPr>
            <p:ph type="title"/>
          </p:nvPr>
        </p:nvSpPr>
        <p:spPr>
          <a:xfrm>
            <a:off x="2808289" y="796926"/>
            <a:ext cx="7297737" cy="442913"/>
          </a:xfrm>
          <a:noFill/>
          <a:ln/>
        </p:spPr>
        <p:txBody>
          <a:bodyPr vert="horz" wrap="square" lIns="92075" tIns="46038" rIns="92075" bIns="46038" numCol="1" anchor="ctr" anchorCtr="0" compatLnSpc="1">
            <a:prstTxWarp prst="textNoShape">
              <a:avLst/>
            </a:prstTxWarp>
          </a:bodyPr>
          <a:lstStyle/>
          <a:p>
            <a:r>
              <a:rPr lang="en-US" altLang="en-US" sz="3200" dirty="0"/>
              <a:t>Interval-valued variables</a:t>
            </a:r>
          </a:p>
        </p:txBody>
      </p:sp>
      <p:sp>
        <p:nvSpPr>
          <p:cNvPr id="1445891" name="Rectangle 3">
            <a:extLst>
              <a:ext uri="{FF2B5EF4-FFF2-40B4-BE49-F238E27FC236}">
                <a16:creationId xmlns:a16="http://schemas.microsoft.com/office/drawing/2014/main" id="{BC07FC5A-D296-E01D-787B-E7723B721977}"/>
              </a:ext>
            </a:extLst>
          </p:cNvPr>
          <p:cNvSpPr>
            <a:spLocks noGrp="1" noChangeArrowheads="1"/>
          </p:cNvSpPr>
          <p:nvPr>
            <p:ph type="body" idx="1"/>
          </p:nvPr>
        </p:nvSpPr>
        <p:spPr>
          <a:xfrm>
            <a:off x="1905000" y="1600200"/>
            <a:ext cx="8305800" cy="4876800"/>
          </a:xfrm>
          <a:noFill/>
          <a:ln/>
        </p:spPr>
        <p:txBody>
          <a:bodyPr vert="horz" wrap="square" lIns="92075" tIns="46038" rIns="92075" bIns="46038" numCol="1" anchor="t" anchorCtr="0" compatLnSpc="1">
            <a:prstTxWarp prst="textNoShape">
              <a:avLst/>
            </a:prstTxWarp>
          </a:bodyPr>
          <a:lstStyle/>
          <a:p>
            <a:pPr>
              <a:lnSpc>
                <a:spcPct val="140000"/>
              </a:lnSpc>
            </a:pPr>
            <a:r>
              <a:rPr lang="en-US" altLang="en-US" sz="2400"/>
              <a:t>Standardize data</a:t>
            </a:r>
          </a:p>
          <a:p>
            <a:pPr lvl="1">
              <a:lnSpc>
                <a:spcPct val="140000"/>
              </a:lnSpc>
            </a:pPr>
            <a:r>
              <a:rPr lang="en-US" altLang="en-US" sz="2400"/>
              <a:t>Calculate the mean absolute deviation:</a:t>
            </a:r>
          </a:p>
          <a:p>
            <a:pPr>
              <a:lnSpc>
                <a:spcPct val="140000"/>
              </a:lnSpc>
            </a:pPr>
            <a:endParaRPr lang="en-US" altLang="en-US" sz="2400"/>
          </a:p>
          <a:p>
            <a:pPr lvl="1">
              <a:lnSpc>
                <a:spcPct val="140000"/>
              </a:lnSpc>
              <a:buFont typeface="Wingdings" pitchFamily="2" charset="2"/>
              <a:buNone/>
            </a:pPr>
            <a:r>
              <a:rPr lang="en-US" altLang="en-US" sz="2400"/>
              <a:t>where</a:t>
            </a:r>
          </a:p>
          <a:p>
            <a:pPr lvl="1">
              <a:lnSpc>
                <a:spcPct val="140000"/>
              </a:lnSpc>
            </a:pPr>
            <a:r>
              <a:rPr lang="en-US" altLang="en-US" sz="2400"/>
              <a:t>Calculate the standardized measurement (</a:t>
            </a:r>
            <a:r>
              <a:rPr lang="en-US" altLang="en-US" sz="2400" i="1"/>
              <a:t>z-score</a:t>
            </a:r>
            <a:r>
              <a:rPr lang="en-US" altLang="en-US" sz="2400"/>
              <a:t>)</a:t>
            </a:r>
          </a:p>
          <a:p>
            <a:pPr>
              <a:lnSpc>
                <a:spcPct val="140000"/>
              </a:lnSpc>
            </a:pPr>
            <a:endParaRPr lang="en-US" altLang="en-US" sz="2400"/>
          </a:p>
          <a:p>
            <a:pPr>
              <a:lnSpc>
                <a:spcPct val="140000"/>
              </a:lnSpc>
            </a:pPr>
            <a:r>
              <a:rPr lang="en-US" altLang="en-US" sz="2400"/>
              <a:t>Using mean absolute deviation is more robust than using standard deviation </a:t>
            </a:r>
          </a:p>
          <a:p>
            <a:pPr>
              <a:lnSpc>
                <a:spcPct val="140000"/>
              </a:lnSpc>
              <a:buFont typeface="Wingdings" pitchFamily="2" charset="2"/>
              <a:buNone/>
            </a:pPr>
            <a:endParaRPr lang="en-US" altLang="en-US" sz="2400"/>
          </a:p>
        </p:txBody>
      </p:sp>
      <p:graphicFrame>
        <p:nvGraphicFramePr>
          <p:cNvPr id="1445892" name="Object 4">
            <a:extLst>
              <a:ext uri="{FF2B5EF4-FFF2-40B4-BE49-F238E27FC236}">
                <a16:creationId xmlns:a16="http://schemas.microsoft.com/office/drawing/2014/main" id="{3716E668-2B3E-D815-5C9A-4F9C81172F3E}"/>
              </a:ext>
            </a:extLst>
          </p:cNvPr>
          <p:cNvGraphicFramePr>
            <a:graphicFrameLocks noChangeAspect="1"/>
          </p:cNvGraphicFramePr>
          <p:nvPr/>
        </p:nvGraphicFramePr>
        <p:xfrm>
          <a:off x="3962400" y="3505201"/>
          <a:ext cx="2451100" cy="430213"/>
        </p:xfrm>
        <a:graphic>
          <a:graphicData uri="http://schemas.openxmlformats.org/presentationml/2006/ole">
            <mc:AlternateContent xmlns:mc="http://schemas.openxmlformats.org/markup-compatibility/2006">
              <mc:Choice xmlns:v="urn:schemas-microsoft-com:vml" Requires="v">
                <p:oleObj name="Equation" r:id="rId2" imgW="56464200" imgH="9944100" progId="Equation.3">
                  <p:embed/>
                </p:oleObj>
              </mc:Choice>
              <mc:Fallback>
                <p:oleObj name="Equation" r:id="rId2" imgW="56464200" imgH="9944100" progId="Equation.3">
                  <p:embed/>
                  <p:pic>
                    <p:nvPicPr>
                      <p:cNvPr id="1445892" name="Object 4">
                        <a:extLst>
                          <a:ext uri="{FF2B5EF4-FFF2-40B4-BE49-F238E27FC236}">
                            <a16:creationId xmlns:a16="http://schemas.microsoft.com/office/drawing/2014/main" id="{3716E668-2B3E-D815-5C9A-4F9C81172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505201"/>
                        <a:ext cx="24511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5893" name="Object 5">
            <a:extLst>
              <a:ext uri="{FF2B5EF4-FFF2-40B4-BE49-F238E27FC236}">
                <a16:creationId xmlns:a16="http://schemas.microsoft.com/office/drawing/2014/main" id="{927F0DB5-59B5-14B8-7924-75040B7051A4}"/>
              </a:ext>
            </a:extLst>
          </p:cNvPr>
          <p:cNvGraphicFramePr>
            <a:graphicFrameLocks noChangeAspect="1"/>
          </p:cNvGraphicFramePr>
          <p:nvPr/>
        </p:nvGraphicFramePr>
        <p:xfrm>
          <a:off x="3581400" y="2743201"/>
          <a:ext cx="4343400" cy="404813"/>
        </p:xfrm>
        <a:graphic>
          <a:graphicData uri="http://schemas.openxmlformats.org/presentationml/2006/ole">
            <mc:AlternateContent xmlns:mc="http://schemas.openxmlformats.org/markup-compatibility/2006">
              <mc:Choice xmlns:v="urn:schemas-microsoft-com:vml" Requires="v">
                <p:oleObj name="Equation" r:id="rId4" imgW="100063300" imgH="9359900" progId="Equation.3">
                  <p:embed/>
                </p:oleObj>
              </mc:Choice>
              <mc:Fallback>
                <p:oleObj name="Equation" r:id="rId4" imgW="100063300" imgH="9359900" progId="Equation.3">
                  <p:embed/>
                  <p:pic>
                    <p:nvPicPr>
                      <p:cNvPr id="1445893" name="Object 5">
                        <a:extLst>
                          <a:ext uri="{FF2B5EF4-FFF2-40B4-BE49-F238E27FC236}">
                            <a16:creationId xmlns:a16="http://schemas.microsoft.com/office/drawing/2014/main" id="{927F0DB5-59B5-14B8-7924-75040B7051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743201"/>
                        <a:ext cx="4343400"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5894" name="Object 6">
            <a:extLst>
              <a:ext uri="{FF2B5EF4-FFF2-40B4-BE49-F238E27FC236}">
                <a16:creationId xmlns:a16="http://schemas.microsoft.com/office/drawing/2014/main" id="{4AB842A1-5C5C-44D4-FFDD-75031117D5EE}"/>
              </a:ext>
            </a:extLst>
          </p:cNvPr>
          <p:cNvGraphicFramePr>
            <a:graphicFrameLocks noChangeAspect="1"/>
          </p:cNvGraphicFramePr>
          <p:nvPr/>
        </p:nvGraphicFramePr>
        <p:xfrm>
          <a:off x="4953000" y="4572000"/>
          <a:ext cx="1409700" cy="660400"/>
        </p:xfrm>
        <a:graphic>
          <a:graphicData uri="http://schemas.openxmlformats.org/presentationml/2006/ole">
            <mc:AlternateContent xmlns:mc="http://schemas.openxmlformats.org/markup-compatibility/2006">
              <mc:Choice xmlns:v="urn:schemas-microsoft-com:vml" Requires="v">
                <p:oleObj name="Equation" r:id="rId6" imgW="32473900" imgH="15214600" progId="Equation.3">
                  <p:embed/>
                </p:oleObj>
              </mc:Choice>
              <mc:Fallback>
                <p:oleObj name="Equation" r:id="rId6" imgW="32473900" imgH="15214600" progId="Equation.3">
                  <p:embed/>
                  <p:pic>
                    <p:nvPicPr>
                      <p:cNvPr id="1445894" name="Object 6">
                        <a:extLst>
                          <a:ext uri="{FF2B5EF4-FFF2-40B4-BE49-F238E27FC236}">
                            <a16:creationId xmlns:a16="http://schemas.microsoft.com/office/drawing/2014/main" id="{4AB842A1-5C5C-44D4-FFDD-75031117D5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572000"/>
                        <a:ext cx="14097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2F361CD-3673-A075-D053-F584E3D9DE34}"/>
              </a:ext>
            </a:extLst>
          </p:cNvPr>
          <p:cNvSpPr>
            <a:spLocks noGrp="1"/>
          </p:cNvSpPr>
          <p:nvPr>
            <p:ph type="dt" sz="half" idx="10"/>
          </p:nvPr>
        </p:nvSpPr>
        <p:spPr/>
        <p:txBody>
          <a:bodyPr/>
          <a:lstStyle/>
          <a:p>
            <a:pPr fontAlgn="base">
              <a:spcBef>
                <a:spcPct val="0"/>
              </a:spcBef>
              <a:spcAft>
                <a:spcPct val="0"/>
              </a:spcAft>
            </a:pPr>
            <a:fld id="{B4595676-1625-7245-8C8B-AD7C84822077}" type="datetime4">
              <a:rPr lang="en-US" altLang="en-US">
                <a:solidFill>
                  <a:srgbClr val="000000"/>
                </a:solidFill>
                <a:latin typeface="Tahoma" panose="020B0604030504040204" pitchFamily="34" charset="0"/>
              </a:rPr>
              <a:pPr fontAlgn="base">
                <a:spcBef>
                  <a:spcPct val="0"/>
                </a:spcBef>
                <a:spcAft>
                  <a:spcPct val="0"/>
                </a:spcAft>
              </a:pPr>
              <a:t>September 11, 2023</a:t>
            </a:fld>
            <a:endParaRPr lang="en-US" altLang="en-US">
              <a:solidFill>
                <a:srgbClr val="000000"/>
              </a:solidFill>
              <a:latin typeface="Tahoma" panose="020B0604030504040204" pitchFamily="34" charset="0"/>
            </a:endParaRPr>
          </a:p>
        </p:txBody>
      </p:sp>
      <p:sp>
        <p:nvSpPr>
          <p:cNvPr id="3" name="Footer Placeholder 4">
            <a:extLst>
              <a:ext uri="{FF2B5EF4-FFF2-40B4-BE49-F238E27FC236}">
                <a16:creationId xmlns:a16="http://schemas.microsoft.com/office/drawing/2014/main" id="{27B40490-7800-DE66-CA78-3D3BFB7D566D}"/>
              </a:ext>
            </a:extLst>
          </p:cNvPr>
          <p:cNvSpPr>
            <a:spLocks noGrp="1"/>
          </p:cNvSpPr>
          <p:nvPr>
            <p:ph type="ftr" sz="quarter" idx="11"/>
          </p:nvPr>
        </p:nvSpPr>
        <p:spPr/>
        <p:txBody>
          <a:bodyPr/>
          <a:lstStyle/>
          <a:p>
            <a:pPr fontAlgn="base">
              <a:spcBef>
                <a:spcPct val="0"/>
              </a:spcBef>
              <a:spcAft>
                <a:spcPct val="0"/>
              </a:spcAft>
            </a:pPr>
            <a:r>
              <a:rPr lang="en-US" altLang="en-US">
                <a:solidFill>
                  <a:srgbClr val="000000"/>
                </a:solidFill>
                <a:latin typeface="Tahoma" panose="020B0604030504040204" pitchFamily="34" charset="0"/>
              </a:rPr>
              <a:t>Data Mining: Concepts and Techniques</a:t>
            </a:r>
          </a:p>
        </p:txBody>
      </p:sp>
      <p:sp>
        <p:nvSpPr>
          <p:cNvPr id="4" name="Slide Number Placeholder 5">
            <a:extLst>
              <a:ext uri="{FF2B5EF4-FFF2-40B4-BE49-F238E27FC236}">
                <a16:creationId xmlns:a16="http://schemas.microsoft.com/office/drawing/2014/main" id="{3CCF406E-5684-251F-1367-9F8CEC309B28}"/>
              </a:ext>
            </a:extLst>
          </p:cNvPr>
          <p:cNvSpPr>
            <a:spLocks noGrp="1"/>
          </p:cNvSpPr>
          <p:nvPr>
            <p:ph type="sldNum" sz="quarter" idx="12"/>
          </p:nvPr>
        </p:nvSpPr>
        <p:spPr/>
        <p:txBody>
          <a:bodyPr/>
          <a:lstStyle/>
          <a:p>
            <a:pPr fontAlgn="base">
              <a:spcBef>
                <a:spcPct val="0"/>
              </a:spcBef>
              <a:spcAft>
                <a:spcPct val="0"/>
              </a:spcAft>
            </a:pPr>
            <a:fld id="{5F729F8C-61FC-A940-9DE7-F826710ECC5E}" type="slidenum">
              <a:rPr lang="en-US" altLang="en-US">
                <a:solidFill>
                  <a:srgbClr val="000000"/>
                </a:solidFill>
                <a:latin typeface="Tahoma" panose="020B0604030504040204" pitchFamily="34" charset="0"/>
              </a:rPr>
              <a:pPr fontAlgn="base">
                <a:spcBef>
                  <a:spcPct val="0"/>
                </a:spcBef>
                <a:spcAft>
                  <a:spcPct val="0"/>
                </a:spcAft>
              </a:pPr>
              <a:t>18</a:t>
            </a:fld>
            <a:endParaRPr lang="en-US" altLang="en-US">
              <a:solidFill>
                <a:srgbClr val="000000"/>
              </a:solidFill>
              <a:latin typeface="Tahoma" panose="020B0604030504040204" pitchFamily="34" charset="0"/>
            </a:endParaRPr>
          </a:p>
        </p:txBody>
      </p:sp>
      <p:sp>
        <p:nvSpPr>
          <p:cNvPr id="1446914" name="Rectangle 2">
            <a:extLst>
              <a:ext uri="{FF2B5EF4-FFF2-40B4-BE49-F238E27FC236}">
                <a16:creationId xmlns:a16="http://schemas.microsoft.com/office/drawing/2014/main" id="{2FF7E413-69C3-935C-D28A-BAA1EE5710AB}"/>
              </a:ext>
            </a:extLst>
          </p:cNvPr>
          <p:cNvSpPr>
            <a:spLocks noGrp="1" noChangeArrowheads="1"/>
          </p:cNvSpPr>
          <p:nvPr>
            <p:ph type="title"/>
          </p:nvPr>
        </p:nvSpPr>
        <p:spPr>
          <a:xfrm>
            <a:off x="3048000" y="152400"/>
            <a:ext cx="7315200" cy="1066800"/>
          </a:xfrm>
        </p:spPr>
        <p:txBody>
          <a:bodyPr/>
          <a:lstStyle/>
          <a:p>
            <a:r>
              <a:rPr lang="en-US" altLang="en-US" sz="3200"/>
              <a:t>Similarity and Dissimilarity Between Objects</a:t>
            </a:r>
            <a:endParaRPr lang="en-US" altLang="en-US"/>
          </a:p>
        </p:txBody>
      </p:sp>
      <p:sp>
        <p:nvSpPr>
          <p:cNvPr id="1446915" name="Rectangle 3">
            <a:extLst>
              <a:ext uri="{FF2B5EF4-FFF2-40B4-BE49-F238E27FC236}">
                <a16:creationId xmlns:a16="http://schemas.microsoft.com/office/drawing/2014/main" id="{4B557E0C-83A1-82C1-67ED-B63EF6045B05}"/>
              </a:ext>
            </a:extLst>
          </p:cNvPr>
          <p:cNvSpPr>
            <a:spLocks noGrp="1" noChangeArrowheads="1"/>
          </p:cNvSpPr>
          <p:nvPr>
            <p:ph type="body" idx="1"/>
          </p:nvPr>
        </p:nvSpPr>
        <p:spPr>
          <a:xfrm>
            <a:off x="1905000" y="1600200"/>
            <a:ext cx="8229600" cy="4724400"/>
          </a:xfrm>
        </p:spPr>
        <p:txBody>
          <a:bodyPr/>
          <a:lstStyle/>
          <a:p>
            <a:pPr>
              <a:lnSpc>
                <a:spcPct val="120000"/>
              </a:lnSpc>
            </a:pPr>
            <a:r>
              <a:rPr lang="en-US" altLang="en-US" sz="2400" u="sng"/>
              <a:t>Distances</a:t>
            </a:r>
            <a:r>
              <a:rPr lang="en-US" altLang="en-US" sz="2400"/>
              <a:t> are normally used to measure the </a:t>
            </a:r>
            <a:r>
              <a:rPr lang="en-US" altLang="en-US" sz="2400" u="sng"/>
              <a:t>similarity</a:t>
            </a:r>
            <a:r>
              <a:rPr lang="en-US" altLang="en-US" sz="2400"/>
              <a:t> or </a:t>
            </a:r>
            <a:r>
              <a:rPr lang="en-US" altLang="en-US" sz="2400" u="sng"/>
              <a:t>dissimilarity</a:t>
            </a:r>
            <a:r>
              <a:rPr lang="en-US" altLang="en-US" sz="2400"/>
              <a:t> between two data objects</a:t>
            </a:r>
          </a:p>
          <a:p>
            <a:pPr>
              <a:lnSpc>
                <a:spcPct val="120000"/>
              </a:lnSpc>
            </a:pPr>
            <a:r>
              <a:rPr lang="en-US" altLang="en-US" sz="2400"/>
              <a:t>Some popular ones include: </a:t>
            </a:r>
            <a:r>
              <a:rPr lang="en-US" altLang="en-US" sz="2400" i="1"/>
              <a:t>Minkowski distance</a:t>
            </a:r>
            <a:r>
              <a:rPr lang="en-US" altLang="en-US" sz="2400"/>
              <a:t>:</a:t>
            </a:r>
          </a:p>
          <a:p>
            <a:pPr>
              <a:lnSpc>
                <a:spcPct val="120000"/>
              </a:lnSpc>
            </a:pPr>
            <a:endParaRPr lang="en-US" altLang="en-US" sz="2400"/>
          </a:p>
          <a:p>
            <a:pPr lvl="1">
              <a:lnSpc>
                <a:spcPct val="120000"/>
              </a:lnSpc>
              <a:buFont typeface="Wingdings" pitchFamily="2" charset="2"/>
              <a:buNone/>
            </a:pPr>
            <a:r>
              <a:rPr lang="en-US" altLang="en-US" sz="2400"/>
              <a:t>where  </a:t>
            </a:r>
            <a:r>
              <a:rPr lang="en-US" altLang="en-US" sz="2400" i="1"/>
              <a:t>i</a:t>
            </a:r>
            <a:r>
              <a:rPr lang="en-US" altLang="en-US" sz="2400"/>
              <a:t> = (</a:t>
            </a:r>
            <a:r>
              <a:rPr lang="en-US" altLang="en-US" sz="2400" i="1"/>
              <a:t>x</a:t>
            </a:r>
            <a:r>
              <a:rPr lang="en-US" altLang="en-US" sz="2400" baseline="-25000"/>
              <a:t>i1</a:t>
            </a:r>
            <a:r>
              <a:rPr lang="en-US" altLang="en-US" sz="2400"/>
              <a:t>, </a:t>
            </a:r>
            <a:r>
              <a:rPr lang="en-US" altLang="en-US" sz="2400" i="1"/>
              <a:t>x</a:t>
            </a:r>
            <a:r>
              <a:rPr lang="en-US" altLang="en-US" sz="2400" baseline="-25000"/>
              <a:t>i2</a:t>
            </a:r>
            <a:r>
              <a:rPr lang="en-US" altLang="en-US" sz="2400"/>
              <a:t>, …, </a:t>
            </a:r>
            <a:r>
              <a:rPr lang="en-US" altLang="en-US" sz="2400" i="1"/>
              <a:t>x</a:t>
            </a:r>
            <a:r>
              <a:rPr lang="en-US" altLang="en-US" sz="2400" baseline="-25000"/>
              <a:t>ip</a:t>
            </a:r>
            <a:r>
              <a:rPr lang="en-US" altLang="en-US" sz="2400"/>
              <a:t>) and</a:t>
            </a:r>
            <a:r>
              <a:rPr lang="en-US" altLang="en-US" sz="2400" i="1"/>
              <a:t> j</a:t>
            </a:r>
            <a:r>
              <a:rPr lang="en-US" altLang="en-US" sz="2400"/>
              <a:t> = (</a:t>
            </a:r>
            <a:r>
              <a:rPr lang="en-US" altLang="en-US" sz="2400" i="1"/>
              <a:t>x</a:t>
            </a:r>
            <a:r>
              <a:rPr lang="en-US" altLang="en-US" sz="2400" baseline="-25000"/>
              <a:t>j1</a:t>
            </a:r>
            <a:r>
              <a:rPr lang="en-US" altLang="en-US" sz="2400"/>
              <a:t>, </a:t>
            </a:r>
            <a:r>
              <a:rPr lang="en-US" altLang="en-US" sz="2400" i="1"/>
              <a:t>x</a:t>
            </a:r>
            <a:r>
              <a:rPr lang="en-US" altLang="en-US" sz="2400" baseline="-25000"/>
              <a:t>j2</a:t>
            </a:r>
            <a:r>
              <a:rPr lang="en-US" altLang="en-US" sz="2400"/>
              <a:t>, …, </a:t>
            </a:r>
            <a:r>
              <a:rPr lang="en-US" altLang="en-US" sz="2400" i="1"/>
              <a:t>x</a:t>
            </a:r>
            <a:r>
              <a:rPr lang="en-US" altLang="en-US" sz="2400" baseline="-25000"/>
              <a:t>jp</a:t>
            </a:r>
            <a:r>
              <a:rPr lang="en-US" altLang="en-US" sz="2400"/>
              <a:t>) are two </a:t>
            </a:r>
            <a:r>
              <a:rPr lang="en-US" altLang="en-US" sz="2400" i="1"/>
              <a:t>p</a:t>
            </a:r>
            <a:r>
              <a:rPr lang="en-US" altLang="en-US" sz="2400"/>
              <a:t>-dimensional data objects, and </a:t>
            </a:r>
            <a:r>
              <a:rPr lang="en-US" altLang="en-US" sz="2400" i="1"/>
              <a:t>q</a:t>
            </a:r>
            <a:r>
              <a:rPr lang="en-US" altLang="en-US" sz="2400"/>
              <a:t> is a positive integer</a:t>
            </a:r>
          </a:p>
          <a:p>
            <a:pPr>
              <a:lnSpc>
                <a:spcPct val="120000"/>
              </a:lnSpc>
            </a:pPr>
            <a:r>
              <a:rPr lang="en-US" altLang="en-US" sz="2400"/>
              <a:t>If </a:t>
            </a:r>
            <a:r>
              <a:rPr lang="en-US" altLang="en-US" sz="2400" i="1"/>
              <a:t>q</a:t>
            </a:r>
            <a:r>
              <a:rPr lang="en-US" altLang="en-US" sz="2400"/>
              <a:t> = </a:t>
            </a:r>
            <a:r>
              <a:rPr lang="en-US" altLang="en-US" sz="2400" i="1"/>
              <a:t>1</a:t>
            </a:r>
            <a:r>
              <a:rPr lang="en-US" altLang="en-US" sz="2400"/>
              <a:t>, </a:t>
            </a:r>
            <a:r>
              <a:rPr lang="en-US" altLang="en-US" sz="2400" i="1"/>
              <a:t>d</a:t>
            </a:r>
            <a:r>
              <a:rPr lang="en-US" altLang="en-US" sz="2400"/>
              <a:t> is Manhattan distance</a:t>
            </a:r>
            <a:endParaRPr lang="en-US" altLang="en-US" sz="2400" i="1"/>
          </a:p>
          <a:p>
            <a:pPr>
              <a:lnSpc>
                <a:spcPct val="120000"/>
              </a:lnSpc>
            </a:pPr>
            <a:endParaRPr lang="en-US" altLang="en-US" sz="2400" i="1"/>
          </a:p>
          <a:p>
            <a:pPr lvl="1">
              <a:lnSpc>
                <a:spcPct val="120000"/>
              </a:lnSpc>
              <a:buFont typeface="Wingdings" pitchFamily="2" charset="2"/>
              <a:buNone/>
            </a:pPr>
            <a:endParaRPr lang="en-US" altLang="en-US" sz="2400"/>
          </a:p>
        </p:txBody>
      </p:sp>
      <p:graphicFrame>
        <p:nvGraphicFramePr>
          <p:cNvPr id="1446916" name="Object 4">
            <a:extLst>
              <a:ext uri="{FF2B5EF4-FFF2-40B4-BE49-F238E27FC236}">
                <a16:creationId xmlns:a16="http://schemas.microsoft.com/office/drawing/2014/main" id="{B3F30FC0-2FB9-0443-9CD6-708D80080E69}"/>
              </a:ext>
            </a:extLst>
          </p:cNvPr>
          <p:cNvGraphicFramePr>
            <a:graphicFrameLocks noChangeAspect="1"/>
          </p:cNvGraphicFramePr>
          <p:nvPr/>
        </p:nvGraphicFramePr>
        <p:xfrm>
          <a:off x="3429000" y="3124200"/>
          <a:ext cx="5181600" cy="596900"/>
        </p:xfrm>
        <a:graphic>
          <a:graphicData uri="http://schemas.openxmlformats.org/presentationml/2006/ole">
            <mc:AlternateContent xmlns:mc="http://schemas.openxmlformats.org/markup-compatibility/2006">
              <mc:Choice xmlns:v="urn:schemas-microsoft-com:vml" Requires="v">
                <p:oleObj name="Equation" r:id="rId2" imgW="119367300" imgH="13754100" progId="Equation.3">
                  <p:embed/>
                </p:oleObj>
              </mc:Choice>
              <mc:Fallback>
                <p:oleObj name="Equation" r:id="rId2" imgW="119367300" imgH="13754100" progId="Equation.3">
                  <p:embed/>
                  <p:pic>
                    <p:nvPicPr>
                      <p:cNvPr id="1446916" name="Object 4">
                        <a:extLst>
                          <a:ext uri="{FF2B5EF4-FFF2-40B4-BE49-F238E27FC236}">
                            <a16:creationId xmlns:a16="http://schemas.microsoft.com/office/drawing/2014/main" id="{B3F30FC0-2FB9-0443-9CD6-708D80080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124200"/>
                        <a:ext cx="51816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6917" name="Object 5">
            <a:extLst>
              <a:ext uri="{FF2B5EF4-FFF2-40B4-BE49-F238E27FC236}">
                <a16:creationId xmlns:a16="http://schemas.microsoft.com/office/drawing/2014/main" id="{4BC4C5CA-2484-CAEF-1775-A0004DE352EA}"/>
              </a:ext>
            </a:extLst>
          </p:cNvPr>
          <p:cNvGraphicFramePr>
            <a:graphicFrameLocks noChangeAspect="1"/>
          </p:cNvGraphicFramePr>
          <p:nvPr/>
        </p:nvGraphicFramePr>
        <p:xfrm>
          <a:off x="4038600" y="5562600"/>
          <a:ext cx="4521200" cy="546100"/>
        </p:xfrm>
        <a:graphic>
          <a:graphicData uri="http://schemas.openxmlformats.org/presentationml/2006/ole">
            <mc:AlternateContent xmlns:mc="http://schemas.openxmlformats.org/markup-compatibility/2006">
              <mc:Choice xmlns:v="urn:schemas-microsoft-com:vml" Requires="v">
                <p:oleObj name="Equation" r:id="rId4" imgW="98894900" imgH="9944100" progId="Equation.3">
                  <p:embed/>
                </p:oleObj>
              </mc:Choice>
              <mc:Fallback>
                <p:oleObj name="Equation" r:id="rId4" imgW="98894900" imgH="9944100" progId="Equation.3">
                  <p:embed/>
                  <p:pic>
                    <p:nvPicPr>
                      <p:cNvPr id="1446917" name="Object 5">
                        <a:extLst>
                          <a:ext uri="{FF2B5EF4-FFF2-40B4-BE49-F238E27FC236}">
                            <a16:creationId xmlns:a16="http://schemas.microsoft.com/office/drawing/2014/main" id="{4BC4C5CA-2484-CAEF-1775-A0004DE35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5562600"/>
                        <a:ext cx="45212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556EB17-9D33-9BEC-FCB2-16246DBEB2AE}"/>
              </a:ext>
            </a:extLst>
          </p:cNvPr>
          <p:cNvSpPr>
            <a:spLocks noGrp="1"/>
          </p:cNvSpPr>
          <p:nvPr>
            <p:ph type="dt" sz="half" idx="10"/>
          </p:nvPr>
        </p:nvSpPr>
        <p:spPr/>
        <p:txBody>
          <a:bodyPr/>
          <a:lstStyle/>
          <a:p>
            <a:pPr fontAlgn="base">
              <a:spcBef>
                <a:spcPct val="0"/>
              </a:spcBef>
              <a:spcAft>
                <a:spcPct val="0"/>
              </a:spcAft>
            </a:pPr>
            <a:fld id="{7D3F4B8C-F5F7-CB43-9F70-82C1EF3C9C59}" type="datetime4">
              <a:rPr lang="en-US" altLang="en-US">
                <a:solidFill>
                  <a:srgbClr val="000000"/>
                </a:solidFill>
                <a:latin typeface="Tahoma" panose="020B0604030504040204" pitchFamily="34" charset="0"/>
              </a:rPr>
              <a:pPr fontAlgn="base">
                <a:spcBef>
                  <a:spcPct val="0"/>
                </a:spcBef>
                <a:spcAft>
                  <a:spcPct val="0"/>
                </a:spcAft>
              </a:pPr>
              <a:t>September 11, 2023</a:t>
            </a:fld>
            <a:endParaRPr lang="en-US" altLang="en-US">
              <a:solidFill>
                <a:srgbClr val="000000"/>
              </a:solidFill>
              <a:latin typeface="Tahoma" panose="020B0604030504040204" pitchFamily="34" charset="0"/>
            </a:endParaRPr>
          </a:p>
        </p:txBody>
      </p:sp>
      <p:sp>
        <p:nvSpPr>
          <p:cNvPr id="3" name="Footer Placeholder 4">
            <a:extLst>
              <a:ext uri="{FF2B5EF4-FFF2-40B4-BE49-F238E27FC236}">
                <a16:creationId xmlns:a16="http://schemas.microsoft.com/office/drawing/2014/main" id="{9D04BB13-7AE6-5F51-07A7-61B8618688AA}"/>
              </a:ext>
            </a:extLst>
          </p:cNvPr>
          <p:cNvSpPr>
            <a:spLocks noGrp="1"/>
          </p:cNvSpPr>
          <p:nvPr>
            <p:ph type="ftr" sz="quarter" idx="11"/>
          </p:nvPr>
        </p:nvSpPr>
        <p:spPr/>
        <p:txBody>
          <a:bodyPr/>
          <a:lstStyle/>
          <a:p>
            <a:pPr fontAlgn="base">
              <a:spcBef>
                <a:spcPct val="0"/>
              </a:spcBef>
              <a:spcAft>
                <a:spcPct val="0"/>
              </a:spcAft>
            </a:pPr>
            <a:r>
              <a:rPr lang="en-US" altLang="en-US">
                <a:solidFill>
                  <a:srgbClr val="000000"/>
                </a:solidFill>
                <a:latin typeface="Tahoma" panose="020B0604030504040204" pitchFamily="34" charset="0"/>
              </a:rPr>
              <a:t>Data Mining: Concepts and Techniques</a:t>
            </a:r>
          </a:p>
        </p:txBody>
      </p:sp>
      <p:sp>
        <p:nvSpPr>
          <p:cNvPr id="4" name="Slide Number Placeholder 5">
            <a:extLst>
              <a:ext uri="{FF2B5EF4-FFF2-40B4-BE49-F238E27FC236}">
                <a16:creationId xmlns:a16="http://schemas.microsoft.com/office/drawing/2014/main" id="{4EA5F15B-2B70-3400-C4BD-B65A661441DC}"/>
              </a:ext>
            </a:extLst>
          </p:cNvPr>
          <p:cNvSpPr>
            <a:spLocks noGrp="1"/>
          </p:cNvSpPr>
          <p:nvPr>
            <p:ph type="sldNum" sz="quarter" idx="12"/>
          </p:nvPr>
        </p:nvSpPr>
        <p:spPr/>
        <p:txBody>
          <a:bodyPr/>
          <a:lstStyle/>
          <a:p>
            <a:pPr fontAlgn="base">
              <a:spcBef>
                <a:spcPct val="0"/>
              </a:spcBef>
              <a:spcAft>
                <a:spcPct val="0"/>
              </a:spcAft>
            </a:pPr>
            <a:fld id="{DD125AE8-9091-D040-A36C-01C9E9095C57}" type="slidenum">
              <a:rPr lang="en-US" altLang="en-US">
                <a:solidFill>
                  <a:srgbClr val="000000"/>
                </a:solidFill>
                <a:latin typeface="Tahoma" panose="020B0604030504040204" pitchFamily="34" charset="0"/>
              </a:rPr>
              <a:pPr fontAlgn="base">
                <a:spcBef>
                  <a:spcPct val="0"/>
                </a:spcBef>
                <a:spcAft>
                  <a:spcPct val="0"/>
                </a:spcAft>
              </a:pPr>
              <a:t>19</a:t>
            </a:fld>
            <a:endParaRPr lang="en-US" altLang="en-US">
              <a:solidFill>
                <a:srgbClr val="000000"/>
              </a:solidFill>
              <a:latin typeface="Tahoma" panose="020B0604030504040204" pitchFamily="34" charset="0"/>
            </a:endParaRPr>
          </a:p>
        </p:txBody>
      </p:sp>
      <p:sp>
        <p:nvSpPr>
          <p:cNvPr id="1447938" name="Rectangle 2">
            <a:extLst>
              <a:ext uri="{FF2B5EF4-FFF2-40B4-BE49-F238E27FC236}">
                <a16:creationId xmlns:a16="http://schemas.microsoft.com/office/drawing/2014/main" id="{393F46CF-83BE-3FA3-FA99-90DF626D8156}"/>
              </a:ext>
            </a:extLst>
          </p:cNvPr>
          <p:cNvSpPr>
            <a:spLocks noGrp="1" noChangeArrowheads="1"/>
          </p:cNvSpPr>
          <p:nvPr>
            <p:ph type="title"/>
          </p:nvPr>
        </p:nvSpPr>
        <p:spPr>
          <a:xfrm>
            <a:off x="2971800" y="228600"/>
            <a:ext cx="7391400" cy="990600"/>
          </a:xfrm>
        </p:spPr>
        <p:txBody>
          <a:bodyPr/>
          <a:lstStyle/>
          <a:p>
            <a:r>
              <a:rPr lang="en-US" altLang="en-US" sz="3200"/>
              <a:t>Similarity and Dissimilarity Between Objects (Cont.)</a:t>
            </a:r>
            <a:endParaRPr lang="en-US" altLang="en-US"/>
          </a:p>
        </p:txBody>
      </p:sp>
      <p:sp>
        <p:nvSpPr>
          <p:cNvPr id="1447939" name="Rectangle 3">
            <a:extLst>
              <a:ext uri="{FF2B5EF4-FFF2-40B4-BE49-F238E27FC236}">
                <a16:creationId xmlns:a16="http://schemas.microsoft.com/office/drawing/2014/main" id="{4ABF95E6-4C78-024E-877A-B627DDA0209A}"/>
              </a:ext>
            </a:extLst>
          </p:cNvPr>
          <p:cNvSpPr>
            <a:spLocks noGrp="1" noChangeArrowheads="1"/>
          </p:cNvSpPr>
          <p:nvPr>
            <p:ph type="body" idx="1"/>
          </p:nvPr>
        </p:nvSpPr>
        <p:spPr>
          <a:xfrm>
            <a:off x="1981200" y="1600200"/>
            <a:ext cx="8229600" cy="4953000"/>
          </a:xfrm>
        </p:spPr>
        <p:txBody>
          <a:bodyPr/>
          <a:lstStyle/>
          <a:p>
            <a:pPr>
              <a:lnSpc>
                <a:spcPct val="110000"/>
              </a:lnSpc>
            </a:pPr>
            <a:r>
              <a:rPr lang="en-US" altLang="en-US" sz="2400" i="1"/>
              <a:t>If q</a:t>
            </a:r>
            <a:r>
              <a:rPr lang="en-US" altLang="en-US" sz="2400"/>
              <a:t> = </a:t>
            </a:r>
            <a:r>
              <a:rPr lang="en-US" altLang="en-US" sz="2400" i="1"/>
              <a:t>2</a:t>
            </a:r>
            <a:r>
              <a:rPr lang="en-US" altLang="en-US" sz="2400"/>
              <a:t>,</a:t>
            </a:r>
            <a:r>
              <a:rPr lang="en-US" altLang="en-US" sz="2400" i="1"/>
              <a:t> d </a:t>
            </a:r>
            <a:r>
              <a:rPr lang="en-US" altLang="en-US" sz="2400"/>
              <a:t>is Euclidean distance:</a:t>
            </a:r>
          </a:p>
          <a:p>
            <a:pPr>
              <a:lnSpc>
                <a:spcPct val="110000"/>
              </a:lnSpc>
            </a:pPr>
            <a:endParaRPr lang="en-US" altLang="en-US" sz="2400"/>
          </a:p>
          <a:p>
            <a:pPr lvl="1">
              <a:lnSpc>
                <a:spcPct val="110000"/>
              </a:lnSpc>
            </a:pPr>
            <a:r>
              <a:rPr lang="en-US" altLang="en-US" sz="2400"/>
              <a:t>Properties</a:t>
            </a:r>
          </a:p>
          <a:p>
            <a:pPr lvl="2">
              <a:lnSpc>
                <a:spcPct val="110000"/>
              </a:lnSpc>
            </a:pPr>
            <a:r>
              <a:rPr lang="en-US" altLang="en-US" i="1"/>
              <a:t>d(i,j)</a:t>
            </a:r>
            <a:r>
              <a:rPr lang="en-US" altLang="en-US"/>
              <a:t> </a:t>
            </a:r>
            <a:r>
              <a:rPr lang="en-US" altLang="en-US">
                <a:sym typeface="Symbol" pitchFamily="2" charset="2"/>
              </a:rPr>
              <a:t> 0</a:t>
            </a:r>
            <a:endParaRPr lang="en-US" altLang="en-US"/>
          </a:p>
          <a:p>
            <a:pPr lvl="2">
              <a:lnSpc>
                <a:spcPct val="110000"/>
              </a:lnSpc>
            </a:pPr>
            <a:r>
              <a:rPr lang="en-US" altLang="en-US" i="1"/>
              <a:t>d(i,i)</a:t>
            </a:r>
            <a:r>
              <a:rPr lang="en-US" altLang="en-US"/>
              <a:t> </a:t>
            </a:r>
            <a:r>
              <a:rPr lang="en-US" altLang="en-US">
                <a:sym typeface="Symbol" pitchFamily="2" charset="2"/>
              </a:rPr>
              <a:t>= 0</a:t>
            </a:r>
            <a:endParaRPr lang="en-US" altLang="en-US"/>
          </a:p>
          <a:p>
            <a:pPr lvl="2">
              <a:lnSpc>
                <a:spcPct val="110000"/>
              </a:lnSpc>
            </a:pPr>
            <a:r>
              <a:rPr lang="en-US" altLang="en-US" i="1"/>
              <a:t>d(i,j)</a:t>
            </a:r>
            <a:r>
              <a:rPr lang="en-US" altLang="en-US"/>
              <a:t> </a:t>
            </a:r>
            <a:r>
              <a:rPr lang="en-US" altLang="en-US">
                <a:sym typeface="Symbol" pitchFamily="2" charset="2"/>
              </a:rPr>
              <a:t>= </a:t>
            </a:r>
            <a:r>
              <a:rPr lang="en-US" altLang="en-US" i="1"/>
              <a:t>d(j,i)</a:t>
            </a:r>
            <a:endParaRPr lang="en-US" altLang="en-US"/>
          </a:p>
          <a:p>
            <a:pPr lvl="2">
              <a:lnSpc>
                <a:spcPct val="110000"/>
              </a:lnSpc>
            </a:pPr>
            <a:r>
              <a:rPr lang="en-US" altLang="en-US" i="1"/>
              <a:t>d(i,j)</a:t>
            </a:r>
            <a:r>
              <a:rPr lang="en-US" altLang="en-US"/>
              <a:t> </a:t>
            </a:r>
            <a:r>
              <a:rPr lang="en-US" altLang="en-US">
                <a:sym typeface="Symbol" pitchFamily="2" charset="2"/>
              </a:rPr>
              <a:t> </a:t>
            </a:r>
            <a:r>
              <a:rPr lang="en-US" altLang="en-US" i="1"/>
              <a:t>d(i,k)</a:t>
            </a:r>
            <a:r>
              <a:rPr lang="en-US" altLang="en-US"/>
              <a:t> </a:t>
            </a:r>
            <a:r>
              <a:rPr lang="en-US" altLang="en-US">
                <a:sym typeface="Symbol" pitchFamily="2" charset="2"/>
              </a:rPr>
              <a:t>+ </a:t>
            </a:r>
            <a:r>
              <a:rPr lang="en-US" altLang="en-US" i="1"/>
              <a:t>d(k,j)</a:t>
            </a:r>
            <a:endParaRPr lang="en-US" altLang="en-US">
              <a:sym typeface="Symbol" pitchFamily="2" charset="2"/>
            </a:endParaRPr>
          </a:p>
          <a:p>
            <a:pPr>
              <a:lnSpc>
                <a:spcPct val="110000"/>
              </a:lnSpc>
            </a:pPr>
            <a:r>
              <a:rPr lang="en-US" altLang="en-US" sz="2400"/>
              <a:t>Also one can use weighted distance, parametric Pearson product moment correlation, or other disimilarity measures.</a:t>
            </a:r>
          </a:p>
        </p:txBody>
      </p:sp>
      <p:graphicFrame>
        <p:nvGraphicFramePr>
          <p:cNvPr id="1447940" name="Object 4">
            <a:extLst>
              <a:ext uri="{FF2B5EF4-FFF2-40B4-BE49-F238E27FC236}">
                <a16:creationId xmlns:a16="http://schemas.microsoft.com/office/drawing/2014/main" id="{84FB6555-2394-A6C2-9515-11F23B202946}"/>
              </a:ext>
            </a:extLst>
          </p:cNvPr>
          <p:cNvGraphicFramePr>
            <a:graphicFrameLocks noChangeAspect="1"/>
          </p:cNvGraphicFramePr>
          <p:nvPr/>
        </p:nvGraphicFramePr>
        <p:xfrm>
          <a:off x="3505200" y="2133601"/>
          <a:ext cx="5170488" cy="582613"/>
        </p:xfrm>
        <a:graphic>
          <a:graphicData uri="http://schemas.openxmlformats.org/presentationml/2006/ole">
            <mc:AlternateContent xmlns:mc="http://schemas.openxmlformats.org/markup-compatibility/2006">
              <mc:Choice xmlns:v="urn:schemas-microsoft-com:vml" Requires="v">
                <p:oleObj name="Equation" r:id="rId2" imgW="119075200" imgH="13462000" progId="Equation.3">
                  <p:embed/>
                </p:oleObj>
              </mc:Choice>
              <mc:Fallback>
                <p:oleObj name="Equation" r:id="rId2" imgW="119075200" imgH="13462000" progId="Equation.3">
                  <p:embed/>
                  <p:pic>
                    <p:nvPicPr>
                      <p:cNvPr id="1447940" name="Object 4">
                        <a:extLst>
                          <a:ext uri="{FF2B5EF4-FFF2-40B4-BE49-F238E27FC236}">
                            <a16:creationId xmlns:a16="http://schemas.microsoft.com/office/drawing/2014/main" id="{84FB6555-2394-A6C2-9515-11F23B202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133601"/>
                        <a:ext cx="5170488"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9554" name="Rectangle 2">
            <a:extLst>
              <a:ext uri="{FF2B5EF4-FFF2-40B4-BE49-F238E27FC236}">
                <a16:creationId xmlns:a16="http://schemas.microsoft.com/office/drawing/2014/main" id="{FDF919B6-B9D5-D19E-CBD2-E6A09B8C3EA3}"/>
              </a:ext>
            </a:extLst>
          </p:cNvPr>
          <p:cNvSpPr>
            <a:spLocks noGrp="1" noChangeArrowheads="1"/>
          </p:cNvSpPr>
          <p:nvPr>
            <p:ph type="title"/>
          </p:nvPr>
        </p:nvSpPr>
        <p:spPr>
          <a:xfrm>
            <a:off x="2808289" y="457200"/>
            <a:ext cx="7297737" cy="782638"/>
          </a:xfrm>
          <a:noFill/>
          <a:ln/>
        </p:spPr>
        <p:txBody>
          <a:bodyPr vert="horz" lIns="92075" tIns="46038" rIns="92075" bIns="46038" rtlCol="0" anchor="ctr">
            <a:normAutofit/>
          </a:bodyPr>
          <a:lstStyle/>
          <a:p>
            <a:r>
              <a:rPr lang="en-US" altLang="en-US"/>
              <a:t>What is Cluster Analysis?</a:t>
            </a:r>
          </a:p>
        </p:txBody>
      </p:sp>
      <p:sp>
        <p:nvSpPr>
          <p:cNvPr id="1559555" name="Rectangle 3">
            <a:extLst>
              <a:ext uri="{FF2B5EF4-FFF2-40B4-BE49-F238E27FC236}">
                <a16:creationId xmlns:a16="http://schemas.microsoft.com/office/drawing/2014/main" id="{539AF717-3F5A-934E-DA32-2D6FF056D26B}"/>
              </a:ext>
            </a:extLst>
          </p:cNvPr>
          <p:cNvSpPr>
            <a:spLocks noGrp="1" noChangeArrowheads="1"/>
          </p:cNvSpPr>
          <p:nvPr>
            <p:ph type="body" idx="1"/>
          </p:nvPr>
        </p:nvSpPr>
        <p:spPr>
          <a:xfrm>
            <a:off x="1905000" y="1447800"/>
            <a:ext cx="8458200" cy="4953000"/>
          </a:xfrm>
          <a:noFill/>
          <a:ln/>
        </p:spPr>
        <p:txBody>
          <a:bodyPr vert="horz" lIns="92075" tIns="46038" rIns="92075" bIns="46038" rtlCol="0">
            <a:normAutofit/>
          </a:bodyPr>
          <a:lstStyle/>
          <a:p>
            <a:pPr>
              <a:lnSpc>
                <a:spcPct val="90000"/>
              </a:lnSpc>
            </a:pPr>
            <a:r>
              <a:rPr lang="en-US" altLang="en-US"/>
              <a:t>Cluster: a collection of data objects</a:t>
            </a:r>
          </a:p>
          <a:p>
            <a:pPr lvl="1">
              <a:lnSpc>
                <a:spcPct val="90000"/>
              </a:lnSpc>
            </a:pPr>
            <a:r>
              <a:rPr lang="en-US" altLang="en-US"/>
              <a:t>Similar to one another within the same cluster</a:t>
            </a:r>
          </a:p>
          <a:p>
            <a:pPr lvl="1">
              <a:lnSpc>
                <a:spcPct val="90000"/>
              </a:lnSpc>
            </a:pPr>
            <a:r>
              <a:rPr lang="en-US" altLang="en-US"/>
              <a:t>Dissimilar to the objects in other clusters</a:t>
            </a:r>
          </a:p>
          <a:p>
            <a:pPr>
              <a:lnSpc>
                <a:spcPct val="90000"/>
              </a:lnSpc>
            </a:pPr>
            <a:r>
              <a:rPr lang="en-US" altLang="en-US"/>
              <a:t>Cluster analysis</a:t>
            </a:r>
          </a:p>
          <a:p>
            <a:pPr lvl="1">
              <a:lnSpc>
                <a:spcPct val="90000"/>
              </a:lnSpc>
            </a:pPr>
            <a:r>
              <a:rPr lang="en-US" altLang="en-US"/>
              <a:t>Grouping a set of data objects into clusters</a:t>
            </a:r>
          </a:p>
          <a:p>
            <a:pPr>
              <a:lnSpc>
                <a:spcPct val="90000"/>
              </a:lnSpc>
            </a:pPr>
            <a:r>
              <a:rPr lang="en-US" altLang="en-US"/>
              <a:t>Clustering is </a:t>
            </a:r>
            <a:r>
              <a:rPr lang="en-US" altLang="en-US">
                <a:solidFill>
                  <a:schemeClr val="hlink"/>
                </a:solidFill>
              </a:rPr>
              <a:t>unsupervised classification</a:t>
            </a:r>
            <a:r>
              <a:rPr lang="en-US" altLang="en-US"/>
              <a:t>: no predefined classes</a:t>
            </a:r>
          </a:p>
          <a:p>
            <a:pPr>
              <a:lnSpc>
                <a:spcPct val="90000"/>
              </a:lnSpc>
            </a:pPr>
            <a:r>
              <a:rPr lang="en-US" altLang="en-US"/>
              <a:t>Typical applications</a:t>
            </a:r>
          </a:p>
          <a:p>
            <a:pPr lvl="1">
              <a:lnSpc>
                <a:spcPct val="90000"/>
              </a:lnSpc>
            </a:pPr>
            <a:r>
              <a:rPr lang="en-US" altLang="en-US"/>
              <a:t>As a </a:t>
            </a:r>
            <a:r>
              <a:rPr lang="en-US" altLang="en-US">
                <a:solidFill>
                  <a:schemeClr val="hlink"/>
                </a:solidFill>
              </a:rPr>
              <a:t>stand-alone tool</a:t>
            </a:r>
            <a:r>
              <a:rPr lang="en-US" altLang="en-US"/>
              <a:t> to get insight into data distribution </a:t>
            </a:r>
          </a:p>
          <a:p>
            <a:pPr lvl="1">
              <a:lnSpc>
                <a:spcPct val="90000"/>
              </a:lnSpc>
            </a:pPr>
            <a:r>
              <a:rPr lang="en-US" altLang="en-US"/>
              <a:t>As a </a:t>
            </a:r>
            <a:r>
              <a:rPr lang="en-US" altLang="en-US">
                <a:solidFill>
                  <a:schemeClr val="hlink"/>
                </a:solidFill>
              </a:rPr>
              <a:t>preprocessing step</a:t>
            </a:r>
            <a:r>
              <a:rPr lang="en-US" altLang="en-US"/>
              <a:t> for other algorithms</a:t>
            </a:r>
          </a:p>
        </p:txBody>
      </p:sp>
    </p:spTree>
  </p:cSld>
  <p:clrMapOvr>
    <a:masterClrMapping/>
  </p:clrMapOvr>
  <p:transition>
    <p:strips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13DBEF9-F1D5-1417-30AF-E2DEC400F5E9}"/>
              </a:ext>
            </a:extLst>
          </p:cNvPr>
          <p:cNvSpPr>
            <a:spLocks noGrp="1"/>
          </p:cNvSpPr>
          <p:nvPr>
            <p:ph type="dt" sz="half" idx="10"/>
          </p:nvPr>
        </p:nvSpPr>
        <p:spPr/>
        <p:txBody>
          <a:bodyPr/>
          <a:lstStyle/>
          <a:p>
            <a:pPr fontAlgn="base">
              <a:spcBef>
                <a:spcPct val="0"/>
              </a:spcBef>
              <a:spcAft>
                <a:spcPct val="0"/>
              </a:spcAft>
            </a:pPr>
            <a:fld id="{B4759B9A-621E-BD4F-803F-3B95E472AD72}" type="datetime4">
              <a:rPr lang="en-US" altLang="en-US">
                <a:solidFill>
                  <a:srgbClr val="000000"/>
                </a:solidFill>
                <a:latin typeface="Tahoma" panose="020B0604030504040204" pitchFamily="34" charset="0"/>
              </a:rPr>
              <a:pPr fontAlgn="base">
                <a:spcBef>
                  <a:spcPct val="0"/>
                </a:spcBef>
                <a:spcAft>
                  <a:spcPct val="0"/>
                </a:spcAft>
              </a:pPr>
              <a:t>September 11, 2023</a:t>
            </a:fld>
            <a:endParaRPr lang="en-US" altLang="en-US">
              <a:solidFill>
                <a:srgbClr val="000000"/>
              </a:solidFill>
              <a:latin typeface="Tahoma" panose="020B0604030504040204" pitchFamily="34" charset="0"/>
            </a:endParaRPr>
          </a:p>
        </p:txBody>
      </p:sp>
      <p:sp>
        <p:nvSpPr>
          <p:cNvPr id="3" name="Footer Placeholder 4">
            <a:extLst>
              <a:ext uri="{FF2B5EF4-FFF2-40B4-BE49-F238E27FC236}">
                <a16:creationId xmlns:a16="http://schemas.microsoft.com/office/drawing/2014/main" id="{F8CE0B7B-2065-D9D5-AADF-157A134DCEC7}"/>
              </a:ext>
            </a:extLst>
          </p:cNvPr>
          <p:cNvSpPr>
            <a:spLocks noGrp="1"/>
          </p:cNvSpPr>
          <p:nvPr>
            <p:ph type="ftr" sz="quarter" idx="11"/>
          </p:nvPr>
        </p:nvSpPr>
        <p:spPr/>
        <p:txBody>
          <a:bodyPr/>
          <a:lstStyle/>
          <a:p>
            <a:pPr fontAlgn="base">
              <a:spcBef>
                <a:spcPct val="0"/>
              </a:spcBef>
              <a:spcAft>
                <a:spcPct val="0"/>
              </a:spcAft>
            </a:pPr>
            <a:r>
              <a:rPr lang="en-US" altLang="en-US">
                <a:solidFill>
                  <a:srgbClr val="000000"/>
                </a:solidFill>
                <a:latin typeface="Tahoma" panose="020B0604030504040204" pitchFamily="34" charset="0"/>
              </a:rPr>
              <a:t>Data Mining: Concepts and Techniques</a:t>
            </a:r>
          </a:p>
        </p:txBody>
      </p:sp>
      <p:sp>
        <p:nvSpPr>
          <p:cNvPr id="4" name="Slide Number Placeholder 5">
            <a:extLst>
              <a:ext uri="{FF2B5EF4-FFF2-40B4-BE49-F238E27FC236}">
                <a16:creationId xmlns:a16="http://schemas.microsoft.com/office/drawing/2014/main" id="{BF7AA542-2D3C-68C2-ED1F-C32444288D57}"/>
              </a:ext>
            </a:extLst>
          </p:cNvPr>
          <p:cNvSpPr>
            <a:spLocks noGrp="1"/>
          </p:cNvSpPr>
          <p:nvPr>
            <p:ph type="sldNum" sz="quarter" idx="12"/>
          </p:nvPr>
        </p:nvSpPr>
        <p:spPr/>
        <p:txBody>
          <a:bodyPr/>
          <a:lstStyle/>
          <a:p>
            <a:pPr fontAlgn="base">
              <a:spcBef>
                <a:spcPct val="0"/>
              </a:spcBef>
              <a:spcAft>
                <a:spcPct val="0"/>
              </a:spcAft>
            </a:pPr>
            <a:fld id="{845D17EA-106D-F249-AE11-2572DB72999D}" type="slidenum">
              <a:rPr lang="en-US" altLang="en-US">
                <a:solidFill>
                  <a:srgbClr val="000000"/>
                </a:solidFill>
                <a:latin typeface="Tahoma" panose="020B0604030504040204" pitchFamily="34" charset="0"/>
              </a:rPr>
              <a:pPr fontAlgn="base">
                <a:spcBef>
                  <a:spcPct val="0"/>
                </a:spcBef>
                <a:spcAft>
                  <a:spcPct val="0"/>
                </a:spcAft>
              </a:pPr>
              <a:t>20</a:t>
            </a:fld>
            <a:endParaRPr lang="en-US" altLang="en-US">
              <a:solidFill>
                <a:srgbClr val="000000"/>
              </a:solidFill>
              <a:latin typeface="Tahoma" panose="020B0604030504040204" pitchFamily="34" charset="0"/>
            </a:endParaRPr>
          </a:p>
        </p:txBody>
      </p:sp>
      <p:sp>
        <p:nvSpPr>
          <p:cNvPr id="1448962" name="Rectangle 2">
            <a:extLst>
              <a:ext uri="{FF2B5EF4-FFF2-40B4-BE49-F238E27FC236}">
                <a16:creationId xmlns:a16="http://schemas.microsoft.com/office/drawing/2014/main" id="{B80577D7-193B-C5C8-9BF4-B3A8B21A31DE}"/>
              </a:ext>
            </a:extLst>
          </p:cNvPr>
          <p:cNvSpPr>
            <a:spLocks noGrp="1" noChangeArrowheads="1"/>
          </p:cNvSpPr>
          <p:nvPr>
            <p:ph type="title"/>
          </p:nvPr>
        </p:nvSpPr>
        <p:spPr>
          <a:xfrm>
            <a:off x="2808289" y="533400"/>
            <a:ext cx="7297737" cy="706438"/>
          </a:xfrm>
          <a:noFill/>
          <a:ln/>
        </p:spPr>
        <p:txBody>
          <a:bodyPr vert="horz" wrap="square" lIns="92075" tIns="46038" rIns="92075" bIns="46038" numCol="1" anchor="ctr" anchorCtr="0" compatLnSpc="1">
            <a:prstTxWarp prst="textNoShape">
              <a:avLst/>
            </a:prstTxWarp>
          </a:bodyPr>
          <a:lstStyle/>
          <a:p>
            <a:r>
              <a:rPr lang="en-US" altLang="en-US" sz="3200"/>
              <a:t>Binary Variables</a:t>
            </a:r>
          </a:p>
        </p:txBody>
      </p:sp>
      <p:sp>
        <p:nvSpPr>
          <p:cNvPr id="1448963" name="Rectangle 3">
            <a:extLst>
              <a:ext uri="{FF2B5EF4-FFF2-40B4-BE49-F238E27FC236}">
                <a16:creationId xmlns:a16="http://schemas.microsoft.com/office/drawing/2014/main" id="{E8383962-831F-762F-B0D8-CEC5EE9C31E6}"/>
              </a:ext>
            </a:extLst>
          </p:cNvPr>
          <p:cNvSpPr>
            <a:spLocks noGrp="1" noChangeArrowheads="1"/>
          </p:cNvSpPr>
          <p:nvPr>
            <p:ph type="body" idx="1"/>
          </p:nvPr>
        </p:nvSpPr>
        <p:spPr>
          <a:xfrm>
            <a:off x="1905000" y="1295400"/>
            <a:ext cx="8305800" cy="4876800"/>
          </a:xfrm>
          <a:noFill/>
          <a:ln/>
        </p:spPr>
        <p:txBody>
          <a:bodyPr vert="horz" wrap="square" lIns="92075" tIns="46038" rIns="92075" bIns="46038" numCol="1" anchor="t" anchorCtr="0" compatLnSpc="1">
            <a:prstTxWarp prst="textNoShape">
              <a:avLst/>
            </a:prstTxWarp>
          </a:bodyPr>
          <a:lstStyle/>
          <a:p>
            <a:pPr>
              <a:lnSpc>
                <a:spcPct val="130000"/>
              </a:lnSpc>
            </a:pPr>
            <a:r>
              <a:rPr lang="en-US" altLang="en-US" sz="2400"/>
              <a:t>A contingency table for binary data</a:t>
            </a:r>
          </a:p>
          <a:p>
            <a:pPr>
              <a:lnSpc>
                <a:spcPct val="130000"/>
              </a:lnSpc>
            </a:pPr>
            <a:endParaRPr lang="en-US" altLang="en-US" sz="2400"/>
          </a:p>
          <a:p>
            <a:pPr>
              <a:lnSpc>
                <a:spcPct val="130000"/>
              </a:lnSpc>
            </a:pPr>
            <a:endParaRPr lang="en-US" altLang="en-US" sz="2400"/>
          </a:p>
          <a:p>
            <a:pPr>
              <a:lnSpc>
                <a:spcPct val="130000"/>
              </a:lnSpc>
            </a:pPr>
            <a:endParaRPr lang="en-US" altLang="en-US" sz="2400"/>
          </a:p>
          <a:p>
            <a:pPr>
              <a:lnSpc>
                <a:spcPct val="130000"/>
              </a:lnSpc>
            </a:pPr>
            <a:endParaRPr lang="en-US" altLang="en-US" sz="2400"/>
          </a:p>
          <a:p>
            <a:pPr>
              <a:lnSpc>
                <a:spcPct val="130000"/>
              </a:lnSpc>
            </a:pPr>
            <a:r>
              <a:rPr lang="en-US" altLang="en-US" sz="2400"/>
              <a:t>Simple matching coefficient (invariant, if the binary variable is </a:t>
            </a:r>
            <a:r>
              <a:rPr lang="en-US" altLang="en-US" sz="2400" i="1" u="sng"/>
              <a:t>symmetric</a:t>
            </a:r>
            <a:r>
              <a:rPr lang="en-US" altLang="en-US" sz="2400"/>
              <a:t>):</a:t>
            </a:r>
          </a:p>
          <a:p>
            <a:pPr>
              <a:lnSpc>
                <a:spcPct val="130000"/>
              </a:lnSpc>
            </a:pPr>
            <a:r>
              <a:rPr lang="en-US" altLang="en-US" sz="2400"/>
              <a:t>Jaccard coefficient (noninvariant if the binary variable is </a:t>
            </a:r>
            <a:r>
              <a:rPr lang="en-US" altLang="en-US" sz="2400" i="1" u="sng"/>
              <a:t>asymmetric</a:t>
            </a:r>
            <a:r>
              <a:rPr lang="en-US" altLang="en-US" sz="2400"/>
              <a:t>): </a:t>
            </a:r>
          </a:p>
        </p:txBody>
      </p:sp>
      <p:graphicFrame>
        <p:nvGraphicFramePr>
          <p:cNvPr id="1448964" name="Object 4">
            <a:extLst>
              <a:ext uri="{FF2B5EF4-FFF2-40B4-BE49-F238E27FC236}">
                <a16:creationId xmlns:a16="http://schemas.microsoft.com/office/drawing/2014/main" id="{9543B695-8F23-763F-D57E-12B99EA4D5C3}"/>
              </a:ext>
            </a:extLst>
          </p:cNvPr>
          <p:cNvGraphicFramePr>
            <a:graphicFrameLocks noChangeAspect="1"/>
          </p:cNvGraphicFramePr>
          <p:nvPr/>
        </p:nvGraphicFramePr>
        <p:xfrm>
          <a:off x="5867400" y="4648200"/>
          <a:ext cx="3067050" cy="558800"/>
        </p:xfrm>
        <a:graphic>
          <a:graphicData uri="http://schemas.openxmlformats.org/presentationml/2006/ole">
            <mc:AlternateContent xmlns:mc="http://schemas.openxmlformats.org/markup-compatibility/2006">
              <mc:Choice xmlns:v="urn:schemas-microsoft-com:vml" Requires="v">
                <p:oleObj name="Equation" r:id="rId2" imgW="47104300" imgH="11112500" progId="Equation.3">
                  <p:embed/>
                </p:oleObj>
              </mc:Choice>
              <mc:Fallback>
                <p:oleObj name="Equation" r:id="rId2" imgW="47104300" imgH="11112500" progId="Equation.3">
                  <p:embed/>
                  <p:pic>
                    <p:nvPicPr>
                      <p:cNvPr id="1448964" name="Object 4">
                        <a:extLst>
                          <a:ext uri="{FF2B5EF4-FFF2-40B4-BE49-F238E27FC236}">
                            <a16:creationId xmlns:a16="http://schemas.microsoft.com/office/drawing/2014/main" id="{9543B695-8F23-763F-D57E-12B99EA4D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648200"/>
                        <a:ext cx="306705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965" name="Object 5">
            <a:extLst>
              <a:ext uri="{FF2B5EF4-FFF2-40B4-BE49-F238E27FC236}">
                <a16:creationId xmlns:a16="http://schemas.microsoft.com/office/drawing/2014/main" id="{E9D8341A-F592-379D-2D12-5574FC5B36C7}"/>
              </a:ext>
            </a:extLst>
          </p:cNvPr>
          <p:cNvGraphicFramePr>
            <a:graphicFrameLocks noChangeAspect="1"/>
          </p:cNvGraphicFramePr>
          <p:nvPr/>
        </p:nvGraphicFramePr>
        <p:xfrm>
          <a:off x="4267200" y="2286000"/>
          <a:ext cx="2895600" cy="1651000"/>
        </p:xfrm>
        <a:graphic>
          <a:graphicData uri="http://schemas.openxmlformats.org/presentationml/2006/ole">
            <mc:AlternateContent xmlns:mc="http://schemas.openxmlformats.org/markup-compatibility/2006">
              <mc:Choice xmlns:v="urn:schemas-microsoft-com:vml" Requires="v">
                <p:oleObj name="Equation" r:id="rId4" imgW="58508900" imgH="33350200" progId="Equation.3">
                  <p:embed/>
                </p:oleObj>
              </mc:Choice>
              <mc:Fallback>
                <p:oleObj name="Equation" r:id="rId4" imgW="58508900" imgH="33350200" progId="Equation.3">
                  <p:embed/>
                  <p:pic>
                    <p:nvPicPr>
                      <p:cNvPr id="1448965" name="Object 5">
                        <a:extLst>
                          <a:ext uri="{FF2B5EF4-FFF2-40B4-BE49-F238E27FC236}">
                            <a16:creationId xmlns:a16="http://schemas.microsoft.com/office/drawing/2014/main" id="{E9D8341A-F592-379D-2D12-5574FC5B3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286000"/>
                        <a:ext cx="2895600"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966" name="Object 6">
            <a:extLst>
              <a:ext uri="{FF2B5EF4-FFF2-40B4-BE49-F238E27FC236}">
                <a16:creationId xmlns:a16="http://schemas.microsoft.com/office/drawing/2014/main" id="{5A4C9F00-BF37-B032-FADF-A17F5D593DBF}"/>
              </a:ext>
            </a:extLst>
          </p:cNvPr>
          <p:cNvGraphicFramePr>
            <a:graphicFrameLocks noChangeAspect="1"/>
          </p:cNvGraphicFramePr>
          <p:nvPr/>
        </p:nvGraphicFramePr>
        <p:xfrm>
          <a:off x="4953000" y="5715000"/>
          <a:ext cx="2552700" cy="558800"/>
        </p:xfrm>
        <a:graphic>
          <a:graphicData uri="http://schemas.openxmlformats.org/presentationml/2006/ole">
            <mc:AlternateContent xmlns:mc="http://schemas.openxmlformats.org/markup-compatibility/2006">
              <mc:Choice xmlns:v="urn:schemas-microsoft-com:vml" Requires="v">
                <p:oleObj name="Equation" r:id="rId6" imgW="39204900" imgH="11112500" progId="Equation.3">
                  <p:embed/>
                </p:oleObj>
              </mc:Choice>
              <mc:Fallback>
                <p:oleObj name="Equation" r:id="rId6" imgW="39204900" imgH="11112500" progId="Equation.3">
                  <p:embed/>
                  <p:pic>
                    <p:nvPicPr>
                      <p:cNvPr id="1448966" name="Object 6">
                        <a:extLst>
                          <a:ext uri="{FF2B5EF4-FFF2-40B4-BE49-F238E27FC236}">
                            <a16:creationId xmlns:a16="http://schemas.microsoft.com/office/drawing/2014/main" id="{5A4C9F00-BF37-B032-FADF-A17F5D593D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5715000"/>
                        <a:ext cx="25527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8967" name="Line 7">
            <a:extLst>
              <a:ext uri="{FF2B5EF4-FFF2-40B4-BE49-F238E27FC236}">
                <a16:creationId xmlns:a16="http://schemas.microsoft.com/office/drawing/2014/main" id="{CD84FCF3-4A4B-BFDE-5738-02931BC595B7}"/>
              </a:ext>
            </a:extLst>
          </p:cNvPr>
          <p:cNvSpPr>
            <a:spLocks noChangeShapeType="1"/>
          </p:cNvSpPr>
          <p:nvPr/>
        </p:nvSpPr>
        <p:spPr bwMode="auto">
          <a:xfrm>
            <a:off x="3429000" y="2590800"/>
            <a:ext cx="487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448968" name="Line 8">
            <a:extLst>
              <a:ext uri="{FF2B5EF4-FFF2-40B4-BE49-F238E27FC236}">
                <a16:creationId xmlns:a16="http://schemas.microsoft.com/office/drawing/2014/main" id="{0A49DCD0-5EFB-B6C4-2A73-1E682D088ABF}"/>
              </a:ext>
            </a:extLst>
          </p:cNvPr>
          <p:cNvSpPr>
            <a:spLocks noChangeShapeType="1"/>
          </p:cNvSpPr>
          <p:nvPr/>
        </p:nvSpPr>
        <p:spPr bwMode="auto">
          <a:xfrm>
            <a:off x="4953000" y="2133600"/>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a:solidFill>
                <a:srgbClr val="000000"/>
              </a:solidFill>
              <a:latin typeface="Tahoma" panose="020B0604030504040204" pitchFamily="34" charset="0"/>
            </a:endParaRPr>
          </a:p>
        </p:txBody>
      </p:sp>
      <p:sp>
        <p:nvSpPr>
          <p:cNvPr id="1448969" name="Text Box 9">
            <a:extLst>
              <a:ext uri="{FF2B5EF4-FFF2-40B4-BE49-F238E27FC236}">
                <a16:creationId xmlns:a16="http://schemas.microsoft.com/office/drawing/2014/main" id="{F18D9905-C6CF-119B-D26E-56F70DC74967}"/>
              </a:ext>
            </a:extLst>
          </p:cNvPr>
          <p:cNvSpPr txBox="1">
            <a:spLocks noChangeArrowheads="1"/>
          </p:cNvSpPr>
          <p:nvPr/>
        </p:nvSpPr>
        <p:spPr bwMode="auto">
          <a:xfrm>
            <a:off x="3048000" y="3124201"/>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lang="en-US" altLang="en-US" sz="2000" b="1">
                <a:solidFill>
                  <a:srgbClr val="000000"/>
                </a:solidFill>
                <a:latin typeface="Times New Roman" panose="02020603050405020304" pitchFamily="18" charset="0"/>
              </a:rPr>
              <a:t>Object </a:t>
            </a:r>
            <a:r>
              <a:rPr lang="en-US" altLang="en-US" sz="2000" b="1" i="1">
                <a:solidFill>
                  <a:srgbClr val="000000"/>
                </a:solidFill>
                <a:latin typeface="Times New Roman" panose="02020603050405020304" pitchFamily="18" charset="0"/>
              </a:rPr>
              <a:t>i</a:t>
            </a:r>
            <a:endParaRPr lang="en-US" altLang="en-US" sz="2000" b="1">
              <a:solidFill>
                <a:srgbClr val="000000"/>
              </a:solidFill>
              <a:latin typeface="Times New Roman" panose="02020603050405020304" pitchFamily="18" charset="0"/>
            </a:endParaRPr>
          </a:p>
        </p:txBody>
      </p:sp>
      <p:sp>
        <p:nvSpPr>
          <p:cNvPr id="1448970" name="Text Box 10">
            <a:extLst>
              <a:ext uri="{FF2B5EF4-FFF2-40B4-BE49-F238E27FC236}">
                <a16:creationId xmlns:a16="http://schemas.microsoft.com/office/drawing/2014/main" id="{27E3F7A2-99BD-DE63-2E0A-F742B19B0530}"/>
              </a:ext>
            </a:extLst>
          </p:cNvPr>
          <p:cNvSpPr txBox="1">
            <a:spLocks noChangeArrowheads="1"/>
          </p:cNvSpPr>
          <p:nvPr/>
        </p:nvSpPr>
        <p:spPr bwMode="auto">
          <a:xfrm>
            <a:off x="5562600" y="1828801"/>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r>
              <a:rPr lang="en-US" altLang="en-US" sz="2000" b="1">
                <a:solidFill>
                  <a:srgbClr val="000000"/>
                </a:solidFill>
                <a:latin typeface="Times New Roman" panose="02020603050405020304" pitchFamily="18" charset="0"/>
              </a:rPr>
              <a:t>Object  </a:t>
            </a:r>
            <a:r>
              <a:rPr lang="en-US" altLang="en-US" sz="2000" b="1" i="1">
                <a:solidFill>
                  <a:srgbClr val="000000"/>
                </a:solidFill>
                <a:latin typeface="Times New Roman" panose="02020603050405020304" pitchFamily="18" charset="0"/>
              </a:rPr>
              <a:t>j</a:t>
            </a:r>
          </a:p>
        </p:txBody>
      </p:sp>
    </p:spTree>
  </p:cSld>
  <p:clrMapOvr>
    <a:masterClrMapping/>
  </p:clrMapOvr>
  <p:transition>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917993-3E77-8755-69DA-C79E4D6BF6A2}"/>
              </a:ext>
            </a:extLst>
          </p:cNvPr>
          <p:cNvSpPr>
            <a:spLocks noGrp="1"/>
          </p:cNvSpPr>
          <p:nvPr>
            <p:ph type="dt" sz="half" idx="10"/>
          </p:nvPr>
        </p:nvSpPr>
        <p:spPr/>
        <p:txBody>
          <a:bodyPr/>
          <a:lstStyle/>
          <a:p>
            <a:pPr fontAlgn="base">
              <a:spcBef>
                <a:spcPct val="0"/>
              </a:spcBef>
              <a:spcAft>
                <a:spcPct val="0"/>
              </a:spcAft>
            </a:pPr>
            <a:fld id="{66A2AF19-9EC7-A240-9F34-FE3AC75EC558}" type="datetime4">
              <a:rPr lang="en-US" altLang="en-US">
                <a:solidFill>
                  <a:srgbClr val="000000"/>
                </a:solidFill>
                <a:latin typeface="Tahoma" panose="020B0604030504040204" pitchFamily="34" charset="0"/>
              </a:rPr>
              <a:pPr fontAlgn="base">
                <a:spcBef>
                  <a:spcPct val="0"/>
                </a:spcBef>
                <a:spcAft>
                  <a:spcPct val="0"/>
                </a:spcAft>
              </a:pPr>
              <a:t>September 11, 2023</a:t>
            </a:fld>
            <a:endParaRPr lang="en-US" altLang="en-US">
              <a:solidFill>
                <a:srgbClr val="000000"/>
              </a:solidFill>
              <a:latin typeface="Tahoma" panose="020B0604030504040204" pitchFamily="34" charset="0"/>
            </a:endParaRPr>
          </a:p>
        </p:txBody>
      </p:sp>
      <p:sp>
        <p:nvSpPr>
          <p:cNvPr id="3" name="Footer Placeholder 4">
            <a:extLst>
              <a:ext uri="{FF2B5EF4-FFF2-40B4-BE49-F238E27FC236}">
                <a16:creationId xmlns:a16="http://schemas.microsoft.com/office/drawing/2014/main" id="{0FFA5347-3CEC-C341-B4CD-0689AE76791F}"/>
              </a:ext>
            </a:extLst>
          </p:cNvPr>
          <p:cNvSpPr>
            <a:spLocks noGrp="1"/>
          </p:cNvSpPr>
          <p:nvPr>
            <p:ph type="ftr" sz="quarter" idx="11"/>
          </p:nvPr>
        </p:nvSpPr>
        <p:spPr/>
        <p:txBody>
          <a:bodyPr/>
          <a:lstStyle/>
          <a:p>
            <a:pPr fontAlgn="base">
              <a:spcBef>
                <a:spcPct val="0"/>
              </a:spcBef>
              <a:spcAft>
                <a:spcPct val="0"/>
              </a:spcAft>
            </a:pPr>
            <a:r>
              <a:rPr lang="en-US" altLang="en-US">
                <a:solidFill>
                  <a:srgbClr val="000000"/>
                </a:solidFill>
                <a:latin typeface="Tahoma" panose="020B0604030504040204" pitchFamily="34" charset="0"/>
              </a:rPr>
              <a:t>Data Mining: Concepts and Techniques</a:t>
            </a:r>
          </a:p>
        </p:txBody>
      </p:sp>
      <p:sp>
        <p:nvSpPr>
          <p:cNvPr id="4" name="Slide Number Placeholder 5">
            <a:extLst>
              <a:ext uri="{FF2B5EF4-FFF2-40B4-BE49-F238E27FC236}">
                <a16:creationId xmlns:a16="http://schemas.microsoft.com/office/drawing/2014/main" id="{301E19A2-33F5-B55E-32EF-1A5A2EA93818}"/>
              </a:ext>
            </a:extLst>
          </p:cNvPr>
          <p:cNvSpPr>
            <a:spLocks noGrp="1"/>
          </p:cNvSpPr>
          <p:nvPr>
            <p:ph type="sldNum" sz="quarter" idx="12"/>
          </p:nvPr>
        </p:nvSpPr>
        <p:spPr/>
        <p:txBody>
          <a:bodyPr/>
          <a:lstStyle/>
          <a:p>
            <a:pPr fontAlgn="base">
              <a:spcBef>
                <a:spcPct val="0"/>
              </a:spcBef>
              <a:spcAft>
                <a:spcPct val="0"/>
              </a:spcAft>
            </a:pPr>
            <a:fld id="{53DC2E8A-A7DD-0549-928D-2F2CE704D0B7}" type="slidenum">
              <a:rPr lang="en-US" altLang="en-US">
                <a:solidFill>
                  <a:srgbClr val="000000"/>
                </a:solidFill>
                <a:latin typeface="Tahoma" panose="020B0604030504040204" pitchFamily="34" charset="0"/>
              </a:rPr>
              <a:pPr fontAlgn="base">
                <a:spcBef>
                  <a:spcPct val="0"/>
                </a:spcBef>
                <a:spcAft>
                  <a:spcPct val="0"/>
                </a:spcAft>
              </a:pPr>
              <a:t>21</a:t>
            </a:fld>
            <a:endParaRPr lang="en-US" altLang="en-US">
              <a:solidFill>
                <a:srgbClr val="000000"/>
              </a:solidFill>
              <a:latin typeface="Tahoma" panose="020B0604030504040204" pitchFamily="34" charset="0"/>
            </a:endParaRPr>
          </a:p>
        </p:txBody>
      </p:sp>
      <p:sp>
        <p:nvSpPr>
          <p:cNvPr id="1451010" name="Rectangle 2">
            <a:extLst>
              <a:ext uri="{FF2B5EF4-FFF2-40B4-BE49-F238E27FC236}">
                <a16:creationId xmlns:a16="http://schemas.microsoft.com/office/drawing/2014/main" id="{E1A13A1D-94C2-5FEC-6E63-19928FA6D4D8}"/>
              </a:ext>
            </a:extLst>
          </p:cNvPr>
          <p:cNvSpPr>
            <a:spLocks noGrp="1" noChangeArrowheads="1"/>
          </p:cNvSpPr>
          <p:nvPr>
            <p:ph type="title"/>
          </p:nvPr>
        </p:nvSpPr>
        <p:spPr>
          <a:xfrm>
            <a:off x="2808289" y="457200"/>
            <a:ext cx="7297737" cy="782638"/>
          </a:xfrm>
          <a:noFill/>
          <a:ln/>
        </p:spPr>
        <p:txBody>
          <a:bodyPr vert="horz" wrap="square" lIns="92075" tIns="46038" rIns="92075" bIns="46038" numCol="1" anchor="ctr" anchorCtr="0" compatLnSpc="1">
            <a:prstTxWarp prst="textNoShape">
              <a:avLst/>
            </a:prstTxWarp>
          </a:bodyPr>
          <a:lstStyle/>
          <a:p>
            <a:r>
              <a:rPr lang="en-US" altLang="en-US" sz="3200" dirty="0"/>
              <a:t>Nominal Variables</a:t>
            </a:r>
          </a:p>
        </p:txBody>
      </p:sp>
      <p:sp>
        <p:nvSpPr>
          <p:cNvPr id="1451011" name="Rectangle 3">
            <a:extLst>
              <a:ext uri="{FF2B5EF4-FFF2-40B4-BE49-F238E27FC236}">
                <a16:creationId xmlns:a16="http://schemas.microsoft.com/office/drawing/2014/main" id="{44D0F35F-F290-BF54-D85D-0EEB674314E2}"/>
              </a:ext>
            </a:extLst>
          </p:cNvPr>
          <p:cNvSpPr>
            <a:spLocks noGrp="1" noChangeArrowheads="1"/>
          </p:cNvSpPr>
          <p:nvPr>
            <p:ph type="body" idx="1"/>
          </p:nvPr>
        </p:nvSpPr>
        <p:spPr>
          <a:xfrm>
            <a:off x="1905000" y="1676400"/>
            <a:ext cx="8458200" cy="4419600"/>
          </a:xfrm>
          <a:noFill/>
          <a:ln/>
        </p:spPr>
        <p:txBody>
          <a:bodyPr vert="horz" wrap="square" lIns="92075" tIns="46038" rIns="92075" bIns="46038" numCol="1" anchor="t" anchorCtr="0" compatLnSpc="1">
            <a:prstTxWarp prst="textNoShape">
              <a:avLst/>
            </a:prstTxWarp>
          </a:bodyPr>
          <a:lstStyle/>
          <a:p>
            <a:pPr>
              <a:lnSpc>
                <a:spcPct val="120000"/>
              </a:lnSpc>
            </a:pPr>
            <a:r>
              <a:rPr lang="en-US" altLang="en-US" sz="2400" dirty="0"/>
              <a:t>A generalization of the binary variable in that it can take more than 2 states, e.g., red, yellow, blue, green</a:t>
            </a:r>
          </a:p>
          <a:p>
            <a:pPr>
              <a:lnSpc>
                <a:spcPct val="120000"/>
              </a:lnSpc>
            </a:pPr>
            <a:r>
              <a:rPr lang="en-US" altLang="en-US" sz="2400" dirty="0"/>
              <a:t>Method 1: Simple matching</a:t>
            </a:r>
            <a:endParaRPr lang="en-US" altLang="en-US" sz="2400" i="1" dirty="0"/>
          </a:p>
          <a:p>
            <a:pPr lvl="1">
              <a:lnSpc>
                <a:spcPct val="120000"/>
              </a:lnSpc>
            </a:pPr>
            <a:r>
              <a:rPr lang="en-US" altLang="en-US" sz="2400" i="1" dirty="0"/>
              <a:t>m</a:t>
            </a:r>
            <a:r>
              <a:rPr lang="en-US" altLang="en-US" sz="2400" dirty="0"/>
              <a:t>: # of matches,</a:t>
            </a:r>
            <a:r>
              <a:rPr lang="en-US" altLang="en-US" sz="2400" i="1" dirty="0"/>
              <a:t> p</a:t>
            </a:r>
            <a:r>
              <a:rPr lang="en-US" altLang="en-US" sz="2400" dirty="0"/>
              <a:t>: total # of variables</a:t>
            </a:r>
          </a:p>
          <a:p>
            <a:pPr>
              <a:lnSpc>
                <a:spcPct val="120000"/>
              </a:lnSpc>
            </a:pPr>
            <a:endParaRPr lang="en-US" altLang="en-US" sz="2400" dirty="0"/>
          </a:p>
          <a:p>
            <a:pPr>
              <a:lnSpc>
                <a:spcPct val="120000"/>
              </a:lnSpc>
            </a:pPr>
            <a:endParaRPr lang="en-US" altLang="en-US" sz="2400" dirty="0"/>
          </a:p>
          <a:p>
            <a:pPr>
              <a:lnSpc>
                <a:spcPct val="120000"/>
              </a:lnSpc>
            </a:pPr>
            <a:r>
              <a:rPr lang="en-US" altLang="en-US" sz="2400" dirty="0"/>
              <a:t>Method 2: use a large number of binary variables</a:t>
            </a:r>
          </a:p>
          <a:p>
            <a:pPr lvl="1">
              <a:lnSpc>
                <a:spcPct val="120000"/>
              </a:lnSpc>
            </a:pPr>
            <a:r>
              <a:rPr lang="en-US" altLang="en-US" sz="2400" dirty="0"/>
              <a:t>creating a new binary variable for each of the </a:t>
            </a:r>
            <a:r>
              <a:rPr lang="en-US" altLang="en-US" sz="2400" i="1" dirty="0"/>
              <a:t>M</a:t>
            </a:r>
            <a:r>
              <a:rPr lang="en-US" altLang="en-US" sz="2400" dirty="0"/>
              <a:t> nominal states</a:t>
            </a:r>
          </a:p>
        </p:txBody>
      </p:sp>
      <p:graphicFrame>
        <p:nvGraphicFramePr>
          <p:cNvPr id="1451012" name="Object 4">
            <a:extLst>
              <a:ext uri="{FF2B5EF4-FFF2-40B4-BE49-F238E27FC236}">
                <a16:creationId xmlns:a16="http://schemas.microsoft.com/office/drawing/2014/main" id="{071A2D6D-0DF2-CE11-DAD4-16B3E7360B92}"/>
              </a:ext>
            </a:extLst>
          </p:cNvPr>
          <p:cNvGraphicFramePr>
            <a:graphicFrameLocks noChangeAspect="1"/>
          </p:cNvGraphicFramePr>
          <p:nvPr/>
        </p:nvGraphicFramePr>
        <p:xfrm>
          <a:off x="4648200" y="3810000"/>
          <a:ext cx="2133600" cy="533400"/>
        </p:xfrm>
        <a:graphic>
          <a:graphicData uri="http://schemas.openxmlformats.org/presentationml/2006/ole">
            <mc:AlternateContent xmlns:mc="http://schemas.openxmlformats.org/markup-compatibility/2006">
              <mc:Choice xmlns:v="urn:schemas-microsoft-com:vml" Requires="v">
                <p:oleObj name="Equation" r:id="rId2" imgW="31889700" imgH="10820400" progId="Equation.3">
                  <p:embed/>
                </p:oleObj>
              </mc:Choice>
              <mc:Fallback>
                <p:oleObj name="Equation" r:id="rId2" imgW="31889700" imgH="10820400" progId="Equation.3">
                  <p:embed/>
                  <p:pic>
                    <p:nvPicPr>
                      <p:cNvPr id="1451012" name="Object 4">
                        <a:extLst>
                          <a:ext uri="{FF2B5EF4-FFF2-40B4-BE49-F238E27FC236}">
                            <a16:creationId xmlns:a16="http://schemas.microsoft.com/office/drawing/2014/main" id="{071A2D6D-0DF2-CE11-DAD4-16B3E7360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810000"/>
                        <a:ext cx="2133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DDAB78D-F085-F745-8C91-1CE3EC7C35F3}"/>
              </a:ext>
            </a:extLst>
          </p:cNvPr>
          <p:cNvSpPr>
            <a:spLocks noGrp="1"/>
          </p:cNvSpPr>
          <p:nvPr>
            <p:ph type="dt" sz="half" idx="10"/>
          </p:nvPr>
        </p:nvSpPr>
        <p:spPr/>
        <p:txBody>
          <a:bodyPr/>
          <a:lstStyle/>
          <a:p>
            <a:pPr fontAlgn="base">
              <a:spcBef>
                <a:spcPct val="0"/>
              </a:spcBef>
              <a:spcAft>
                <a:spcPct val="0"/>
              </a:spcAft>
            </a:pPr>
            <a:fld id="{46D866B4-7F9F-3B4D-9A3F-7A3D899DE7A4}" type="datetime4">
              <a:rPr lang="en-US" altLang="en-US">
                <a:solidFill>
                  <a:srgbClr val="000000"/>
                </a:solidFill>
                <a:latin typeface="Tahoma" panose="020B0604030504040204" pitchFamily="34" charset="0"/>
              </a:rPr>
              <a:pPr fontAlgn="base">
                <a:spcBef>
                  <a:spcPct val="0"/>
                </a:spcBef>
                <a:spcAft>
                  <a:spcPct val="0"/>
                </a:spcAft>
              </a:pPr>
              <a:t>September 11, 2023</a:t>
            </a:fld>
            <a:endParaRPr lang="en-US" altLang="en-US">
              <a:solidFill>
                <a:srgbClr val="000000"/>
              </a:solidFill>
              <a:latin typeface="Tahoma" panose="020B0604030504040204" pitchFamily="34" charset="0"/>
            </a:endParaRPr>
          </a:p>
        </p:txBody>
      </p:sp>
      <p:sp>
        <p:nvSpPr>
          <p:cNvPr id="3" name="Footer Placeholder 4">
            <a:extLst>
              <a:ext uri="{FF2B5EF4-FFF2-40B4-BE49-F238E27FC236}">
                <a16:creationId xmlns:a16="http://schemas.microsoft.com/office/drawing/2014/main" id="{7D712590-B506-4FB4-BC4C-48BF3E9DEB7D}"/>
              </a:ext>
            </a:extLst>
          </p:cNvPr>
          <p:cNvSpPr>
            <a:spLocks noGrp="1"/>
          </p:cNvSpPr>
          <p:nvPr>
            <p:ph type="ftr" sz="quarter" idx="11"/>
          </p:nvPr>
        </p:nvSpPr>
        <p:spPr/>
        <p:txBody>
          <a:bodyPr/>
          <a:lstStyle/>
          <a:p>
            <a:pPr fontAlgn="base">
              <a:spcBef>
                <a:spcPct val="0"/>
              </a:spcBef>
              <a:spcAft>
                <a:spcPct val="0"/>
              </a:spcAft>
            </a:pPr>
            <a:r>
              <a:rPr lang="en-US" altLang="en-US">
                <a:solidFill>
                  <a:srgbClr val="000000"/>
                </a:solidFill>
                <a:latin typeface="Tahoma" panose="020B0604030504040204" pitchFamily="34" charset="0"/>
              </a:rPr>
              <a:t>Data Mining: Concepts and Techniques</a:t>
            </a:r>
          </a:p>
        </p:txBody>
      </p:sp>
      <p:sp>
        <p:nvSpPr>
          <p:cNvPr id="4" name="Slide Number Placeholder 5">
            <a:extLst>
              <a:ext uri="{FF2B5EF4-FFF2-40B4-BE49-F238E27FC236}">
                <a16:creationId xmlns:a16="http://schemas.microsoft.com/office/drawing/2014/main" id="{F8ECB144-2E6A-4E44-7F75-E7A9BD275DB3}"/>
              </a:ext>
            </a:extLst>
          </p:cNvPr>
          <p:cNvSpPr>
            <a:spLocks noGrp="1"/>
          </p:cNvSpPr>
          <p:nvPr>
            <p:ph type="sldNum" sz="quarter" idx="12"/>
          </p:nvPr>
        </p:nvSpPr>
        <p:spPr/>
        <p:txBody>
          <a:bodyPr/>
          <a:lstStyle/>
          <a:p>
            <a:pPr fontAlgn="base">
              <a:spcBef>
                <a:spcPct val="0"/>
              </a:spcBef>
              <a:spcAft>
                <a:spcPct val="0"/>
              </a:spcAft>
            </a:pPr>
            <a:fld id="{C3DB9D65-EC6F-9141-B48B-0B57F01F132A}" type="slidenum">
              <a:rPr lang="en-US" altLang="en-US">
                <a:solidFill>
                  <a:srgbClr val="000000"/>
                </a:solidFill>
                <a:latin typeface="Tahoma" panose="020B0604030504040204" pitchFamily="34" charset="0"/>
              </a:rPr>
              <a:pPr fontAlgn="base">
                <a:spcBef>
                  <a:spcPct val="0"/>
                </a:spcBef>
                <a:spcAft>
                  <a:spcPct val="0"/>
                </a:spcAft>
              </a:pPr>
              <a:t>22</a:t>
            </a:fld>
            <a:endParaRPr lang="en-US" altLang="en-US">
              <a:solidFill>
                <a:srgbClr val="000000"/>
              </a:solidFill>
              <a:latin typeface="Tahoma" panose="020B0604030504040204" pitchFamily="34" charset="0"/>
            </a:endParaRPr>
          </a:p>
        </p:txBody>
      </p:sp>
      <p:sp>
        <p:nvSpPr>
          <p:cNvPr id="1452034" name="Rectangle 2">
            <a:extLst>
              <a:ext uri="{FF2B5EF4-FFF2-40B4-BE49-F238E27FC236}">
                <a16:creationId xmlns:a16="http://schemas.microsoft.com/office/drawing/2014/main" id="{495C4D34-5FAC-7F6B-0F38-40F36FE3AC15}"/>
              </a:ext>
            </a:extLst>
          </p:cNvPr>
          <p:cNvSpPr>
            <a:spLocks noGrp="1" noChangeArrowheads="1"/>
          </p:cNvSpPr>
          <p:nvPr>
            <p:ph type="title"/>
          </p:nvPr>
        </p:nvSpPr>
        <p:spPr>
          <a:xfrm>
            <a:off x="3048000" y="609600"/>
            <a:ext cx="4495800" cy="630238"/>
          </a:xfrm>
          <a:noFill/>
          <a:ln/>
        </p:spPr>
        <p:txBody>
          <a:bodyPr vert="horz" wrap="square" lIns="92075" tIns="46038" rIns="92075" bIns="46038" numCol="1" anchor="ctr" anchorCtr="0" compatLnSpc="1">
            <a:prstTxWarp prst="textNoShape">
              <a:avLst/>
            </a:prstTxWarp>
          </a:bodyPr>
          <a:lstStyle/>
          <a:p>
            <a:r>
              <a:rPr lang="en-US" altLang="en-US" sz="3200"/>
              <a:t>Ordinal Variables</a:t>
            </a:r>
          </a:p>
        </p:txBody>
      </p:sp>
      <p:sp>
        <p:nvSpPr>
          <p:cNvPr id="1452035" name="Rectangle 3">
            <a:extLst>
              <a:ext uri="{FF2B5EF4-FFF2-40B4-BE49-F238E27FC236}">
                <a16:creationId xmlns:a16="http://schemas.microsoft.com/office/drawing/2014/main" id="{C7A6A758-CB62-02E7-8841-6F1FFC94CE44}"/>
              </a:ext>
            </a:extLst>
          </p:cNvPr>
          <p:cNvSpPr>
            <a:spLocks noGrp="1" noChangeArrowheads="1"/>
          </p:cNvSpPr>
          <p:nvPr>
            <p:ph type="body" idx="1"/>
          </p:nvPr>
        </p:nvSpPr>
        <p:spPr>
          <a:xfrm>
            <a:off x="2311684" y="1371600"/>
            <a:ext cx="8051515" cy="4724400"/>
          </a:xfrm>
          <a:noFill/>
          <a:ln/>
        </p:spPr>
        <p:txBody>
          <a:bodyPr vert="horz" wrap="square" lIns="92075" tIns="46038" rIns="92075" bIns="46038" numCol="1" anchor="t" anchorCtr="0" compatLnSpc="1">
            <a:prstTxWarp prst="textNoShape">
              <a:avLst/>
            </a:prstTxWarp>
          </a:bodyPr>
          <a:lstStyle/>
          <a:p>
            <a:pPr>
              <a:lnSpc>
                <a:spcPct val="110000"/>
              </a:lnSpc>
            </a:pPr>
            <a:r>
              <a:rPr lang="en-US" altLang="en-US" sz="2400" dirty="0"/>
              <a:t>An ordinal variable can be discrete or continuous</a:t>
            </a:r>
          </a:p>
          <a:p>
            <a:pPr>
              <a:lnSpc>
                <a:spcPct val="110000"/>
              </a:lnSpc>
            </a:pPr>
            <a:r>
              <a:rPr lang="en-US" altLang="en-US" sz="2400" dirty="0"/>
              <a:t>order is important, e.g., rank</a:t>
            </a:r>
          </a:p>
          <a:p>
            <a:pPr>
              <a:lnSpc>
                <a:spcPct val="110000"/>
              </a:lnSpc>
            </a:pPr>
            <a:r>
              <a:rPr lang="en-US" altLang="en-US" sz="2400" dirty="0"/>
              <a:t>Can be treated like interval-scaled </a:t>
            </a:r>
          </a:p>
          <a:p>
            <a:pPr marL="0" indent="0">
              <a:lnSpc>
                <a:spcPct val="110000"/>
              </a:lnSpc>
              <a:buNone/>
            </a:pPr>
            <a:endParaRPr lang="en-US" altLang="en-US" sz="2400" dirty="0"/>
          </a:p>
          <a:p>
            <a:pPr lvl="1">
              <a:lnSpc>
                <a:spcPct val="110000"/>
              </a:lnSpc>
            </a:pPr>
            <a:r>
              <a:rPr lang="en-US" altLang="en-US" sz="2400" dirty="0"/>
              <a:t>replacing </a:t>
            </a:r>
            <a:r>
              <a:rPr lang="en-US" altLang="en-US" sz="2400" i="1" dirty="0" err="1"/>
              <a:t>x</a:t>
            </a:r>
            <a:r>
              <a:rPr lang="en-US" altLang="en-US" sz="2400" i="1" baseline="-25000" dirty="0" err="1"/>
              <a:t>if</a:t>
            </a:r>
            <a:r>
              <a:rPr lang="en-US" altLang="en-US" sz="2400" baseline="-25000" dirty="0"/>
              <a:t> </a:t>
            </a:r>
            <a:r>
              <a:rPr lang="en-US" altLang="en-US" sz="2400" dirty="0"/>
              <a:t> by their rank </a:t>
            </a:r>
          </a:p>
          <a:p>
            <a:pPr lvl="1">
              <a:lnSpc>
                <a:spcPct val="110000"/>
              </a:lnSpc>
            </a:pPr>
            <a:r>
              <a:rPr lang="en-US" altLang="en-US" sz="2400" dirty="0"/>
              <a:t>compute the dissimilarity using methods for interval-scaled variables</a:t>
            </a:r>
          </a:p>
        </p:txBody>
      </p:sp>
      <p:graphicFrame>
        <p:nvGraphicFramePr>
          <p:cNvPr id="1452037" name="Object 5">
            <a:extLst>
              <a:ext uri="{FF2B5EF4-FFF2-40B4-BE49-F238E27FC236}">
                <a16:creationId xmlns:a16="http://schemas.microsoft.com/office/drawing/2014/main" id="{735F7E4C-D57E-6E41-E743-DDEE922B74E7}"/>
              </a:ext>
            </a:extLst>
          </p:cNvPr>
          <p:cNvGraphicFramePr>
            <a:graphicFrameLocks noChangeAspect="1"/>
          </p:cNvGraphicFramePr>
          <p:nvPr>
            <p:extLst>
              <p:ext uri="{D42A27DB-BD31-4B8C-83A1-F6EECF244321}">
                <p14:modId xmlns:p14="http://schemas.microsoft.com/office/powerpoint/2010/main" val="3607489289"/>
              </p:ext>
            </p:extLst>
          </p:nvPr>
        </p:nvGraphicFramePr>
        <p:xfrm>
          <a:off x="6740704" y="3290887"/>
          <a:ext cx="2209800" cy="442913"/>
        </p:xfrm>
        <a:graphic>
          <a:graphicData uri="http://schemas.openxmlformats.org/presentationml/2006/ole">
            <mc:AlternateContent xmlns:mc="http://schemas.openxmlformats.org/markup-compatibility/2006">
              <mc:Choice xmlns:v="urn:schemas-microsoft-com:vml" Requires="v">
                <p:oleObj name="Equation" r:id="rId2" imgW="32181800" imgH="8483600" progId="Equation.3">
                  <p:embed/>
                </p:oleObj>
              </mc:Choice>
              <mc:Fallback>
                <p:oleObj name="Equation" r:id="rId2" imgW="32181800" imgH="8483600" progId="Equation.3">
                  <p:embed/>
                  <p:pic>
                    <p:nvPicPr>
                      <p:cNvPr id="1452037" name="Object 5">
                        <a:extLst>
                          <a:ext uri="{FF2B5EF4-FFF2-40B4-BE49-F238E27FC236}">
                            <a16:creationId xmlns:a16="http://schemas.microsoft.com/office/drawing/2014/main" id="{735F7E4C-D57E-6E41-E743-DDEE922B7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704" y="3290887"/>
                        <a:ext cx="22098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CDD5638-8EC5-7B27-BD12-C2AA6517161A}"/>
              </a:ext>
            </a:extLst>
          </p:cNvPr>
          <p:cNvSpPr>
            <a:spLocks noGrp="1"/>
          </p:cNvSpPr>
          <p:nvPr>
            <p:ph type="dt" sz="half" idx="10"/>
          </p:nvPr>
        </p:nvSpPr>
        <p:spPr/>
        <p:txBody>
          <a:bodyPr/>
          <a:lstStyle/>
          <a:p>
            <a:pPr fontAlgn="base">
              <a:spcBef>
                <a:spcPct val="0"/>
              </a:spcBef>
              <a:spcAft>
                <a:spcPct val="0"/>
              </a:spcAft>
            </a:pPr>
            <a:fld id="{96EE50B7-1469-5247-A5B7-D03615FA3CC5}" type="datetime4">
              <a:rPr lang="en-US" altLang="en-US">
                <a:solidFill>
                  <a:srgbClr val="000000"/>
                </a:solidFill>
                <a:latin typeface="Tahoma" panose="020B0604030504040204" pitchFamily="34" charset="0"/>
              </a:rPr>
              <a:pPr fontAlgn="base">
                <a:spcBef>
                  <a:spcPct val="0"/>
                </a:spcBef>
                <a:spcAft>
                  <a:spcPct val="0"/>
                </a:spcAft>
              </a:pPr>
              <a:t>September 11, 2023</a:t>
            </a:fld>
            <a:endParaRPr lang="en-US" altLang="en-US">
              <a:solidFill>
                <a:srgbClr val="000000"/>
              </a:solidFill>
              <a:latin typeface="Tahoma" panose="020B0604030504040204" pitchFamily="34" charset="0"/>
            </a:endParaRPr>
          </a:p>
        </p:txBody>
      </p:sp>
      <p:sp>
        <p:nvSpPr>
          <p:cNvPr id="3" name="Footer Placeholder 4">
            <a:extLst>
              <a:ext uri="{FF2B5EF4-FFF2-40B4-BE49-F238E27FC236}">
                <a16:creationId xmlns:a16="http://schemas.microsoft.com/office/drawing/2014/main" id="{A4A4E3EA-24E4-3A22-62DA-2B1895C5FC5B}"/>
              </a:ext>
            </a:extLst>
          </p:cNvPr>
          <p:cNvSpPr>
            <a:spLocks noGrp="1"/>
          </p:cNvSpPr>
          <p:nvPr>
            <p:ph type="ftr" sz="quarter" idx="11"/>
          </p:nvPr>
        </p:nvSpPr>
        <p:spPr/>
        <p:txBody>
          <a:bodyPr/>
          <a:lstStyle/>
          <a:p>
            <a:pPr fontAlgn="base">
              <a:spcBef>
                <a:spcPct val="0"/>
              </a:spcBef>
              <a:spcAft>
                <a:spcPct val="0"/>
              </a:spcAft>
            </a:pPr>
            <a:r>
              <a:rPr lang="en-US" altLang="en-US">
                <a:solidFill>
                  <a:srgbClr val="000000"/>
                </a:solidFill>
                <a:latin typeface="Tahoma" panose="020B0604030504040204" pitchFamily="34" charset="0"/>
              </a:rPr>
              <a:t>Data Mining: Concepts and Techniques</a:t>
            </a:r>
          </a:p>
        </p:txBody>
      </p:sp>
      <p:sp>
        <p:nvSpPr>
          <p:cNvPr id="4" name="Slide Number Placeholder 5">
            <a:extLst>
              <a:ext uri="{FF2B5EF4-FFF2-40B4-BE49-F238E27FC236}">
                <a16:creationId xmlns:a16="http://schemas.microsoft.com/office/drawing/2014/main" id="{A5D94D07-91F2-CF29-D738-6CF95DB2BDF0}"/>
              </a:ext>
            </a:extLst>
          </p:cNvPr>
          <p:cNvSpPr>
            <a:spLocks noGrp="1"/>
          </p:cNvSpPr>
          <p:nvPr>
            <p:ph type="sldNum" sz="quarter" idx="12"/>
          </p:nvPr>
        </p:nvSpPr>
        <p:spPr/>
        <p:txBody>
          <a:bodyPr/>
          <a:lstStyle/>
          <a:p>
            <a:pPr fontAlgn="base">
              <a:spcBef>
                <a:spcPct val="0"/>
              </a:spcBef>
              <a:spcAft>
                <a:spcPct val="0"/>
              </a:spcAft>
            </a:pPr>
            <a:fld id="{651D5A27-412D-AD49-A322-AE6839AB1998}" type="slidenum">
              <a:rPr lang="en-US" altLang="en-US">
                <a:solidFill>
                  <a:srgbClr val="000000"/>
                </a:solidFill>
                <a:latin typeface="Tahoma" panose="020B0604030504040204" pitchFamily="34" charset="0"/>
              </a:rPr>
              <a:pPr fontAlgn="base">
                <a:spcBef>
                  <a:spcPct val="0"/>
                </a:spcBef>
                <a:spcAft>
                  <a:spcPct val="0"/>
                </a:spcAft>
              </a:pPr>
              <a:t>23</a:t>
            </a:fld>
            <a:endParaRPr lang="en-US" altLang="en-US">
              <a:solidFill>
                <a:srgbClr val="000000"/>
              </a:solidFill>
              <a:latin typeface="Tahoma" panose="020B0604030504040204" pitchFamily="34" charset="0"/>
            </a:endParaRPr>
          </a:p>
        </p:txBody>
      </p:sp>
      <p:sp>
        <p:nvSpPr>
          <p:cNvPr id="1453058" name="Rectangle 2">
            <a:extLst>
              <a:ext uri="{FF2B5EF4-FFF2-40B4-BE49-F238E27FC236}">
                <a16:creationId xmlns:a16="http://schemas.microsoft.com/office/drawing/2014/main" id="{05F87CAD-3A90-26DF-0CC0-EA907FBE2604}"/>
              </a:ext>
            </a:extLst>
          </p:cNvPr>
          <p:cNvSpPr>
            <a:spLocks noGrp="1" noChangeArrowheads="1"/>
          </p:cNvSpPr>
          <p:nvPr>
            <p:ph type="title"/>
          </p:nvPr>
        </p:nvSpPr>
        <p:spPr>
          <a:xfrm>
            <a:off x="2808288" y="457200"/>
            <a:ext cx="4735512" cy="782638"/>
          </a:xfrm>
          <a:noFill/>
          <a:ln/>
        </p:spPr>
        <p:txBody>
          <a:bodyPr vert="horz" wrap="square" lIns="92075" tIns="46038" rIns="92075" bIns="46038" numCol="1" anchor="ctr" anchorCtr="0" compatLnSpc="1">
            <a:prstTxWarp prst="textNoShape">
              <a:avLst/>
            </a:prstTxWarp>
          </a:bodyPr>
          <a:lstStyle/>
          <a:p>
            <a:r>
              <a:rPr lang="en-US" altLang="en-US" sz="3200"/>
              <a:t>Ratio-Scaled Variables</a:t>
            </a:r>
          </a:p>
        </p:txBody>
      </p:sp>
      <p:sp>
        <p:nvSpPr>
          <p:cNvPr id="1453059" name="Rectangle 3">
            <a:extLst>
              <a:ext uri="{FF2B5EF4-FFF2-40B4-BE49-F238E27FC236}">
                <a16:creationId xmlns:a16="http://schemas.microsoft.com/office/drawing/2014/main" id="{C2C1D038-6736-A69E-06E0-2C70C1F7F577}"/>
              </a:ext>
            </a:extLst>
          </p:cNvPr>
          <p:cNvSpPr>
            <a:spLocks noGrp="1" noChangeArrowheads="1"/>
          </p:cNvSpPr>
          <p:nvPr>
            <p:ph type="body" idx="1"/>
          </p:nvPr>
        </p:nvSpPr>
        <p:spPr>
          <a:xfrm>
            <a:off x="1981200" y="1600200"/>
            <a:ext cx="8458200" cy="4724400"/>
          </a:xfrm>
          <a:noFill/>
          <a:ln/>
        </p:spPr>
        <p:txBody>
          <a:bodyPr vert="horz" wrap="square" lIns="92075" tIns="46038" rIns="92075" bIns="46038" numCol="1" anchor="t" anchorCtr="0" compatLnSpc="1">
            <a:prstTxWarp prst="textNoShape">
              <a:avLst/>
            </a:prstTxWarp>
          </a:bodyPr>
          <a:lstStyle/>
          <a:p>
            <a:pPr>
              <a:lnSpc>
                <a:spcPct val="120000"/>
              </a:lnSpc>
            </a:pPr>
            <a:r>
              <a:rPr lang="en-US" altLang="en-US" sz="2400" u="sng"/>
              <a:t>Ratio-scaled variable</a:t>
            </a:r>
            <a:r>
              <a:rPr lang="en-US" altLang="en-US" sz="2400"/>
              <a:t>: a positive measurement on a nonlinear scale, approximately at exponential scale, 		such as </a:t>
            </a:r>
            <a:r>
              <a:rPr lang="en-US" altLang="en-US" sz="2400" i="1"/>
              <a:t>Ae</a:t>
            </a:r>
            <a:r>
              <a:rPr lang="en-US" altLang="en-US" sz="2400" i="1" baseline="30000"/>
              <a:t>Bt</a:t>
            </a:r>
            <a:r>
              <a:rPr lang="en-US" altLang="en-US" sz="2400"/>
              <a:t> or </a:t>
            </a:r>
            <a:r>
              <a:rPr lang="en-US" altLang="en-US" sz="2400" i="1"/>
              <a:t>Ae</a:t>
            </a:r>
            <a:r>
              <a:rPr lang="en-US" altLang="en-US" sz="2400" i="1" baseline="30000"/>
              <a:t>-Bt</a:t>
            </a:r>
            <a:r>
              <a:rPr lang="en-US" altLang="en-US" sz="2400"/>
              <a:t> </a:t>
            </a:r>
          </a:p>
          <a:p>
            <a:pPr>
              <a:lnSpc>
                <a:spcPct val="120000"/>
              </a:lnSpc>
            </a:pPr>
            <a:r>
              <a:rPr lang="en-US" altLang="en-US" sz="2400"/>
              <a:t>Methods:</a:t>
            </a:r>
          </a:p>
          <a:p>
            <a:pPr lvl="1">
              <a:lnSpc>
                <a:spcPct val="120000"/>
              </a:lnSpc>
            </a:pPr>
            <a:r>
              <a:rPr lang="en-US" altLang="en-US" sz="2400"/>
              <a:t>treat them like interval-scaled variables — </a:t>
            </a:r>
            <a:r>
              <a:rPr lang="en-US" altLang="en-US" sz="2400" i="1">
                <a:solidFill>
                  <a:schemeClr val="hlink"/>
                </a:solidFill>
              </a:rPr>
              <a:t>not a good choice! (why?)</a:t>
            </a:r>
            <a:endParaRPr lang="en-US" altLang="en-US" sz="2400">
              <a:solidFill>
                <a:schemeClr val="hlink"/>
              </a:solidFill>
            </a:endParaRPr>
          </a:p>
          <a:p>
            <a:pPr lvl="1">
              <a:lnSpc>
                <a:spcPct val="120000"/>
              </a:lnSpc>
            </a:pPr>
            <a:r>
              <a:rPr lang="en-US" altLang="en-US" sz="2400"/>
              <a:t>apply logarithmic transformation</a:t>
            </a:r>
          </a:p>
          <a:p>
            <a:pPr algn="ctr">
              <a:lnSpc>
                <a:spcPct val="120000"/>
              </a:lnSpc>
              <a:buFont typeface="Wingdings" pitchFamily="2" charset="2"/>
              <a:buNone/>
            </a:pPr>
            <a:r>
              <a:rPr lang="en-US" altLang="en-US" sz="2400" i="1"/>
              <a:t>y</a:t>
            </a:r>
            <a:r>
              <a:rPr lang="en-US" altLang="en-US" sz="2400" i="1" baseline="-25000"/>
              <a:t>if </a:t>
            </a:r>
            <a:r>
              <a:rPr lang="en-US" altLang="en-US" sz="2400"/>
              <a:t>=</a:t>
            </a:r>
            <a:r>
              <a:rPr lang="en-US" altLang="en-US" sz="2400" i="1"/>
              <a:t> log(x</a:t>
            </a:r>
            <a:r>
              <a:rPr lang="en-US" altLang="en-US" sz="2400" i="1" baseline="-25000"/>
              <a:t>if</a:t>
            </a:r>
            <a:r>
              <a:rPr lang="en-US" altLang="en-US" sz="2400" i="1"/>
              <a:t>)</a:t>
            </a:r>
          </a:p>
          <a:p>
            <a:pPr lvl="1">
              <a:lnSpc>
                <a:spcPct val="120000"/>
              </a:lnSpc>
            </a:pPr>
            <a:r>
              <a:rPr lang="en-US" altLang="en-US" sz="2400"/>
              <a:t>treat them as continuous ordinal data treat their rank as interval-scaled.</a:t>
            </a:r>
          </a:p>
        </p:txBody>
      </p:sp>
    </p:spTree>
  </p:cSld>
  <p:clrMapOvr>
    <a:masterClrMapping/>
  </p:clrMapOvr>
  <p:transition>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B03C573-A184-4757-899A-366C3F485A6F}"/>
              </a:ext>
            </a:extLst>
          </p:cNvPr>
          <p:cNvSpPr>
            <a:spLocks noGrp="1"/>
          </p:cNvSpPr>
          <p:nvPr>
            <p:ph type="dt" sz="half" idx="10"/>
          </p:nvPr>
        </p:nvSpPr>
        <p:spPr/>
        <p:txBody>
          <a:bodyPr/>
          <a:lstStyle/>
          <a:p>
            <a:pPr fontAlgn="base">
              <a:spcBef>
                <a:spcPct val="0"/>
              </a:spcBef>
              <a:spcAft>
                <a:spcPct val="0"/>
              </a:spcAft>
            </a:pPr>
            <a:fld id="{108B9F72-5540-384B-B972-37A74A8C4A04}" type="datetime4">
              <a:rPr lang="en-US" altLang="en-US">
                <a:solidFill>
                  <a:srgbClr val="000000"/>
                </a:solidFill>
                <a:latin typeface="Tahoma" panose="020B0604030504040204" pitchFamily="34" charset="0"/>
              </a:rPr>
              <a:pPr fontAlgn="base">
                <a:spcBef>
                  <a:spcPct val="0"/>
                </a:spcBef>
                <a:spcAft>
                  <a:spcPct val="0"/>
                </a:spcAft>
              </a:pPr>
              <a:t>September 11, 2023</a:t>
            </a:fld>
            <a:endParaRPr lang="en-US" altLang="en-US">
              <a:solidFill>
                <a:srgbClr val="000000"/>
              </a:solidFill>
              <a:latin typeface="Tahoma" panose="020B0604030504040204" pitchFamily="34" charset="0"/>
            </a:endParaRPr>
          </a:p>
        </p:txBody>
      </p:sp>
      <p:sp>
        <p:nvSpPr>
          <p:cNvPr id="3" name="Footer Placeholder 4">
            <a:extLst>
              <a:ext uri="{FF2B5EF4-FFF2-40B4-BE49-F238E27FC236}">
                <a16:creationId xmlns:a16="http://schemas.microsoft.com/office/drawing/2014/main" id="{0B29F6CD-18EC-2385-69C9-F7DE0D15368A}"/>
              </a:ext>
            </a:extLst>
          </p:cNvPr>
          <p:cNvSpPr>
            <a:spLocks noGrp="1"/>
          </p:cNvSpPr>
          <p:nvPr>
            <p:ph type="ftr" sz="quarter" idx="11"/>
          </p:nvPr>
        </p:nvSpPr>
        <p:spPr/>
        <p:txBody>
          <a:bodyPr/>
          <a:lstStyle/>
          <a:p>
            <a:pPr fontAlgn="base">
              <a:spcBef>
                <a:spcPct val="0"/>
              </a:spcBef>
              <a:spcAft>
                <a:spcPct val="0"/>
              </a:spcAft>
            </a:pPr>
            <a:r>
              <a:rPr lang="en-US" altLang="en-US">
                <a:solidFill>
                  <a:srgbClr val="000000"/>
                </a:solidFill>
                <a:latin typeface="Tahoma" panose="020B0604030504040204" pitchFamily="34" charset="0"/>
              </a:rPr>
              <a:t>Data Mining: Concepts and Techniques</a:t>
            </a:r>
          </a:p>
        </p:txBody>
      </p:sp>
      <p:sp>
        <p:nvSpPr>
          <p:cNvPr id="4" name="Slide Number Placeholder 5">
            <a:extLst>
              <a:ext uri="{FF2B5EF4-FFF2-40B4-BE49-F238E27FC236}">
                <a16:creationId xmlns:a16="http://schemas.microsoft.com/office/drawing/2014/main" id="{008E5C3D-802C-1A6B-6721-F49D300BC5B6}"/>
              </a:ext>
            </a:extLst>
          </p:cNvPr>
          <p:cNvSpPr>
            <a:spLocks noGrp="1"/>
          </p:cNvSpPr>
          <p:nvPr>
            <p:ph type="sldNum" sz="quarter" idx="12"/>
          </p:nvPr>
        </p:nvSpPr>
        <p:spPr/>
        <p:txBody>
          <a:bodyPr/>
          <a:lstStyle/>
          <a:p>
            <a:pPr fontAlgn="base">
              <a:spcBef>
                <a:spcPct val="0"/>
              </a:spcBef>
              <a:spcAft>
                <a:spcPct val="0"/>
              </a:spcAft>
            </a:pPr>
            <a:fld id="{3D48E2B6-BE1E-C547-8B92-C7FEE52813BA}" type="slidenum">
              <a:rPr lang="en-US" altLang="en-US">
                <a:solidFill>
                  <a:srgbClr val="000000"/>
                </a:solidFill>
                <a:latin typeface="Tahoma" panose="020B0604030504040204" pitchFamily="34" charset="0"/>
              </a:rPr>
              <a:pPr fontAlgn="base">
                <a:spcBef>
                  <a:spcPct val="0"/>
                </a:spcBef>
                <a:spcAft>
                  <a:spcPct val="0"/>
                </a:spcAft>
              </a:pPr>
              <a:t>24</a:t>
            </a:fld>
            <a:endParaRPr lang="en-US" altLang="en-US">
              <a:solidFill>
                <a:srgbClr val="000000"/>
              </a:solidFill>
              <a:latin typeface="Tahoma" panose="020B0604030504040204" pitchFamily="34" charset="0"/>
            </a:endParaRPr>
          </a:p>
        </p:txBody>
      </p:sp>
      <p:sp>
        <p:nvSpPr>
          <p:cNvPr id="1454082" name="Rectangle 2">
            <a:extLst>
              <a:ext uri="{FF2B5EF4-FFF2-40B4-BE49-F238E27FC236}">
                <a16:creationId xmlns:a16="http://schemas.microsoft.com/office/drawing/2014/main" id="{6721780F-7096-BB37-A5AC-B6F6A879005E}"/>
              </a:ext>
            </a:extLst>
          </p:cNvPr>
          <p:cNvSpPr>
            <a:spLocks noGrp="1" noChangeArrowheads="1"/>
          </p:cNvSpPr>
          <p:nvPr>
            <p:ph type="title"/>
          </p:nvPr>
        </p:nvSpPr>
        <p:spPr>
          <a:xfrm>
            <a:off x="2808288" y="381000"/>
            <a:ext cx="5116512" cy="858838"/>
          </a:xfrm>
          <a:noFill/>
          <a:ln/>
        </p:spPr>
        <p:txBody>
          <a:bodyPr vert="horz" wrap="square" lIns="92075" tIns="46038" rIns="92075" bIns="46038" numCol="1" anchor="ctr" anchorCtr="0" compatLnSpc="1">
            <a:prstTxWarp prst="textNoShape">
              <a:avLst/>
            </a:prstTxWarp>
          </a:bodyPr>
          <a:lstStyle/>
          <a:p>
            <a:r>
              <a:rPr lang="en-US" altLang="en-US" sz="3200"/>
              <a:t>Variables of Mixed Types</a:t>
            </a:r>
          </a:p>
        </p:txBody>
      </p:sp>
      <p:sp>
        <p:nvSpPr>
          <p:cNvPr id="1454083" name="Rectangle 3">
            <a:extLst>
              <a:ext uri="{FF2B5EF4-FFF2-40B4-BE49-F238E27FC236}">
                <a16:creationId xmlns:a16="http://schemas.microsoft.com/office/drawing/2014/main" id="{93B3CC93-926C-8E1B-1732-B4C42031E4D7}"/>
              </a:ext>
            </a:extLst>
          </p:cNvPr>
          <p:cNvSpPr>
            <a:spLocks noGrp="1" noChangeArrowheads="1"/>
          </p:cNvSpPr>
          <p:nvPr>
            <p:ph type="body" idx="1"/>
          </p:nvPr>
        </p:nvSpPr>
        <p:spPr>
          <a:xfrm>
            <a:off x="1905000" y="1371600"/>
            <a:ext cx="8305800" cy="4876800"/>
          </a:xfrm>
          <a:noFill/>
          <a:ln/>
        </p:spPr>
        <p:txBody>
          <a:bodyPr vert="horz" wrap="square" lIns="92075" tIns="46038" rIns="92075" bIns="46038" numCol="1" anchor="t" anchorCtr="0" compatLnSpc="1">
            <a:prstTxWarp prst="textNoShape">
              <a:avLst/>
            </a:prstTxWarp>
          </a:bodyPr>
          <a:lstStyle/>
          <a:p>
            <a:r>
              <a:rPr lang="en-US" altLang="en-US" sz="2400"/>
              <a:t>A database may contain all the six types of variables</a:t>
            </a:r>
          </a:p>
          <a:p>
            <a:pPr lvl="1"/>
            <a:r>
              <a:rPr lang="en-US" altLang="en-US" sz="2400"/>
              <a:t>symmetric binary, asymmetric binary, nominal, ordinal, interval and ratio.</a:t>
            </a:r>
          </a:p>
          <a:p>
            <a:r>
              <a:rPr lang="en-US" altLang="en-US" sz="2400"/>
              <a:t>One may use a weighted formula to combine their effects.</a:t>
            </a:r>
          </a:p>
          <a:p>
            <a:endParaRPr lang="en-US" altLang="en-US" sz="2400"/>
          </a:p>
          <a:p>
            <a:pPr lvl="1"/>
            <a:r>
              <a:rPr lang="en-US" altLang="en-US" sz="2400" i="1"/>
              <a:t>f</a:t>
            </a:r>
            <a:r>
              <a:rPr lang="en-US" altLang="en-US" sz="2400"/>
              <a:t>  is binary or nominal:</a:t>
            </a:r>
          </a:p>
          <a:p>
            <a:pPr lvl="2">
              <a:buFont typeface="Wingdings" pitchFamily="2" charset="2"/>
              <a:buNone/>
            </a:pPr>
            <a:r>
              <a:rPr lang="en-US" altLang="en-US"/>
              <a:t>d</a:t>
            </a:r>
            <a:r>
              <a:rPr lang="en-US" altLang="en-US" baseline="-25000"/>
              <a:t>ij</a:t>
            </a:r>
            <a:r>
              <a:rPr lang="en-US" altLang="en-US" baseline="30000"/>
              <a:t>(f)</a:t>
            </a:r>
            <a:r>
              <a:rPr lang="en-US" altLang="en-US"/>
              <a:t> = 0  if x</a:t>
            </a:r>
            <a:r>
              <a:rPr lang="en-US" altLang="en-US" baseline="-25000"/>
              <a:t>if </a:t>
            </a:r>
            <a:r>
              <a:rPr lang="en-US" altLang="en-US"/>
              <a:t>= x</a:t>
            </a:r>
            <a:r>
              <a:rPr lang="en-US" altLang="en-US" baseline="-25000"/>
              <a:t>jf</a:t>
            </a:r>
            <a:r>
              <a:rPr lang="en-US" altLang="en-US"/>
              <a:t> , or d</a:t>
            </a:r>
            <a:r>
              <a:rPr lang="en-US" altLang="en-US" baseline="-25000"/>
              <a:t>ij</a:t>
            </a:r>
            <a:r>
              <a:rPr lang="en-US" altLang="en-US" baseline="30000"/>
              <a:t>(f)</a:t>
            </a:r>
            <a:r>
              <a:rPr lang="en-US" altLang="en-US"/>
              <a:t> = 1 o.w.</a:t>
            </a:r>
          </a:p>
          <a:p>
            <a:pPr lvl="1"/>
            <a:r>
              <a:rPr lang="en-US" altLang="en-US" sz="2400" i="1"/>
              <a:t>f</a:t>
            </a:r>
            <a:r>
              <a:rPr lang="en-US" altLang="en-US" sz="2400"/>
              <a:t>  is interval-based: use the normalized distance</a:t>
            </a:r>
          </a:p>
          <a:p>
            <a:pPr lvl="1"/>
            <a:r>
              <a:rPr lang="en-US" altLang="en-US" sz="2400" i="1"/>
              <a:t>f</a:t>
            </a:r>
            <a:r>
              <a:rPr lang="en-US" altLang="en-US" sz="2400"/>
              <a:t>  is ordinal or ratio-scaled</a:t>
            </a:r>
          </a:p>
          <a:p>
            <a:pPr lvl="2"/>
            <a:r>
              <a:rPr lang="en-US" altLang="en-US"/>
              <a:t>compute ranks r</a:t>
            </a:r>
            <a:r>
              <a:rPr lang="en-US" altLang="en-US" baseline="-25000"/>
              <a:t>if</a:t>
            </a:r>
            <a:r>
              <a:rPr lang="en-US" altLang="en-US"/>
              <a:t> and  </a:t>
            </a:r>
          </a:p>
          <a:p>
            <a:pPr lvl="2"/>
            <a:r>
              <a:rPr lang="en-US" altLang="en-US"/>
              <a:t>and treat z</a:t>
            </a:r>
            <a:r>
              <a:rPr lang="en-US" altLang="en-US" baseline="-25000"/>
              <a:t>if</a:t>
            </a:r>
            <a:r>
              <a:rPr lang="en-US" altLang="en-US"/>
              <a:t> as interval-scaled</a:t>
            </a:r>
          </a:p>
          <a:p>
            <a:endParaRPr lang="en-US" altLang="en-US" sz="2400"/>
          </a:p>
        </p:txBody>
      </p:sp>
      <p:graphicFrame>
        <p:nvGraphicFramePr>
          <p:cNvPr id="1454084" name="Object 4">
            <a:extLst>
              <a:ext uri="{FF2B5EF4-FFF2-40B4-BE49-F238E27FC236}">
                <a16:creationId xmlns:a16="http://schemas.microsoft.com/office/drawing/2014/main" id="{D1A2F754-6D6B-F208-3224-544FAEF5D1CF}"/>
              </a:ext>
            </a:extLst>
          </p:cNvPr>
          <p:cNvGraphicFramePr>
            <a:graphicFrameLocks noChangeAspect="1"/>
          </p:cNvGraphicFramePr>
          <p:nvPr/>
        </p:nvGraphicFramePr>
        <p:xfrm>
          <a:off x="3886201" y="3124200"/>
          <a:ext cx="4175125" cy="889000"/>
        </p:xfrm>
        <a:graphic>
          <a:graphicData uri="http://schemas.openxmlformats.org/presentationml/2006/ole">
            <mc:AlternateContent xmlns:mc="http://schemas.openxmlformats.org/markup-compatibility/2006">
              <mc:Choice xmlns:v="urn:schemas-microsoft-com:vml" Requires="v">
                <p:oleObj name="Equation" r:id="rId2" imgW="48564800" imgH="16967200" progId="Equation.3">
                  <p:embed/>
                </p:oleObj>
              </mc:Choice>
              <mc:Fallback>
                <p:oleObj name="Equation" r:id="rId2" imgW="48564800" imgH="16967200" progId="Equation.3">
                  <p:embed/>
                  <p:pic>
                    <p:nvPicPr>
                      <p:cNvPr id="1454084" name="Object 4">
                        <a:extLst>
                          <a:ext uri="{FF2B5EF4-FFF2-40B4-BE49-F238E27FC236}">
                            <a16:creationId xmlns:a16="http://schemas.microsoft.com/office/drawing/2014/main" id="{D1A2F754-6D6B-F208-3224-544FAEF5D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1" y="3124200"/>
                        <a:ext cx="4175125"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086" name="Object 6">
            <a:extLst>
              <a:ext uri="{FF2B5EF4-FFF2-40B4-BE49-F238E27FC236}">
                <a16:creationId xmlns:a16="http://schemas.microsoft.com/office/drawing/2014/main" id="{314B2463-6C22-8BB9-1AE5-C9F0290B1259}"/>
              </a:ext>
            </a:extLst>
          </p:cNvPr>
          <p:cNvGraphicFramePr>
            <a:graphicFrameLocks noChangeAspect="1"/>
          </p:cNvGraphicFramePr>
          <p:nvPr/>
        </p:nvGraphicFramePr>
        <p:xfrm>
          <a:off x="6248401" y="5562600"/>
          <a:ext cx="1622425" cy="654050"/>
        </p:xfrm>
        <a:graphic>
          <a:graphicData uri="http://schemas.openxmlformats.org/presentationml/2006/ole">
            <mc:AlternateContent xmlns:mc="http://schemas.openxmlformats.org/markup-compatibility/2006">
              <mc:Choice xmlns:v="urn:schemas-microsoft-com:vml" Requires="v">
                <p:oleObj name="Equation" r:id="rId4" imgW="23114000" imgH="12293600" progId="Equation.3">
                  <p:embed/>
                </p:oleObj>
              </mc:Choice>
              <mc:Fallback>
                <p:oleObj name="Equation" r:id="rId4" imgW="23114000" imgH="12293600" progId="Equation.3">
                  <p:embed/>
                  <p:pic>
                    <p:nvPicPr>
                      <p:cNvPr id="1454086" name="Object 6">
                        <a:extLst>
                          <a:ext uri="{FF2B5EF4-FFF2-40B4-BE49-F238E27FC236}">
                            <a16:creationId xmlns:a16="http://schemas.microsoft.com/office/drawing/2014/main" id="{314B2463-6C22-8BB9-1AE5-C9F0290B1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1" y="5562600"/>
                        <a:ext cx="1622425"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sz="4800" kern="0" dirty="0"/>
              <a:t>Clustering Validation</a:t>
            </a:r>
            <a:endParaRPr lang="en-US" sz="4800" dirty="0">
              <a:solidFill>
                <a:prstClr val="black"/>
              </a:solidFill>
            </a:endParaRPr>
          </a:p>
        </p:txBody>
      </p:sp>
      <p:sp>
        <p:nvSpPr>
          <p:cNvPr id="3" name="Content Placeholder 2"/>
          <p:cNvSpPr>
            <a:spLocks noGrp="1"/>
          </p:cNvSpPr>
          <p:nvPr>
            <p:ph idx="1"/>
          </p:nvPr>
        </p:nvSpPr>
        <p:spPr>
          <a:xfrm>
            <a:off x="618077" y="1193601"/>
            <a:ext cx="9893883" cy="5556822"/>
          </a:xfrm>
        </p:spPr>
        <p:txBody>
          <a:bodyPr/>
          <a:lstStyle/>
          <a:p>
            <a:pPr defTabSz="1219110">
              <a:spcBef>
                <a:spcPts val="800"/>
              </a:spcBef>
              <a:spcAft>
                <a:spcPts val="600"/>
              </a:spcAft>
            </a:pPr>
            <a:r>
              <a:rPr lang="en-US" altLang="zh-CN" sz="2400" dirty="0">
                <a:solidFill>
                  <a:prstClr val="black"/>
                </a:solidFill>
              </a:rPr>
              <a:t>Clustering Validation: Basic Concepts</a:t>
            </a:r>
          </a:p>
          <a:p>
            <a:pPr defTabSz="1219110">
              <a:spcBef>
                <a:spcPts val="800"/>
              </a:spcBef>
              <a:spcAft>
                <a:spcPts val="600"/>
              </a:spcAft>
            </a:pPr>
            <a:r>
              <a:rPr lang="en-US" altLang="zh-CN" sz="2400" dirty="0">
                <a:solidFill>
                  <a:prstClr val="black"/>
                </a:solidFill>
              </a:rPr>
              <a:t>Clustering Evaluation: </a:t>
            </a:r>
            <a:r>
              <a:rPr lang="en-US" altLang="zh-CN" sz="2400" dirty="0">
                <a:ea typeface="SimSun" panose="02010600030101010101" pitchFamily="2" charset="-122"/>
              </a:rPr>
              <a:t>Measuring Clustering Quality</a:t>
            </a:r>
            <a:endParaRPr lang="en-US" altLang="zh-CN" sz="2400" dirty="0">
              <a:solidFill>
                <a:prstClr val="black"/>
              </a:solidFill>
            </a:endParaRP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a:solidFill>
                  <a:prstClr val="black"/>
                </a:solidFill>
              </a:rPr>
              <a:t>I: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a:solidFill>
                  <a:prstClr val="black"/>
                </a:solidFill>
              </a:rPr>
              <a:t>II: Entropy-Based Measures</a:t>
            </a:r>
          </a:p>
          <a:p>
            <a:pPr lvl="1" defTabSz="1219110">
              <a:spcBef>
                <a:spcPts val="800"/>
              </a:spcBef>
              <a:spcAft>
                <a:spcPts val="600"/>
              </a:spcAft>
            </a:pPr>
            <a:r>
              <a:rPr lang="en-US" altLang="zh-CN" sz="2400" dirty="0">
                <a:solidFill>
                  <a:prstClr val="black"/>
                </a:solidFill>
              </a:rPr>
              <a:t>III: Pairwise Measures</a:t>
            </a:r>
          </a:p>
          <a:p>
            <a:pPr defTabSz="1219110">
              <a:spcBef>
                <a:spcPts val="800"/>
              </a:spcBef>
              <a:spcAft>
                <a:spcPts val="600"/>
              </a:spcAft>
            </a:pPr>
            <a:r>
              <a:rPr lang="en-US" altLang="zh-CN" sz="2400" dirty="0">
                <a:solidFill>
                  <a:prstClr val="black"/>
                </a:solidFill>
              </a:rPr>
              <a:t>Internal Measures for Clustering Validation</a:t>
            </a:r>
          </a:p>
          <a:p>
            <a:pPr defTabSz="1219110">
              <a:spcBef>
                <a:spcPts val="800"/>
              </a:spcBef>
              <a:spcAft>
                <a:spcPts val="600"/>
              </a:spcAft>
            </a:pPr>
            <a:r>
              <a:rPr lang="en-US" altLang="zh-CN" sz="2400" dirty="0">
                <a:solidFill>
                  <a:prstClr val="black"/>
                </a:solidFill>
              </a:rPr>
              <a:t>Relative Measures</a:t>
            </a:r>
          </a:p>
          <a:p>
            <a:pPr defTabSz="1219110">
              <a:spcBef>
                <a:spcPts val="800"/>
              </a:spcBef>
              <a:spcAft>
                <a:spcPts val="600"/>
              </a:spcAft>
            </a:pPr>
            <a:r>
              <a:rPr lang="en-US" altLang="zh-CN" sz="2400" dirty="0">
                <a:solidFill>
                  <a:prstClr val="black"/>
                </a:solidFill>
              </a:rPr>
              <a:t>Cluster Stability</a:t>
            </a:r>
          </a:p>
          <a:p>
            <a:pPr defTabSz="1219110">
              <a:spcBef>
                <a:spcPts val="800"/>
              </a:spcBef>
              <a:spcAft>
                <a:spcPts val="600"/>
              </a:spcAft>
            </a:pPr>
            <a:r>
              <a:rPr lang="en-US" altLang="zh-CN" sz="2400" dirty="0">
                <a:solidFill>
                  <a:prstClr val="black"/>
                </a:solidFill>
              </a:rPr>
              <a:t>Clustering Tendency</a:t>
            </a:r>
          </a:p>
        </p:txBody>
      </p:sp>
    </p:spTree>
    <p:extLst>
      <p:ext uri="{BB962C8B-B14F-4D97-AF65-F5344CB8AC3E}">
        <p14:creationId xmlns:p14="http://schemas.microsoft.com/office/powerpoint/2010/main" val="2701124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sz="4000" dirty="0">
                <a:ea typeface="SimSun" panose="02010600030101010101" pitchFamily="2" charset="-122"/>
              </a:rPr>
              <a:t> </a:t>
            </a:r>
            <a:r>
              <a:rPr lang="en-US" altLang="zh-CN" dirty="0">
                <a:ea typeface="SimSun" panose="02010600030101010101" pitchFamily="2" charset="-122"/>
              </a:rPr>
              <a:t>Clustering Validation and Assessment</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0950406" cy="5411948"/>
          </a:xfrm>
        </p:spPr>
        <p:txBody>
          <a:bodyPr vert="horz" lIns="92075" tIns="46038" rIns="92075" bIns="46038" rtlCol="0">
            <a:noAutofit/>
          </a:bodyPr>
          <a:lstStyle/>
          <a:p>
            <a:pPr>
              <a:lnSpc>
                <a:spcPct val="120000"/>
              </a:lnSpc>
            </a:pPr>
            <a:r>
              <a:rPr lang="en-US" altLang="zh-CN" dirty="0">
                <a:solidFill>
                  <a:prstClr val="black"/>
                </a:solidFill>
              </a:rPr>
              <a:t>Major issues on </a:t>
            </a:r>
            <a:r>
              <a:rPr lang="en-US" altLang="zh-CN" dirty="0">
                <a:ea typeface="SimSun" panose="02010600030101010101" pitchFamily="2" charset="-122"/>
              </a:rPr>
              <a:t>clustering validation and assessment</a:t>
            </a:r>
            <a:endParaRPr lang="en-US" altLang="zh-CN" dirty="0">
              <a:solidFill>
                <a:prstClr val="black"/>
              </a:solidFill>
            </a:endParaRPr>
          </a:p>
          <a:p>
            <a:pPr lvl="1">
              <a:lnSpc>
                <a:spcPct val="120000"/>
              </a:lnSpc>
            </a:pPr>
            <a:r>
              <a:rPr lang="en-US" altLang="zh-CN" b="1" dirty="0">
                <a:solidFill>
                  <a:prstClr val="black"/>
                </a:solidFill>
              </a:rPr>
              <a:t>Clustering evaluation</a:t>
            </a:r>
          </a:p>
          <a:p>
            <a:pPr lvl="3">
              <a:lnSpc>
                <a:spcPct val="120000"/>
              </a:lnSpc>
            </a:pPr>
            <a:r>
              <a:rPr lang="en-US" altLang="zh-CN" dirty="0">
                <a:ea typeface="SimSun" panose="02010600030101010101" pitchFamily="2" charset="-122"/>
              </a:rPr>
              <a:t>Evaluating the goodness of the clustering </a:t>
            </a:r>
          </a:p>
          <a:p>
            <a:pPr lvl="1">
              <a:lnSpc>
                <a:spcPct val="120000"/>
              </a:lnSpc>
            </a:pPr>
            <a:r>
              <a:rPr lang="en-US" altLang="zh-CN" b="1" dirty="0">
                <a:ea typeface="SimSun" panose="02010600030101010101" pitchFamily="2" charset="-122"/>
              </a:rPr>
              <a:t>Clustering stability</a:t>
            </a:r>
          </a:p>
          <a:p>
            <a:pPr lvl="3">
              <a:lnSpc>
                <a:spcPct val="120000"/>
              </a:lnSpc>
            </a:pPr>
            <a:r>
              <a:rPr lang="en-US" altLang="zh-CN" dirty="0">
                <a:ea typeface="SimSun" panose="02010600030101010101" pitchFamily="2" charset="-122"/>
              </a:rPr>
              <a:t>To understand the sensitivity of the clustering result to various algorithm parameters, e.g., # of clusters</a:t>
            </a:r>
          </a:p>
          <a:p>
            <a:pPr lvl="1">
              <a:lnSpc>
                <a:spcPct val="120000"/>
              </a:lnSpc>
            </a:pPr>
            <a:r>
              <a:rPr lang="en-US" altLang="zh-CN" b="1" dirty="0">
                <a:ea typeface="SimSun" panose="02010600030101010101" pitchFamily="2" charset="-122"/>
              </a:rPr>
              <a:t>Clustering tendency</a:t>
            </a:r>
          </a:p>
          <a:p>
            <a:pPr lvl="3">
              <a:lnSpc>
                <a:spcPct val="120000"/>
              </a:lnSpc>
            </a:pPr>
            <a:r>
              <a:rPr lang="en-US" altLang="zh-CN" dirty="0">
                <a:ea typeface="SimSun" panose="02010600030101010101" pitchFamily="2" charset="-122"/>
              </a:rPr>
              <a:t>Assess the suitability of clustering, i.e., whether the data has any inherent grouping structure</a:t>
            </a:r>
          </a:p>
        </p:txBody>
      </p:sp>
    </p:spTree>
    <p:extLst>
      <p:ext uri="{BB962C8B-B14F-4D97-AF65-F5344CB8AC3E}">
        <p14:creationId xmlns:p14="http://schemas.microsoft.com/office/powerpoint/2010/main" val="52572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Measuring Clustering Quality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0950406" cy="5411948"/>
          </a:xfrm>
        </p:spPr>
        <p:txBody>
          <a:bodyPr vert="horz" lIns="92075" tIns="46038" rIns="92075" bIns="46038" rtlCol="0">
            <a:noAutofit/>
          </a:bodyPr>
          <a:lstStyle/>
          <a:p>
            <a:pPr>
              <a:lnSpc>
                <a:spcPct val="120000"/>
              </a:lnSpc>
            </a:pPr>
            <a:r>
              <a:rPr lang="en-US" altLang="zh-CN" b="1" dirty="0">
                <a:solidFill>
                  <a:prstClr val="black"/>
                </a:solidFill>
              </a:rPr>
              <a:t>Clustering Evaluation</a:t>
            </a:r>
            <a:r>
              <a:rPr lang="en-US" altLang="zh-CN" dirty="0">
                <a:solidFill>
                  <a:prstClr val="black"/>
                </a:solidFill>
              </a:rPr>
              <a:t>: </a:t>
            </a:r>
            <a:r>
              <a:rPr lang="en-US" altLang="zh-CN" dirty="0">
                <a:ea typeface="SimSun" panose="02010600030101010101" pitchFamily="2" charset="-122"/>
              </a:rPr>
              <a:t>Evaluating the goodness of clustering results</a:t>
            </a:r>
          </a:p>
          <a:p>
            <a:pPr lvl="1">
              <a:lnSpc>
                <a:spcPct val="120000"/>
              </a:lnSpc>
            </a:pPr>
            <a:r>
              <a:rPr lang="en-US" altLang="zh-CN" dirty="0">
                <a:ea typeface="SimSun" panose="02010600030101010101" pitchFamily="2" charset="-122"/>
              </a:rPr>
              <a:t>No commonly recognized best suitable measure in practice</a:t>
            </a:r>
          </a:p>
          <a:p>
            <a:pPr>
              <a:lnSpc>
                <a:spcPct val="120000"/>
              </a:lnSpc>
            </a:pPr>
            <a:r>
              <a:rPr lang="en-US" altLang="zh-CN" b="1" dirty="0">
                <a:ea typeface="SimSun" panose="02010600030101010101" pitchFamily="2" charset="-122"/>
              </a:rPr>
              <a:t>Three categorization of measures</a:t>
            </a:r>
            <a:r>
              <a:rPr lang="en-US" altLang="zh-CN" dirty="0">
                <a:ea typeface="SimSun" panose="02010600030101010101" pitchFamily="2" charset="-122"/>
              </a:rPr>
              <a:t>: External, internal, and relative</a:t>
            </a:r>
          </a:p>
          <a:p>
            <a:pPr lvl="1">
              <a:lnSpc>
                <a:spcPct val="120000"/>
              </a:lnSpc>
            </a:pPr>
            <a:r>
              <a:rPr lang="en-US" altLang="zh-CN" b="1" dirty="0">
                <a:ea typeface="SimSun" panose="02010600030101010101" pitchFamily="2" charset="-122"/>
              </a:rPr>
              <a:t>External</a:t>
            </a:r>
            <a:r>
              <a:rPr lang="en-US" altLang="zh-CN" dirty="0">
                <a:ea typeface="SimSun" panose="02010600030101010101" pitchFamily="2" charset="-122"/>
              </a:rPr>
              <a:t>: Supervised, employ criteria not inherent to the dataset</a:t>
            </a:r>
          </a:p>
          <a:p>
            <a:pPr lvl="2">
              <a:lnSpc>
                <a:spcPct val="120000"/>
              </a:lnSpc>
            </a:pPr>
            <a:r>
              <a:rPr lang="en-US" altLang="zh-CN" dirty="0">
                <a:ea typeface="SimSun" panose="02010600030101010101" pitchFamily="2" charset="-122"/>
              </a:rPr>
              <a:t>Compare a clustering against prior or expert-specified knowledge (i.e., the ground truth) using certain clustering quality measure</a:t>
            </a:r>
          </a:p>
          <a:p>
            <a:pPr lvl="1">
              <a:lnSpc>
                <a:spcPct val="120000"/>
              </a:lnSpc>
            </a:pPr>
            <a:r>
              <a:rPr lang="en-US" altLang="zh-CN" b="1" dirty="0">
                <a:ea typeface="SimSun" panose="02010600030101010101" pitchFamily="2" charset="-122"/>
              </a:rPr>
              <a:t>Internal</a:t>
            </a:r>
            <a:r>
              <a:rPr lang="en-US" altLang="zh-CN" dirty="0">
                <a:ea typeface="SimSun" panose="02010600030101010101" pitchFamily="2" charset="-122"/>
              </a:rPr>
              <a:t>: Unsupervised, criteria derived from data itself</a:t>
            </a:r>
          </a:p>
          <a:p>
            <a:pPr lvl="2">
              <a:lnSpc>
                <a:spcPct val="120000"/>
              </a:lnSpc>
            </a:pPr>
            <a:r>
              <a:rPr lang="en-US" altLang="zh-CN" dirty="0">
                <a:ea typeface="SimSun" panose="02010600030101010101" pitchFamily="2" charset="-122"/>
              </a:rPr>
              <a:t>Evaluate the goodness of a clustering by considering how well the clusters are separated and how compact the clusters are, e.g., silhouette coefficient</a:t>
            </a:r>
          </a:p>
          <a:p>
            <a:pPr lvl="1">
              <a:lnSpc>
                <a:spcPct val="120000"/>
              </a:lnSpc>
            </a:pPr>
            <a:r>
              <a:rPr lang="en-US" altLang="zh-CN" b="1" dirty="0">
                <a:ea typeface="SimSun" panose="02010600030101010101" pitchFamily="2" charset="-122"/>
              </a:rPr>
              <a:t>Relative</a:t>
            </a:r>
            <a:r>
              <a:rPr lang="en-US" altLang="zh-CN" dirty="0">
                <a:ea typeface="SimSun" panose="02010600030101010101" pitchFamily="2" charset="-122"/>
              </a:rPr>
              <a:t>: Directly compare different </a:t>
            </a:r>
            <a:r>
              <a:rPr lang="en-US" altLang="zh-CN" dirty="0" err="1">
                <a:ea typeface="SimSun" panose="02010600030101010101" pitchFamily="2" charset="-122"/>
              </a:rPr>
              <a:t>clusterings</a:t>
            </a:r>
            <a:r>
              <a:rPr lang="en-US" altLang="zh-CN" dirty="0">
                <a:ea typeface="SimSun" panose="02010600030101010101" pitchFamily="2" charset="-122"/>
              </a:rPr>
              <a:t>, usually those obtained via different parameter settings for the same algorithm</a:t>
            </a:r>
          </a:p>
        </p:txBody>
      </p:sp>
    </p:spTree>
    <p:extLst>
      <p:ext uri="{BB962C8B-B14F-4D97-AF65-F5344CB8AC3E}">
        <p14:creationId xmlns:p14="http://schemas.microsoft.com/office/powerpoint/2010/main" val="2283482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12192000" cy="1160868"/>
          </a:xfrm>
        </p:spPr>
        <p:txBody>
          <a:bodyPr vert="horz" lIns="92075" tIns="46038" rIns="92075" bIns="46038" rtlCol="0" anchor="ctr">
            <a:noAutofit/>
          </a:bodyPr>
          <a:lstStyle/>
          <a:p>
            <a:r>
              <a:rPr lang="en-US" altLang="zh-CN" dirty="0">
                <a:ea typeface="SimSun" panose="02010600030101010101" pitchFamily="2" charset="-122"/>
              </a:rPr>
              <a:t>Measuring Clustering Quality: External Methods </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1222010" cy="5411948"/>
          </a:xfrm>
        </p:spPr>
        <p:txBody>
          <a:bodyPr vert="horz" lIns="92075" tIns="46038" rIns="92075" bIns="46038" rtlCol="0">
            <a:noAutofit/>
          </a:bodyPr>
          <a:lstStyle/>
          <a:p>
            <a:r>
              <a:rPr lang="en-US" altLang="zh-CN" dirty="0">
                <a:ea typeface="SimSun" panose="02010600030101010101" pitchFamily="2" charset="-122"/>
              </a:rPr>
              <a:t>Given the </a:t>
            </a:r>
            <a:r>
              <a:rPr lang="en-US" altLang="zh-CN" b="1" dirty="0">
                <a:ea typeface="SimSun" panose="02010600030101010101" pitchFamily="2" charset="-122"/>
              </a:rPr>
              <a:t>ground truth </a:t>
            </a:r>
            <a:r>
              <a:rPr lang="en-US" altLang="zh-CN" i="1" dirty="0">
                <a:ea typeface="SimSun" panose="02010600030101010101" pitchFamily="2" charset="-122"/>
              </a:rPr>
              <a:t>T, Q</a:t>
            </a:r>
            <a:r>
              <a:rPr lang="en-US" altLang="zh-CN" dirty="0">
                <a:ea typeface="SimSun" panose="02010600030101010101" pitchFamily="2" charset="-122"/>
              </a:rPr>
              <a:t>(</a:t>
            </a:r>
            <a:r>
              <a:rPr lang="en-US" altLang="zh-CN" i="1" dirty="0">
                <a:ea typeface="SimSun" panose="02010600030101010101" pitchFamily="2" charset="-122"/>
              </a:rPr>
              <a:t>C, T</a:t>
            </a:r>
            <a:r>
              <a:rPr lang="en-US" altLang="zh-CN" dirty="0">
                <a:ea typeface="SimSun" panose="02010600030101010101" pitchFamily="2" charset="-122"/>
              </a:rPr>
              <a:t>) is the </a:t>
            </a:r>
            <a:r>
              <a:rPr lang="en-US" altLang="zh-CN" b="1" dirty="0">
                <a:ea typeface="SimSun" panose="02010600030101010101" pitchFamily="2" charset="-122"/>
              </a:rPr>
              <a:t>quality measure </a:t>
            </a:r>
            <a:r>
              <a:rPr lang="en-US" altLang="zh-CN" dirty="0">
                <a:ea typeface="SimSun" panose="02010600030101010101" pitchFamily="2" charset="-122"/>
              </a:rPr>
              <a:t>for a clustering </a:t>
            </a:r>
            <a:r>
              <a:rPr lang="en-US" altLang="zh-CN" i="1" dirty="0">
                <a:ea typeface="SimSun" panose="02010600030101010101" pitchFamily="2" charset="-122"/>
              </a:rPr>
              <a:t>C</a:t>
            </a:r>
            <a:endParaRPr lang="en-US" altLang="zh-CN" dirty="0">
              <a:ea typeface="SimSun" panose="02010600030101010101" pitchFamily="2" charset="-122"/>
            </a:endParaRPr>
          </a:p>
          <a:p>
            <a:r>
              <a:rPr lang="en-US" altLang="zh-CN" i="1" dirty="0">
                <a:ea typeface="SimSun" panose="02010600030101010101" pitchFamily="2" charset="-122"/>
              </a:rPr>
              <a:t>Q</a:t>
            </a:r>
            <a:r>
              <a:rPr lang="en-US" altLang="zh-CN" dirty="0">
                <a:ea typeface="SimSun" panose="02010600030101010101" pitchFamily="2" charset="-122"/>
              </a:rPr>
              <a:t>(</a:t>
            </a:r>
            <a:r>
              <a:rPr lang="en-US" altLang="zh-CN" i="1" dirty="0">
                <a:ea typeface="SimSun" panose="02010600030101010101" pitchFamily="2" charset="-122"/>
              </a:rPr>
              <a:t>C, T</a:t>
            </a:r>
            <a:r>
              <a:rPr lang="en-US" altLang="zh-CN" dirty="0">
                <a:ea typeface="SimSun" panose="02010600030101010101" pitchFamily="2" charset="-122"/>
              </a:rPr>
              <a:t>) is good if it satisfies the following </a:t>
            </a:r>
            <a:r>
              <a:rPr lang="en-US" altLang="zh-CN" b="1" dirty="0">
                <a:ea typeface="SimSun" panose="02010600030101010101" pitchFamily="2" charset="-122"/>
              </a:rPr>
              <a:t>four</a:t>
            </a:r>
            <a:r>
              <a:rPr lang="en-US" altLang="zh-CN" dirty="0">
                <a:ea typeface="SimSun" panose="02010600030101010101" pitchFamily="2" charset="-122"/>
              </a:rPr>
              <a:t> essential criteria</a:t>
            </a:r>
          </a:p>
          <a:p>
            <a:pPr lvl="1"/>
            <a:r>
              <a:rPr lang="en-US" altLang="zh-CN" b="1" dirty="0">
                <a:ea typeface="SimSun" panose="02010600030101010101" pitchFamily="2" charset="-122"/>
              </a:rPr>
              <a:t>Cluster homogeneity</a:t>
            </a:r>
          </a:p>
          <a:p>
            <a:pPr lvl="2"/>
            <a:r>
              <a:rPr lang="en-US" altLang="zh-CN" dirty="0">
                <a:ea typeface="SimSun" panose="02010600030101010101" pitchFamily="2" charset="-122"/>
              </a:rPr>
              <a:t>The purer, the better</a:t>
            </a:r>
          </a:p>
          <a:p>
            <a:pPr lvl="1"/>
            <a:r>
              <a:rPr lang="en-US" altLang="zh-CN" b="1" dirty="0">
                <a:ea typeface="SimSun" panose="02010600030101010101" pitchFamily="2" charset="-122"/>
              </a:rPr>
              <a:t>Cluster completeness </a:t>
            </a:r>
          </a:p>
          <a:p>
            <a:pPr lvl="2"/>
            <a:r>
              <a:rPr lang="en-US" altLang="zh-CN" dirty="0">
                <a:ea typeface="SimSun" panose="02010600030101010101" pitchFamily="2" charset="-122"/>
              </a:rPr>
              <a:t>Assign objects belonging to the same category in the ground truth to the same cluster</a:t>
            </a:r>
          </a:p>
          <a:p>
            <a:pPr lvl="1"/>
            <a:r>
              <a:rPr lang="en-US" altLang="zh-CN" b="1" dirty="0">
                <a:ea typeface="SimSun" panose="02010600030101010101" pitchFamily="2" charset="-122"/>
              </a:rPr>
              <a:t>Rag bag better than alien </a:t>
            </a:r>
          </a:p>
          <a:p>
            <a:pPr lvl="2"/>
            <a:r>
              <a:rPr lang="en-US" altLang="zh-CN" dirty="0">
                <a:ea typeface="SimSun" panose="02010600030101010101" pitchFamily="2" charset="-122"/>
              </a:rPr>
              <a:t>Putting a heterogeneous object into a pure cluster should be penalized more than putting it into a </a:t>
            </a:r>
            <a:r>
              <a:rPr lang="en-US" altLang="zh-CN" i="1" dirty="0">
                <a:ea typeface="SimSun" panose="02010600030101010101" pitchFamily="2" charset="-122"/>
              </a:rPr>
              <a:t>rag bag</a:t>
            </a:r>
            <a:r>
              <a:rPr lang="en-US" altLang="zh-CN" dirty="0">
                <a:ea typeface="SimSun" panose="02010600030101010101" pitchFamily="2" charset="-122"/>
              </a:rPr>
              <a:t> (i.e., “miscellaneous” or “other” category)</a:t>
            </a:r>
          </a:p>
          <a:p>
            <a:pPr lvl="1"/>
            <a:r>
              <a:rPr lang="en-US" altLang="zh-CN" b="1" dirty="0">
                <a:ea typeface="SimSun" panose="02010600030101010101" pitchFamily="2" charset="-122"/>
              </a:rPr>
              <a:t>Small cluster preservation</a:t>
            </a:r>
          </a:p>
          <a:p>
            <a:pPr lvl="2"/>
            <a:r>
              <a:rPr lang="en-US" altLang="zh-CN" dirty="0">
                <a:ea typeface="SimSun" panose="02010600030101010101" pitchFamily="2" charset="-122"/>
              </a:rPr>
              <a:t>Splitting a small category into pieces is more harmful than splitting a large category into pieces</a:t>
            </a:r>
          </a:p>
        </p:txBody>
      </p:sp>
    </p:spTree>
    <p:extLst>
      <p:ext uri="{BB962C8B-B14F-4D97-AF65-F5344CB8AC3E}">
        <p14:creationId xmlns:p14="http://schemas.microsoft.com/office/powerpoint/2010/main" val="1303019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06400" y="218410"/>
            <a:ext cx="11203517" cy="772190"/>
          </a:xfrm>
        </p:spPr>
        <p:txBody>
          <a:bodyPr vert="horz" lIns="92075" tIns="46038" rIns="92075" bIns="46038" rtlCol="0" anchor="ctr">
            <a:noAutofit/>
          </a:bodyPr>
          <a:lstStyle/>
          <a:p>
            <a:r>
              <a:rPr lang="en-US" altLang="zh-CN" dirty="0">
                <a:ea typeface="SimSun" panose="02010600030101010101" pitchFamily="2" charset="-122"/>
              </a:rPr>
              <a:t>Commonly Used External Measures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9194034" cy="5411948"/>
          </a:xfrm>
        </p:spPr>
        <p:txBody>
          <a:bodyPr vert="horz" lIns="92075" tIns="46038" rIns="92075" bIns="46038" rtlCol="0">
            <a:noAutofit/>
          </a:bodyPr>
          <a:lstStyle/>
          <a:p>
            <a:pPr>
              <a:spcAft>
                <a:spcPts val="300"/>
              </a:spcAft>
            </a:pPr>
            <a:r>
              <a:rPr lang="en-US" altLang="zh-CN" b="1" dirty="0">
                <a:ea typeface="SimSun" panose="02010600030101010101" pitchFamily="2" charset="-122"/>
              </a:rPr>
              <a:t>Matching-based measures</a:t>
            </a:r>
          </a:p>
          <a:p>
            <a:pPr lvl="1">
              <a:spcAft>
                <a:spcPts val="300"/>
              </a:spcAft>
            </a:pPr>
            <a:r>
              <a:rPr lang="en-US" altLang="zh-CN" dirty="0">
                <a:ea typeface="SimSun" panose="02010600030101010101" pitchFamily="2" charset="-122"/>
              </a:rPr>
              <a:t>Purity, maximum matching, F-measure</a:t>
            </a:r>
          </a:p>
          <a:p>
            <a:pPr>
              <a:spcAft>
                <a:spcPts val="300"/>
              </a:spcAft>
            </a:pPr>
            <a:r>
              <a:rPr lang="en-US" altLang="zh-CN" b="1" dirty="0">
                <a:ea typeface="SimSun" panose="02010600030101010101" pitchFamily="2" charset="-122"/>
              </a:rPr>
              <a:t>Entropy-Based Measures</a:t>
            </a:r>
          </a:p>
          <a:p>
            <a:pPr lvl="1">
              <a:spcAft>
                <a:spcPts val="300"/>
              </a:spcAft>
            </a:pPr>
            <a:r>
              <a:rPr lang="en-US" altLang="zh-CN" dirty="0">
                <a:ea typeface="SimSun" panose="02010600030101010101" pitchFamily="2" charset="-122"/>
              </a:rPr>
              <a:t>Conditional entropy</a:t>
            </a:r>
          </a:p>
          <a:p>
            <a:pPr lvl="1">
              <a:spcAft>
                <a:spcPts val="300"/>
              </a:spcAft>
            </a:pPr>
            <a:r>
              <a:rPr lang="en-US" altLang="zh-CN" dirty="0">
                <a:ea typeface="SimSun" panose="02010600030101010101" pitchFamily="2" charset="-122"/>
              </a:rPr>
              <a:t>Normalized mutual information (NMI)</a:t>
            </a:r>
          </a:p>
          <a:p>
            <a:pPr lvl="1">
              <a:spcAft>
                <a:spcPts val="300"/>
              </a:spcAft>
            </a:pPr>
            <a:r>
              <a:rPr lang="en-US" altLang="zh-CN" dirty="0">
                <a:ea typeface="SimSun" panose="02010600030101010101" pitchFamily="2" charset="-122"/>
              </a:rPr>
              <a:t>Variation of information</a:t>
            </a:r>
          </a:p>
          <a:p>
            <a:pPr>
              <a:spcAft>
                <a:spcPts val="300"/>
              </a:spcAft>
            </a:pPr>
            <a:r>
              <a:rPr lang="en-US" altLang="zh-CN" b="1" dirty="0">
                <a:ea typeface="SimSun" panose="02010600030101010101" pitchFamily="2" charset="-122"/>
              </a:rPr>
              <a:t>Pairwise measures</a:t>
            </a:r>
          </a:p>
          <a:p>
            <a:pPr lvl="1">
              <a:spcAft>
                <a:spcPts val="300"/>
              </a:spcAft>
            </a:pPr>
            <a:r>
              <a:rPr lang="en-US" altLang="zh-CN" dirty="0">
                <a:ea typeface="SimSun" panose="02010600030101010101" pitchFamily="2" charset="-122"/>
              </a:rPr>
              <a:t>Four possibilities: True positive (TP), FN, FP, TN</a:t>
            </a:r>
          </a:p>
          <a:p>
            <a:pPr lvl="1">
              <a:spcAft>
                <a:spcPts val="300"/>
              </a:spcAft>
            </a:pPr>
            <a:r>
              <a:rPr lang="en-US" altLang="zh-CN" dirty="0" err="1">
                <a:ea typeface="SimSun" panose="02010600030101010101" pitchFamily="2" charset="-122"/>
              </a:rPr>
              <a:t>Jaccard</a:t>
            </a:r>
            <a:r>
              <a:rPr lang="en-US" altLang="zh-CN" dirty="0">
                <a:ea typeface="SimSun" panose="02010600030101010101" pitchFamily="2" charset="-122"/>
              </a:rPr>
              <a:t> coefficient, Rand statistic, Fowlkes-Mallow measure</a:t>
            </a:r>
          </a:p>
          <a:p>
            <a:pPr>
              <a:spcAft>
                <a:spcPts val="300"/>
              </a:spcAft>
            </a:pPr>
            <a:r>
              <a:rPr lang="en-US" altLang="zh-CN" b="1" dirty="0">
                <a:ea typeface="SimSun" panose="02010600030101010101" pitchFamily="2" charset="-122"/>
              </a:rPr>
              <a:t>Correlation measures</a:t>
            </a:r>
          </a:p>
          <a:p>
            <a:pPr lvl="1">
              <a:spcAft>
                <a:spcPts val="300"/>
              </a:spcAft>
            </a:pPr>
            <a:r>
              <a:rPr lang="en-US" altLang="zh-CN" dirty="0">
                <a:ea typeface="SimSun" panose="02010600030101010101" pitchFamily="2" charset="-122"/>
              </a:rPr>
              <a:t>Discretized Huber static, normalized discretized Huber static</a:t>
            </a:r>
          </a:p>
        </p:txBody>
      </p:sp>
      <p:grpSp>
        <p:nvGrpSpPr>
          <p:cNvPr id="4" name="Group 3"/>
          <p:cNvGrpSpPr/>
          <p:nvPr/>
        </p:nvGrpSpPr>
        <p:grpSpPr>
          <a:xfrm>
            <a:off x="8738505" y="1398315"/>
            <a:ext cx="2381442" cy="1814514"/>
            <a:chOff x="8243890" y="1295400"/>
            <a:chExt cx="2381442" cy="1814514"/>
          </a:xfrm>
        </p:grpSpPr>
        <p:grpSp>
          <p:nvGrpSpPr>
            <p:cNvPr id="5" name="Group 47"/>
            <p:cNvGrpSpPr>
              <a:grpSpLocks/>
            </p:cNvGrpSpPr>
            <p:nvPr/>
          </p:nvGrpSpPr>
          <p:grpSpPr bwMode="auto">
            <a:xfrm>
              <a:off x="8305801" y="1295400"/>
              <a:ext cx="2043113" cy="1181100"/>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12" name="Oval 10"/>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14" name="Oval 12"/>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20" name="Oval 33"/>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22" name="Oval 35"/>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42" name="Oval 44"/>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6" name="TextBox 5"/>
            <p:cNvSpPr txBox="1"/>
            <p:nvPr/>
          </p:nvSpPr>
          <p:spPr>
            <a:xfrm>
              <a:off x="8243890" y="2514601"/>
              <a:ext cx="1986155" cy="276225"/>
            </a:xfrm>
            <a:prstGeom prst="rect">
              <a:avLst/>
            </a:prstGeom>
            <a:solidFill>
              <a:srgbClr val="E48312"/>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Ground truth partitioning </a:t>
              </a:r>
              <a:r>
                <a:rPr kumimoji="0" lang="en-US" sz="1200" b="0" i="1" u="none" strike="noStrike" kern="1200" cap="none" spc="0" normalizeH="0" baseline="0" noProof="0" dirty="0">
                  <a:ln>
                    <a:noFill/>
                  </a:ln>
                  <a:solidFill>
                    <a:srgbClr val="000000"/>
                  </a:solidFill>
                  <a:effectLst/>
                  <a:uLnTx/>
                  <a:uFillTx/>
                  <a:latin typeface="Calibri"/>
                  <a:ea typeface="+mn-ea"/>
                  <a:cs typeface="+mn-cs"/>
                </a:rPr>
                <a:t>T</a:t>
              </a:r>
              <a:r>
                <a:rPr kumimoji="0" lang="en-US" sz="1200" b="0" i="1" u="none" strike="noStrike" kern="1200" cap="none" spc="0" normalizeH="0" baseline="-25000" noProof="0" dirty="0">
                  <a:ln>
                    <a:noFill/>
                  </a:ln>
                  <a:solidFill>
                    <a:srgbClr val="000000"/>
                  </a:solidFill>
                  <a:effectLst/>
                  <a:uLnTx/>
                  <a:uFillTx/>
                  <a:latin typeface="Calibri"/>
                  <a:ea typeface="+mn-ea"/>
                  <a:cs typeface="+mn-cs"/>
                </a:rPr>
                <a:t>1</a:t>
              </a:r>
            </a:p>
          </p:txBody>
        </p:sp>
        <p:sp>
          <p:nvSpPr>
            <p:cNvPr id="7" name="TextBox 46"/>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200" b="0" i="1" u="none" strike="noStrike" kern="1200" cap="none" spc="0" normalizeH="0" baseline="0" noProof="0" dirty="0">
                  <a:ln>
                    <a:noFill/>
                  </a:ln>
                  <a:solidFill>
                    <a:srgbClr val="000000"/>
                  </a:solidFill>
                  <a:effectLst/>
                  <a:uLnTx/>
                  <a:uFillTx/>
                  <a:latin typeface="Tahoma" panose="020B0604030504040204" pitchFamily="34" charset="0"/>
                  <a:ea typeface="+mn-ea"/>
                  <a:cs typeface="+mn-cs"/>
                </a:rPr>
                <a:t>T</a:t>
              </a:r>
              <a:r>
                <a:rPr kumimoji="0" lang="en-US" altLang="en-US" sz="1200" b="0" i="1" u="none" strike="noStrike" kern="1200" cap="none" spc="0" normalizeH="0" baseline="-25000" noProof="0" dirty="0">
                  <a:ln>
                    <a:noFill/>
                  </a:ln>
                  <a:solidFill>
                    <a:srgbClr val="000000"/>
                  </a:solidFill>
                  <a:effectLst/>
                  <a:uLnTx/>
                  <a:uFillTx/>
                  <a:latin typeface="Tahoma" panose="020B0604030504040204" pitchFamily="34" charset="0"/>
                  <a:ea typeface="+mn-ea"/>
                  <a:cs typeface="+mn-cs"/>
                </a:rPr>
                <a:t>2</a:t>
              </a:r>
            </a:p>
          </p:txBody>
        </p:sp>
        <p:sp>
          <p:nvSpPr>
            <p:cNvPr id="8" name="TextBox 43"/>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Cluster </a:t>
              </a:r>
              <a:r>
                <a:rPr kumimoji="0" lang="en-US" altLang="en-US" sz="1200" b="0" i="1" u="none" strike="noStrike" kern="1200" cap="none" spc="0" normalizeH="0" baseline="0" noProof="0" dirty="0">
                  <a:ln>
                    <a:noFill/>
                  </a:ln>
                  <a:solidFill>
                    <a:srgbClr val="000000"/>
                  </a:solidFill>
                  <a:effectLst/>
                  <a:uLnTx/>
                  <a:uFillTx/>
                  <a:latin typeface="Tahoma" panose="020B0604030504040204" pitchFamily="34" charset="0"/>
                  <a:ea typeface="+mn-ea"/>
                  <a:cs typeface="+mn-cs"/>
                </a:rPr>
                <a:t>C</a:t>
              </a:r>
              <a:r>
                <a:rPr kumimoji="0" lang="en-US" altLang="en-US" sz="1200" b="0" i="1" u="none" strike="noStrike" kern="1200" cap="none" spc="0" normalizeH="0" baseline="-25000" noProof="0" dirty="0">
                  <a:ln>
                    <a:noFill/>
                  </a:ln>
                  <a:solidFill>
                    <a:srgbClr val="000000"/>
                  </a:solidFill>
                  <a:effectLst/>
                  <a:uLnTx/>
                  <a:uFillTx/>
                  <a:latin typeface="Tahoma" panose="020B0604030504040204" pitchFamily="34" charset="0"/>
                  <a:ea typeface="+mn-ea"/>
                  <a:cs typeface="+mn-cs"/>
                </a:rPr>
                <a:t>1</a:t>
              </a:r>
            </a:p>
          </p:txBody>
        </p:sp>
        <p:sp>
          <p:nvSpPr>
            <p:cNvPr id="9" name="TextBox 49"/>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Cluster </a:t>
              </a:r>
              <a:r>
                <a:rPr kumimoji="0" lang="en-US" altLang="en-US" sz="1200" b="0" i="1" u="none" strike="noStrike" kern="1200" cap="none" spc="0" normalizeH="0" baseline="0" noProof="0" dirty="0">
                  <a:ln>
                    <a:noFill/>
                  </a:ln>
                  <a:solidFill>
                    <a:srgbClr val="000000"/>
                  </a:solidFill>
                  <a:effectLst/>
                  <a:uLnTx/>
                  <a:uFillTx/>
                  <a:latin typeface="Tahoma" panose="020B0604030504040204" pitchFamily="34" charset="0"/>
                  <a:ea typeface="+mn-ea"/>
                  <a:cs typeface="+mn-cs"/>
                </a:rPr>
                <a:t>C</a:t>
              </a:r>
              <a:r>
                <a:rPr kumimoji="0" lang="en-US" altLang="en-US" sz="1200" b="0" i="1" u="none" strike="noStrike" kern="1200" cap="none" spc="0" normalizeH="0" baseline="-25000" noProof="0" dirty="0">
                  <a:ln>
                    <a:noFill/>
                  </a:ln>
                  <a:solidFill>
                    <a:srgbClr val="000000"/>
                  </a:solidFill>
                  <a:effectLst/>
                  <a:uLnTx/>
                  <a:uFillTx/>
                  <a:latin typeface="Tahoma" panose="020B0604030504040204" pitchFamily="34" charset="0"/>
                  <a:ea typeface="+mn-ea"/>
                  <a:cs typeface="+mn-cs"/>
                </a:rPr>
                <a:t>2</a:t>
              </a:r>
            </a:p>
          </p:txBody>
        </p:sp>
      </p:grpSp>
    </p:spTree>
    <p:extLst>
      <p:ext uri="{BB962C8B-B14F-4D97-AF65-F5344CB8AC3E}">
        <p14:creationId xmlns:p14="http://schemas.microsoft.com/office/powerpoint/2010/main" val="2480502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50A3013-6D6D-81D9-5590-18B128C81D94}"/>
              </a:ext>
            </a:extLst>
          </p:cNvPr>
          <p:cNvSpPr>
            <a:spLocks noGrp="1"/>
          </p:cNvSpPr>
          <p:nvPr>
            <p:ph type="dt" sz="half" idx="10"/>
          </p:nvPr>
        </p:nvSpPr>
        <p:spPr/>
        <p:txBody>
          <a:bodyPr/>
          <a:lstStyle/>
          <a:p>
            <a:fld id="{C48980FB-F521-744D-95E5-8E747C3E82E6}" type="datetime4">
              <a:rPr lang="en-US" altLang="en-US"/>
              <a:pPr/>
              <a:t>September 11, 2023</a:t>
            </a:fld>
            <a:endParaRPr lang="en-US" altLang="en-US"/>
          </a:p>
        </p:txBody>
      </p:sp>
      <p:sp>
        <p:nvSpPr>
          <p:cNvPr id="3" name="Footer Placeholder 4">
            <a:extLst>
              <a:ext uri="{FF2B5EF4-FFF2-40B4-BE49-F238E27FC236}">
                <a16:creationId xmlns:a16="http://schemas.microsoft.com/office/drawing/2014/main" id="{D676C64F-3F6B-4B3D-3B74-5E029DFAF5F3}"/>
              </a:ext>
            </a:extLst>
          </p:cNvPr>
          <p:cNvSpPr>
            <a:spLocks noGrp="1"/>
          </p:cNvSpPr>
          <p:nvPr>
            <p:ph type="ftr" sz="quarter" idx="11"/>
          </p:nvPr>
        </p:nvSpPr>
        <p:spPr/>
        <p:txBody>
          <a:bodyPr/>
          <a:lstStyle/>
          <a:p>
            <a:r>
              <a:rPr lang="en-US" altLang="en-US"/>
              <a:t>Data Mining: Concepts and Techniques</a:t>
            </a:r>
          </a:p>
        </p:txBody>
      </p:sp>
      <p:sp>
        <p:nvSpPr>
          <p:cNvPr id="4" name="Slide Number Placeholder 5">
            <a:extLst>
              <a:ext uri="{FF2B5EF4-FFF2-40B4-BE49-F238E27FC236}">
                <a16:creationId xmlns:a16="http://schemas.microsoft.com/office/drawing/2014/main" id="{F419FAEC-7A90-AC1A-B251-4EEF338EE024}"/>
              </a:ext>
            </a:extLst>
          </p:cNvPr>
          <p:cNvSpPr>
            <a:spLocks noGrp="1"/>
          </p:cNvSpPr>
          <p:nvPr>
            <p:ph type="sldNum" sz="quarter" idx="12"/>
          </p:nvPr>
        </p:nvSpPr>
        <p:spPr/>
        <p:txBody>
          <a:bodyPr/>
          <a:lstStyle/>
          <a:p>
            <a:fld id="{D8780D1F-41EC-2643-AF0E-34A385F899C6}" type="slidenum">
              <a:rPr lang="en-US" altLang="en-US"/>
              <a:pPr/>
              <a:t>3</a:t>
            </a:fld>
            <a:endParaRPr lang="en-US" altLang="en-US"/>
          </a:p>
        </p:txBody>
      </p:sp>
      <p:sp>
        <p:nvSpPr>
          <p:cNvPr id="1430530" name="Rectangle 2">
            <a:extLst>
              <a:ext uri="{FF2B5EF4-FFF2-40B4-BE49-F238E27FC236}">
                <a16:creationId xmlns:a16="http://schemas.microsoft.com/office/drawing/2014/main" id="{3EF32839-58C3-E436-0C61-7C1D1BE43228}"/>
              </a:ext>
            </a:extLst>
          </p:cNvPr>
          <p:cNvSpPr>
            <a:spLocks noGrp="1" noChangeArrowheads="1"/>
          </p:cNvSpPr>
          <p:nvPr>
            <p:ph type="title"/>
          </p:nvPr>
        </p:nvSpPr>
        <p:spPr>
          <a:xfrm>
            <a:off x="2879725" y="609600"/>
            <a:ext cx="7296150" cy="630238"/>
          </a:xfrm>
          <a:noFill/>
          <a:ln/>
        </p:spPr>
        <p:txBody>
          <a:bodyPr vert="horz" lIns="92075" tIns="46038" rIns="92075" bIns="46038" rtlCol="0" anchor="ctr">
            <a:normAutofit fontScale="90000"/>
          </a:bodyPr>
          <a:lstStyle/>
          <a:p>
            <a:r>
              <a:rPr lang="en-US" altLang="en-US"/>
              <a:t>What Is Good Clustering?</a:t>
            </a:r>
          </a:p>
        </p:txBody>
      </p:sp>
      <p:sp>
        <p:nvSpPr>
          <p:cNvPr id="1430531" name="Rectangle 3">
            <a:extLst>
              <a:ext uri="{FF2B5EF4-FFF2-40B4-BE49-F238E27FC236}">
                <a16:creationId xmlns:a16="http://schemas.microsoft.com/office/drawing/2014/main" id="{EEAC9C43-FFAA-A69F-C4E1-F521954A8C74}"/>
              </a:ext>
            </a:extLst>
          </p:cNvPr>
          <p:cNvSpPr>
            <a:spLocks noGrp="1" noChangeArrowheads="1"/>
          </p:cNvSpPr>
          <p:nvPr>
            <p:ph type="body" idx="1"/>
          </p:nvPr>
        </p:nvSpPr>
        <p:spPr>
          <a:xfrm>
            <a:off x="639097" y="1752601"/>
            <a:ext cx="11090787" cy="4424363"/>
          </a:xfrm>
          <a:noFill/>
          <a:ln/>
        </p:spPr>
        <p:txBody>
          <a:bodyPr vert="horz" lIns="92075" tIns="46038" rIns="92075" bIns="46038" rtlCol="0">
            <a:normAutofit lnSpcReduction="10000"/>
          </a:bodyPr>
          <a:lstStyle/>
          <a:p>
            <a:pPr>
              <a:lnSpc>
                <a:spcPct val="120000"/>
              </a:lnSpc>
            </a:pPr>
            <a:r>
              <a:rPr lang="en-US" altLang="en-US" sz="2400" dirty="0"/>
              <a:t>A </a:t>
            </a:r>
            <a:r>
              <a:rPr lang="en-US" altLang="en-US" sz="2400" u="sng" dirty="0"/>
              <a:t>good clustering</a:t>
            </a:r>
            <a:r>
              <a:rPr lang="en-US" altLang="en-US" sz="2400" dirty="0"/>
              <a:t> method will produce high quality clusters with</a:t>
            </a:r>
          </a:p>
          <a:p>
            <a:pPr lvl="1">
              <a:lnSpc>
                <a:spcPct val="120000"/>
              </a:lnSpc>
            </a:pPr>
            <a:r>
              <a:rPr lang="en-US" altLang="en-US" dirty="0"/>
              <a:t>high </a:t>
            </a:r>
            <a:r>
              <a:rPr lang="en-US" altLang="en-US" u="sng" dirty="0"/>
              <a:t>intra-class</a:t>
            </a:r>
            <a:r>
              <a:rPr lang="en-US" altLang="en-US" dirty="0"/>
              <a:t> similarity</a:t>
            </a:r>
          </a:p>
          <a:p>
            <a:pPr lvl="1">
              <a:lnSpc>
                <a:spcPct val="120000"/>
              </a:lnSpc>
            </a:pPr>
            <a:r>
              <a:rPr lang="en-US" altLang="en-US" dirty="0"/>
              <a:t>low </a:t>
            </a:r>
            <a:r>
              <a:rPr lang="en-US" altLang="en-US" u="sng" dirty="0"/>
              <a:t>inter-class</a:t>
            </a:r>
            <a:r>
              <a:rPr lang="en-US" altLang="en-US" dirty="0"/>
              <a:t> similarity </a:t>
            </a:r>
          </a:p>
          <a:p>
            <a:pPr lvl="1">
              <a:lnSpc>
                <a:spcPct val="120000"/>
              </a:lnSpc>
            </a:pPr>
            <a:endParaRPr lang="en-US" altLang="en-US" dirty="0"/>
          </a:p>
          <a:p>
            <a:pPr>
              <a:lnSpc>
                <a:spcPct val="120000"/>
              </a:lnSpc>
            </a:pPr>
            <a:r>
              <a:rPr lang="en-US" altLang="en-US" sz="2400" dirty="0"/>
              <a:t>The </a:t>
            </a:r>
            <a:r>
              <a:rPr lang="en-US" altLang="en-US" sz="2400" u="sng" dirty="0"/>
              <a:t>quality</a:t>
            </a:r>
            <a:r>
              <a:rPr lang="en-US" altLang="en-US" sz="2400" dirty="0"/>
              <a:t> of a clustering result depends on both the similarity measure used by the method and its implementation.</a:t>
            </a:r>
          </a:p>
          <a:p>
            <a:pPr>
              <a:lnSpc>
                <a:spcPct val="120000"/>
              </a:lnSpc>
            </a:pPr>
            <a:endParaRPr lang="en-US" altLang="en-US" sz="2400" dirty="0"/>
          </a:p>
          <a:p>
            <a:pPr>
              <a:lnSpc>
                <a:spcPct val="120000"/>
              </a:lnSpc>
            </a:pPr>
            <a:r>
              <a:rPr lang="en-US" altLang="en-US" sz="2400" dirty="0"/>
              <a:t>The </a:t>
            </a:r>
            <a:r>
              <a:rPr lang="en-US" altLang="en-US" sz="2400" u="sng" dirty="0"/>
              <a:t>quality</a:t>
            </a:r>
            <a:r>
              <a:rPr lang="en-US" altLang="en-US" sz="2400" dirty="0"/>
              <a:t> of a clustering method is also measured by its ability to discover some or all of the </a:t>
            </a:r>
            <a:r>
              <a:rPr lang="en-US" altLang="en-US" sz="2400" u="sng" dirty="0"/>
              <a:t>hidden</a:t>
            </a:r>
            <a:r>
              <a:rPr lang="en-US" altLang="en-US" sz="2400" dirty="0"/>
              <a:t> patterns.</a:t>
            </a:r>
          </a:p>
        </p:txBody>
      </p:sp>
    </p:spTree>
  </p:cSld>
  <p:clrMapOvr>
    <a:masterClrMapping/>
  </p:clrMapOvr>
  <p:transition>
    <p:strips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Cluster Validity Metrics - Compactness</a:t>
            </a:r>
          </a:p>
        </p:txBody>
      </p:sp>
      <p:sp>
        <p:nvSpPr>
          <p:cNvPr id="3" name="Content Placeholder 2"/>
          <p:cNvSpPr>
            <a:spLocks noGrp="1"/>
          </p:cNvSpPr>
          <p:nvPr>
            <p:ph idx="1"/>
          </p:nvPr>
        </p:nvSpPr>
        <p:spPr>
          <a:xfrm>
            <a:off x="560439" y="1447800"/>
            <a:ext cx="10717161" cy="4800600"/>
          </a:xfrm>
        </p:spPr>
        <p:txBody>
          <a:bodyPr>
            <a:normAutofit/>
          </a:bodyPr>
          <a:lstStyle/>
          <a:p>
            <a:pPr>
              <a:buFont typeface="Wingdings" charset="2"/>
              <a:buChar char="l"/>
              <a:defRPr/>
            </a:pPr>
            <a:r>
              <a:rPr lang="en-US" dirty="0"/>
              <a:t>One good goal is </a:t>
            </a:r>
            <a:r>
              <a:rPr lang="en-US" i="1" dirty="0"/>
              <a:t>compactness </a:t>
            </a:r>
            <a:r>
              <a:rPr lang="en-US" dirty="0"/>
              <a:t>– members of a cluster are all similar and close together</a:t>
            </a:r>
          </a:p>
          <a:p>
            <a:pPr lvl="1">
              <a:defRPr/>
            </a:pPr>
            <a:r>
              <a:rPr lang="en-US" dirty="0"/>
              <a:t>One measure of compactness of a cluster is the SSE of the cluster instances compared to the cluster centroid</a:t>
            </a:r>
          </a:p>
          <a:p>
            <a:pPr lvl="1">
              <a:defRPr/>
            </a:pPr>
            <a:endParaRPr lang="en-US" dirty="0"/>
          </a:p>
          <a:p>
            <a:pPr lvl="1">
              <a:defRPr/>
            </a:pPr>
            <a:endParaRPr lang="en-US" dirty="0"/>
          </a:p>
          <a:p>
            <a:pPr lvl="1">
              <a:defRPr/>
            </a:pPr>
            <a:endParaRPr lang="en-US" dirty="0"/>
          </a:p>
          <a:p>
            <a:pPr lvl="1">
              <a:defRPr/>
            </a:pPr>
            <a:r>
              <a:rPr lang="en-US" dirty="0"/>
              <a:t>where </a:t>
            </a:r>
            <a:r>
              <a:rPr lang="en-US" b="1" dirty="0" err="1"/>
              <a:t>c</a:t>
            </a:r>
            <a:r>
              <a:rPr lang="en-US" dirty="0"/>
              <a:t> is the centroid of a cluster </a:t>
            </a:r>
            <a:r>
              <a:rPr lang="en-US" i="1" dirty="0"/>
              <a:t>C</a:t>
            </a:r>
            <a:r>
              <a:rPr lang="en-US" dirty="0"/>
              <a:t>, made up of instances </a:t>
            </a:r>
            <a:r>
              <a:rPr lang="en-US" i="1" dirty="0" err="1"/>
              <a:t>X</a:t>
            </a:r>
            <a:r>
              <a:rPr lang="en-US" i="1" baseline="-25000" dirty="0" err="1"/>
              <a:t>c</a:t>
            </a:r>
            <a:r>
              <a:rPr lang="en-US" dirty="0"/>
              <a:t>.  Lower is better.</a:t>
            </a:r>
            <a:endParaRPr lang="en-US" i="1" dirty="0"/>
          </a:p>
          <a:p>
            <a:pPr lvl="1">
              <a:defRPr/>
            </a:pPr>
            <a:r>
              <a:rPr lang="en-US" dirty="0"/>
              <a:t>Thus, the overall compactness of a particular clustering is just the sum of the compactness of the individual clusters</a:t>
            </a:r>
          </a:p>
          <a:p>
            <a:pPr lvl="1">
              <a:defRPr/>
            </a:pPr>
            <a:r>
              <a:rPr lang="en-US" dirty="0"/>
              <a:t>Gives us a numeric way to compare different clusterings by seeking clusterings which minimize the compactness metric</a:t>
            </a:r>
          </a:p>
        </p:txBody>
      </p:sp>
      <p:sp>
        <p:nvSpPr>
          <p:cNvPr id="27653" name="Footer Placeholder 3"/>
          <p:cNvSpPr>
            <a:spLocks noGrp="1"/>
          </p:cNvSpPr>
          <p:nvPr>
            <p:ph type="ftr" sz="quarter" idx="11"/>
          </p:nvPr>
        </p:nvSpPr>
        <p:spPr>
          <a:noFill/>
        </p:spPr>
        <p:txBody>
          <a:bodyPr/>
          <a:lstStyle/>
          <a:p>
            <a:pPr fontAlgn="base">
              <a:spcBef>
                <a:spcPct val="0"/>
              </a:spcBef>
              <a:spcAft>
                <a:spcPct val="0"/>
              </a:spcAft>
            </a:pPr>
            <a:r>
              <a:rPr lang="en-US">
                <a:solidFill>
                  <a:srgbClr val="FFFFFF"/>
                </a:solidFill>
                <a:latin typeface="Times New Roman" pitchFamily="1" charset="0"/>
              </a:rPr>
              <a:t>CS 472 - Clustering</a:t>
            </a:r>
          </a:p>
        </p:txBody>
      </p:sp>
      <p:sp>
        <p:nvSpPr>
          <p:cNvPr id="27654" name="Slide Number Placeholder 4"/>
          <p:cNvSpPr>
            <a:spLocks noGrp="1"/>
          </p:cNvSpPr>
          <p:nvPr>
            <p:ph type="sldNum" sz="quarter" idx="12"/>
          </p:nvPr>
        </p:nvSpPr>
        <p:spPr>
          <a:noFill/>
        </p:spPr>
        <p:txBody>
          <a:bodyPr/>
          <a:lstStyle/>
          <a:p>
            <a:pPr fontAlgn="base">
              <a:spcBef>
                <a:spcPct val="0"/>
              </a:spcBef>
              <a:spcAft>
                <a:spcPct val="0"/>
              </a:spcAft>
            </a:pPr>
            <a:fld id="{48ABB4BB-E7C9-EC46-9366-31C280F05B06}" type="slidenum">
              <a:rPr lang="en-US">
                <a:solidFill>
                  <a:srgbClr val="FFFFFF"/>
                </a:solidFill>
                <a:latin typeface="Times New Roman" pitchFamily="1" charset="0"/>
              </a:rPr>
              <a:pPr fontAlgn="base">
                <a:spcBef>
                  <a:spcPct val="0"/>
                </a:spcBef>
                <a:spcAft>
                  <a:spcPct val="0"/>
                </a:spcAft>
              </a:pPr>
              <a:t>30</a:t>
            </a:fld>
            <a:endParaRPr lang="en-US">
              <a:solidFill>
                <a:srgbClr val="FFFFFF"/>
              </a:solidFill>
              <a:latin typeface="Times New Roman" pitchFamily="1" charset="0"/>
            </a:endParaRPr>
          </a:p>
        </p:txBody>
      </p:sp>
      <p:graphicFrame>
        <p:nvGraphicFramePr>
          <p:cNvPr id="27650" name="Object 2"/>
          <p:cNvGraphicFramePr>
            <a:graphicFrameLocks noChangeAspect="1"/>
          </p:cNvGraphicFramePr>
          <p:nvPr/>
        </p:nvGraphicFramePr>
        <p:xfrm>
          <a:off x="4822825" y="2960689"/>
          <a:ext cx="2419350" cy="777875"/>
        </p:xfrm>
        <a:graphic>
          <a:graphicData uri="http://schemas.openxmlformats.org/presentationml/2006/ole">
            <mc:AlternateContent xmlns:mc="http://schemas.openxmlformats.org/markup-compatibility/2006">
              <mc:Choice xmlns:v="urn:schemas-microsoft-com:vml" Requires="v">
                <p:oleObj name="Equation" r:id="rId3" imgW="1422400" imgH="457200" progId="Equation.3">
                  <p:embed/>
                </p:oleObj>
              </mc:Choice>
              <mc:Fallback>
                <p:oleObj name="Equation" r:id="rId3" imgW="1422400" imgH="457200" progId="Equation.3">
                  <p:embed/>
                  <p:pic>
                    <p:nvPicPr>
                      <p:cNvPr id="276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825" y="2960689"/>
                        <a:ext cx="2419350" cy="777875"/>
                      </a:xfrm>
                      <a:prstGeom prst="rect">
                        <a:avLst/>
                      </a:prstGeom>
                      <a:solidFill>
                        <a:schemeClr val="accent1"/>
                      </a:solidFill>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419100"/>
            <a:ext cx="7772400" cy="838200"/>
          </a:xfrm>
        </p:spPr>
        <p:txBody>
          <a:bodyPr/>
          <a:lstStyle/>
          <a:p>
            <a:pPr>
              <a:defRPr/>
            </a:pPr>
            <a:r>
              <a:rPr lang="en-US" dirty="0"/>
              <a:t>Cluster Validity Metrics - Separability</a:t>
            </a:r>
          </a:p>
        </p:txBody>
      </p:sp>
      <p:sp>
        <p:nvSpPr>
          <p:cNvPr id="28675" name="Content Placeholder 2"/>
          <p:cNvSpPr>
            <a:spLocks noGrp="1"/>
          </p:cNvSpPr>
          <p:nvPr>
            <p:ph idx="1"/>
          </p:nvPr>
        </p:nvSpPr>
        <p:spPr>
          <a:xfrm>
            <a:off x="312515" y="838200"/>
            <a:ext cx="11192719" cy="5562600"/>
          </a:xfrm>
        </p:spPr>
        <p:txBody>
          <a:bodyPr/>
          <a:lstStyle/>
          <a:p>
            <a:endParaRPr lang="en-US" dirty="0">
              <a:ea typeface="ＭＳ Ｐゴシック" pitchFamily="1" charset="-128"/>
              <a:cs typeface="ＭＳ Ｐゴシック" pitchFamily="1" charset="-128"/>
            </a:endParaRPr>
          </a:p>
          <a:p>
            <a:endParaRPr lang="en-US" dirty="0">
              <a:ea typeface="ＭＳ Ｐゴシック" pitchFamily="1" charset="-128"/>
              <a:cs typeface="ＭＳ Ｐゴシック" pitchFamily="1" charset="-128"/>
            </a:endParaRPr>
          </a:p>
          <a:p>
            <a:r>
              <a:rPr lang="en-US" dirty="0">
                <a:ea typeface="ＭＳ Ｐゴシック" pitchFamily="1" charset="-128"/>
                <a:cs typeface="ＭＳ Ｐゴシック" pitchFamily="1" charset="-128"/>
              </a:rPr>
              <a:t>Another good goal is </a:t>
            </a:r>
            <a:r>
              <a:rPr lang="en-US" i="1" dirty="0">
                <a:ea typeface="ＭＳ Ｐゴシック" pitchFamily="1" charset="-128"/>
                <a:cs typeface="ＭＳ Ｐゴシック" pitchFamily="1" charset="-128"/>
              </a:rPr>
              <a:t>separability </a:t>
            </a:r>
            <a:r>
              <a:rPr lang="en-US" dirty="0">
                <a:ea typeface="ＭＳ Ｐゴシック" pitchFamily="1" charset="-128"/>
                <a:cs typeface="ＭＳ Ｐゴシック" pitchFamily="1" charset="-128"/>
              </a:rPr>
              <a:t>– members of one cluster are sufficiently different from members of another cluster (cluster dissimilarity)</a:t>
            </a:r>
          </a:p>
          <a:p>
            <a:endParaRPr lang="en-US" dirty="0">
              <a:ea typeface="ＭＳ Ｐゴシック" pitchFamily="1" charset="-128"/>
              <a:cs typeface="ＭＳ Ｐゴシック" pitchFamily="1" charset="-128"/>
            </a:endParaRPr>
          </a:p>
          <a:p>
            <a:pPr lvl="1"/>
            <a:r>
              <a:rPr lang="en-US" sz="2400" dirty="0"/>
              <a:t>One measure of the separability of two clusters is their squared distance.  The bigger the distance the better.</a:t>
            </a:r>
          </a:p>
          <a:p>
            <a:pPr lvl="1"/>
            <a:endParaRPr lang="en-US" sz="2400" dirty="0"/>
          </a:p>
          <a:p>
            <a:pPr lvl="1"/>
            <a:r>
              <a:rPr lang="en-US" sz="2400" i="1" dirty="0" err="1"/>
              <a:t>dist</a:t>
            </a:r>
            <a:r>
              <a:rPr lang="en-US" sz="2400" i="1" baseline="-25000" dirty="0" err="1"/>
              <a:t>ij</a:t>
            </a:r>
            <a:r>
              <a:rPr lang="en-US" sz="2400" dirty="0"/>
              <a:t> = (</a:t>
            </a:r>
            <a:r>
              <a:rPr lang="en-US" sz="2400" b="1" dirty="0"/>
              <a:t>c</a:t>
            </a:r>
            <a:r>
              <a:rPr lang="en-US" sz="2400" i="1" baseline="-25000" dirty="0"/>
              <a:t>i</a:t>
            </a:r>
            <a:r>
              <a:rPr lang="en-US" sz="2400" dirty="0"/>
              <a:t> - </a:t>
            </a:r>
            <a:r>
              <a:rPr lang="en-US" sz="2400" b="1" dirty="0"/>
              <a:t>c</a:t>
            </a:r>
            <a:r>
              <a:rPr lang="en-US" sz="2400" i="1" baseline="-25000" dirty="0"/>
              <a:t>j</a:t>
            </a:r>
            <a:r>
              <a:rPr lang="en-US" sz="2400" dirty="0"/>
              <a:t>)</a:t>
            </a:r>
            <a:r>
              <a:rPr lang="en-US" sz="2400" baseline="30000" dirty="0"/>
              <a:t>2</a:t>
            </a:r>
            <a:r>
              <a:rPr lang="en-US" sz="2400" dirty="0"/>
              <a:t> where </a:t>
            </a:r>
            <a:r>
              <a:rPr lang="en-US" sz="2400" b="1" dirty="0"/>
              <a:t>c</a:t>
            </a:r>
            <a:r>
              <a:rPr lang="en-US" sz="2400" i="1" baseline="-25000" dirty="0"/>
              <a:t>i</a:t>
            </a:r>
            <a:r>
              <a:rPr lang="en-US" sz="2400" dirty="0"/>
              <a:t> and </a:t>
            </a:r>
            <a:r>
              <a:rPr lang="en-US" sz="2400" b="1" dirty="0" err="1"/>
              <a:t>c</a:t>
            </a:r>
            <a:r>
              <a:rPr lang="en-US" sz="2400" i="1" baseline="-25000" dirty="0" err="1"/>
              <a:t>j</a:t>
            </a:r>
            <a:r>
              <a:rPr lang="en-US" sz="2400" dirty="0"/>
              <a:t> are two cluster centroids</a:t>
            </a:r>
          </a:p>
          <a:p>
            <a:pPr marL="457200" lvl="1" indent="0">
              <a:buNone/>
            </a:pPr>
            <a:endParaRPr lang="en-US" sz="2400" dirty="0"/>
          </a:p>
        </p:txBody>
      </p:sp>
      <p:sp>
        <p:nvSpPr>
          <p:cNvPr id="28676" name="Footer Placeholder 3"/>
          <p:cNvSpPr>
            <a:spLocks noGrp="1"/>
          </p:cNvSpPr>
          <p:nvPr>
            <p:ph type="ftr" sz="quarter" idx="11"/>
          </p:nvPr>
        </p:nvSpPr>
        <p:spPr>
          <a:noFill/>
        </p:spPr>
        <p:txBody>
          <a:bodyPr/>
          <a:lstStyle/>
          <a:p>
            <a:pPr fontAlgn="base">
              <a:spcBef>
                <a:spcPct val="0"/>
              </a:spcBef>
              <a:spcAft>
                <a:spcPct val="0"/>
              </a:spcAft>
            </a:pPr>
            <a:r>
              <a:rPr lang="en-US">
                <a:solidFill>
                  <a:srgbClr val="FFFFFF"/>
                </a:solidFill>
                <a:latin typeface="Times New Roman" pitchFamily="1" charset="0"/>
              </a:rPr>
              <a:t>CS 472 - Clustering</a:t>
            </a:r>
          </a:p>
        </p:txBody>
      </p:sp>
      <p:sp>
        <p:nvSpPr>
          <p:cNvPr id="28677" name="Slide Number Placeholder 4"/>
          <p:cNvSpPr>
            <a:spLocks noGrp="1"/>
          </p:cNvSpPr>
          <p:nvPr>
            <p:ph type="sldNum" sz="quarter" idx="12"/>
          </p:nvPr>
        </p:nvSpPr>
        <p:spPr>
          <a:noFill/>
        </p:spPr>
        <p:txBody>
          <a:bodyPr/>
          <a:lstStyle/>
          <a:p>
            <a:pPr fontAlgn="base">
              <a:spcBef>
                <a:spcPct val="0"/>
              </a:spcBef>
              <a:spcAft>
                <a:spcPct val="0"/>
              </a:spcAft>
            </a:pPr>
            <a:fld id="{C85A4CC5-9D53-E840-B20C-39217F5DB6F5}" type="slidenum">
              <a:rPr lang="en-US">
                <a:solidFill>
                  <a:srgbClr val="FFFFFF"/>
                </a:solidFill>
                <a:latin typeface="Times New Roman" pitchFamily="1" charset="0"/>
              </a:rPr>
              <a:pPr fontAlgn="base">
                <a:spcBef>
                  <a:spcPct val="0"/>
                </a:spcBef>
                <a:spcAft>
                  <a:spcPct val="0"/>
                </a:spcAft>
              </a:pPr>
              <a:t>31</a:t>
            </a:fld>
            <a:endParaRPr lang="en-US">
              <a:solidFill>
                <a:srgbClr val="FFFFFF"/>
              </a:solidFill>
              <a:latin typeface="Times New Roman" pitchFamily="1"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0"/>
            <a:ext cx="7772400" cy="838200"/>
          </a:xfrm>
        </p:spPr>
        <p:txBody>
          <a:bodyPr/>
          <a:lstStyle/>
          <a:p>
            <a:pPr>
              <a:defRPr/>
            </a:pPr>
            <a:r>
              <a:rPr lang="en-US" dirty="0"/>
              <a:t>Cluster Validity Metrics - Separability</a:t>
            </a:r>
          </a:p>
        </p:txBody>
      </p:sp>
      <p:sp>
        <p:nvSpPr>
          <p:cNvPr id="30724" name="Content Placeholder 2"/>
          <p:cNvSpPr>
            <a:spLocks noGrp="1"/>
          </p:cNvSpPr>
          <p:nvPr>
            <p:ph idx="1"/>
          </p:nvPr>
        </p:nvSpPr>
        <p:spPr>
          <a:xfrm>
            <a:off x="150471" y="838200"/>
            <a:ext cx="11690430" cy="5562600"/>
          </a:xfrm>
        </p:spPr>
        <p:txBody>
          <a:bodyPr>
            <a:normAutofit/>
          </a:bodyPr>
          <a:lstStyle/>
          <a:p>
            <a:r>
              <a:rPr lang="en-US" dirty="0">
                <a:ea typeface="ＭＳ Ｐゴシック" pitchFamily="1" charset="-128"/>
                <a:cs typeface="ＭＳ Ｐゴシック" pitchFamily="1" charset="-128"/>
              </a:rPr>
              <a:t>Another good goal is </a:t>
            </a:r>
            <a:r>
              <a:rPr lang="en-US" i="1" dirty="0">
                <a:ea typeface="ＭＳ Ｐゴシック" pitchFamily="1" charset="-128"/>
                <a:cs typeface="ＭＳ Ｐゴシック" pitchFamily="1" charset="-128"/>
              </a:rPr>
              <a:t>separability </a:t>
            </a:r>
            <a:r>
              <a:rPr lang="en-US" dirty="0">
                <a:ea typeface="ＭＳ Ｐゴシック" pitchFamily="1" charset="-128"/>
                <a:cs typeface="ＭＳ Ｐゴシック" pitchFamily="1" charset="-128"/>
              </a:rPr>
              <a:t>– members of one cluster are sufficiently different from members of another cluster (cluster dissimilarity)</a:t>
            </a:r>
          </a:p>
          <a:p>
            <a:pPr lvl="1"/>
            <a:r>
              <a:rPr lang="en-US" dirty="0"/>
              <a:t>One measure of the separability of two clusters is their squared distance.  The bigger the distance the better.</a:t>
            </a:r>
          </a:p>
          <a:p>
            <a:pPr lvl="1"/>
            <a:r>
              <a:rPr lang="en-US" i="1" dirty="0" err="1"/>
              <a:t>dist</a:t>
            </a:r>
            <a:r>
              <a:rPr lang="en-US" i="1" baseline="-25000" dirty="0" err="1"/>
              <a:t>ij</a:t>
            </a:r>
            <a:r>
              <a:rPr lang="en-US" dirty="0"/>
              <a:t> = (</a:t>
            </a:r>
            <a:r>
              <a:rPr lang="en-US" b="1" dirty="0" err="1"/>
              <a:t>c</a:t>
            </a:r>
            <a:r>
              <a:rPr lang="en-US" i="1" baseline="-25000" dirty="0" err="1"/>
              <a:t>i</a:t>
            </a:r>
            <a:r>
              <a:rPr lang="en-US" dirty="0"/>
              <a:t> - </a:t>
            </a:r>
            <a:r>
              <a:rPr lang="en-US" b="1" dirty="0"/>
              <a:t>c</a:t>
            </a:r>
            <a:r>
              <a:rPr lang="en-US" i="1" baseline="-25000" dirty="0"/>
              <a:t>j</a:t>
            </a:r>
            <a:r>
              <a:rPr lang="en-US" dirty="0"/>
              <a:t>)</a:t>
            </a:r>
            <a:r>
              <a:rPr lang="en-US" baseline="30000" dirty="0"/>
              <a:t>2</a:t>
            </a:r>
            <a:r>
              <a:rPr lang="en-US" dirty="0"/>
              <a:t> where </a:t>
            </a:r>
            <a:r>
              <a:rPr lang="en-US" b="1" dirty="0" err="1"/>
              <a:t>c</a:t>
            </a:r>
            <a:r>
              <a:rPr lang="en-US" i="1" baseline="-25000" dirty="0" err="1"/>
              <a:t>i</a:t>
            </a:r>
            <a:r>
              <a:rPr lang="en-US" dirty="0"/>
              <a:t> and </a:t>
            </a:r>
            <a:r>
              <a:rPr lang="en-US" b="1" dirty="0" err="1"/>
              <a:t>c</a:t>
            </a:r>
            <a:r>
              <a:rPr lang="en-US" i="1" baseline="-25000" dirty="0" err="1"/>
              <a:t>j</a:t>
            </a:r>
            <a:r>
              <a:rPr lang="en-US" dirty="0"/>
              <a:t> are two cluster centroids</a:t>
            </a:r>
          </a:p>
          <a:p>
            <a:pPr lvl="1"/>
            <a:r>
              <a:rPr lang="en-US" dirty="0"/>
              <a:t>For a clustering which cluster distances should we compare?</a:t>
            </a:r>
          </a:p>
          <a:p>
            <a:pPr lvl="1"/>
            <a:r>
              <a:rPr lang="en-US" dirty="0"/>
              <a:t>For each cluster we add in the distance to its closest neighbor cluster</a:t>
            </a:r>
          </a:p>
          <a:p>
            <a:pPr lvl="1"/>
            <a:endParaRPr lang="en-US" dirty="0"/>
          </a:p>
          <a:p>
            <a:pPr lvl="1"/>
            <a:endParaRPr lang="en-US" dirty="0"/>
          </a:p>
          <a:p>
            <a:pPr lvl="1"/>
            <a:endParaRPr lang="en-US" dirty="0"/>
          </a:p>
          <a:p>
            <a:pPr lvl="1"/>
            <a:r>
              <a:rPr lang="en-US" dirty="0"/>
              <a:t>We would like to find clusterings where separability is maximized</a:t>
            </a:r>
          </a:p>
          <a:p>
            <a:r>
              <a:rPr lang="en-US" dirty="0">
                <a:ea typeface="ＭＳ Ｐゴシック" pitchFamily="1" charset="-128"/>
                <a:cs typeface="ＭＳ Ｐゴシック" pitchFamily="1" charset="-128"/>
              </a:rPr>
              <a:t>However, separability is usually maximized when there are are very few clusters</a:t>
            </a:r>
          </a:p>
          <a:p>
            <a:pPr lvl="1"/>
            <a:r>
              <a:rPr lang="en-US" dirty="0"/>
              <a:t>squared distance amplifies larger distances</a:t>
            </a:r>
          </a:p>
        </p:txBody>
      </p:sp>
      <p:sp>
        <p:nvSpPr>
          <p:cNvPr id="30725" name="Slide Number Placeholder 4"/>
          <p:cNvSpPr>
            <a:spLocks noGrp="1"/>
          </p:cNvSpPr>
          <p:nvPr>
            <p:ph type="sldNum" sz="quarter" idx="12"/>
          </p:nvPr>
        </p:nvSpPr>
        <p:spPr>
          <a:noFill/>
        </p:spPr>
        <p:txBody>
          <a:bodyPr/>
          <a:lstStyle/>
          <a:p>
            <a:pPr fontAlgn="base">
              <a:spcBef>
                <a:spcPct val="0"/>
              </a:spcBef>
              <a:spcAft>
                <a:spcPct val="0"/>
              </a:spcAft>
            </a:pPr>
            <a:fld id="{08EE9C34-2CD1-134B-BD09-7A6DB8AE3C1C}" type="slidenum">
              <a:rPr lang="en-US">
                <a:solidFill>
                  <a:srgbClr val="FFFFFF"/>
                </a:solidFill>
                <a:latin typeface="Times New Roman" pitchFamily="1" charset="0"/>
              </a:rPr>
              <a:pPr fontAlgn="base">
                <a:spcBef>
                  <a:spcPct val="0"/>
                </a:spcBef>
                <a:spcAft>
                  <a:spcPct val="0"/>
                </a:spcAft>
              </a:pPr>
              <a:t>32</a:t>
            </a:fld>
            <a:endParaRPr lang="en-US">
              <a:solidFill>
                <a:srgbClr val="FFFFFF"/>
              </a:solidFill>
              <a:latin typeface="Times New Roman" pitchFamily="1" charset="0"/>
            </a:endParaRPr>
          </a:p>
        </p:txBody>
      </p:sp>
      <p:graphicFrame>
        <p:nvGraphicFramePr>
          <p:cNvPr id="30722" name="Object 2"/>
          <p:cNvGraphicFramePr>
            <a:graphicFrameLocks noChangeAspect="1"/>
          </p:cNvGraphicFramePr>
          <p:nvPr/>
        </p:nvGraphicFramePr>
        <p:xfrm>
          <a:off x="4321176" y="3619500"/>
          <a:ext cx="3527425" cy="762000"/>
        </p:xfrm>
        <a:graphic>
          <a:graphicData uri="http://schemas.openxmlformats.org/presentationml/2006/ole">
            <mc:AlternateContent xmlns:mc="http://schemas.openxmlformats.org/markup-compatibility/2006">
              <mc:Choice xmlns:v="urn:schemas-microsoft-com:vml" Requires="v">
                <p:oleObj name="Equation" r:id="rId2" imgW="2057400" imgH="444500" progId="Equation.3">
                  <p:embed/>
                </p:oleObj>
              </mc:Choice>
              <mc:Fallback>
                <p:oleObj name="Equation" r:id="rId2" imgW="2057400" imgH="444500" progId="Equation.3">
                  <p:embed/>
                  <p:pic>
                    <p:nvPicPr>
                      <p:cNvPr id="3072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1176" y="3619500"/>
                        <a:ext cx="3527425" cy="762000"/>
                      </a:xfrm>
                      <a:prstGeom prst="rect">
                        <a:avLst/>
                      </a:prstGeom>
                      <a:solidFill>
                        <a:schemeClr val="accent1"/>
                      </a:solidFill>
                    </p:spPr>
                  </p:pic>
                </p:oleObj>
              </mc:Fallback>
            </mc:AlternateContent>
          </a:graphicData>
        </a:graphic>
      </p:graphicFrame>
      <p:sp>
        <p:nvSpPr>
          <p:cNvPr id="3" name="Footer Placeholder 2">
            <a:extLst>
              <a:ext uri="{FF2B5EF4-FFF2-40B4-BE49-F238E27FC236}">
                <a16:creationId xmlns:a16="http://schemas.microsoft.com/office/drawing/2014/main" id="{864CE289-293D-434D-ABBB-20B6B980DF7B}"/>
              </a:ext>
            </a:extLst>
          </p:cNvPr>
          <p:cNvSpPr>
            <a:spLocks noGrp="1"/>
          </p:cNvSpPr>
          <p:nvPr>
            <p:ph type="ftr" sz="quarter" idx="11"/>
          </p:nvPr>
        </p:nvSpPr>
        <p:spPr/>
        <p:txBody>
          <a:bodyPr/>
          <a:lstStyle/>
          <a:p>
            <a:pPr fontAlgn="base">
              <a:spcBef>
                <a:spcPct val="0"/>
              </a:spcBef>
              <a:spcAft>
                <a:spcPct val="0"/>
              </a:spcAft>
              <a:defRPr/>
            </a:pPr>
            <a:r>
              <a:rPr lang="en-US">
                <a:solidFill>
                  <a:srgbClr val="FFFFFF"/>
                </a:solidFill>
              </a:rPr>
              <a:t>CS 472 - Clustering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Silhouette</a:t>
            </a:r>
          </a:p>
        </p:txBody>
      </p:sp>
      <p:sp>
        <p:nvSpPr>
          <p:cNvPr id="3" name="Content Placeholder 2"/>
          <p:cNvSpPr>
            <a:spLocks noGrp="1"/>
          </p:cNvSpPr>
          <p:nvPr>
            <p:ph idx="1"/>
          </p:nvPr>
        </p:nvSpPr>
        <p:spPr/>
        <p:txBody>
          <a:bodyPr>
            <a:normAutofit lnSpcReduction="10000"/>
          </a:bodyPr>
          <a:lstStyle/>
          <a:p>
            <a:r>
              <a:rPr lang="en-US" dirty="0"/>
              <a:t>Want techniques that find a balance between inter-cluster similarity and intra-cluster dissimilarity</a:t>
            </a:r>
          </a:p>
          <a:p>
            <a:r>
              <a:rPr lang="en-US" dirty="0"/>
              <a:t>Silhouette is one good popular approach</a:t>
            </a:r>
          </a:p>
          <a:p>
            <a:r>
              <a:rPr lang="en-US" dirty="0"/>
              <a:t>Scores any clustering with an arbitrary number of unique clusters. Clustering can come from any clustering algorithm. </a:t>
            </a:r>
          </a:p>
          <a:p>
            <a:r>
              <a:rPr lang="en-US" i="1" dirty="0"/>
              <a:t>a</a:t>
            </a:r>
            <a:r>
              <a:rPr lang="en-US" dirty="0"/>
              <a:t>(</a:t>
            </a:r>
            <a:r>
              <a:rPr lang="en-US" i="1" dirty="0" err="1"/>
              <a:t>i</a:t>
            </a:r>
            <a:r>
              <a:rPr lang="en-US" dirty="0"/>
              <a:t>) = average dissimilarity of instance </a:t>
            </a:r>
            <a:r>
              <a:rPr lang="en-US" i="1" dirty="0" err="1"/>
              <a:t>i</a:t>
            </a:r>
            <a:r>
              <a:rPr lang="en-US" dirty="0"/>
              <a:t> to all other instances in the cluster to which </a:t>
            </a:r>
            <a:r>
              <a:rPr lang="en-US" i="1" dirty="0" err="1"/>
              <a:t>i</a:t>
            </a:r>
            <a:r>
              <a:rPr lang="en-US" dirty="0"/>
              <a:t> is assigned – Want it small</a:t>
            </a:r>
          </a:p>
          <a:p>
            <a:pPr lvl="1"/>
            <a:r>
              <a:rPr lang="en-US" dirty="0"/>
              <a:t>Dissimilarity could be Euclidian distance, etc.</a:t>
            </a:r>
          </a:p>
          <a:p>
            <a:r>
              <a:rPr lang="en-US" i="1" dirty="0"/>
              <a:t>b</a:t>
            </a:r>
            <a:r>
              <a:rPr lang="en-US" dirty="0"/>
              <a:t>(</a:t>
            </a:r>
            <a:r>
              <a:rPr lang="en-US" i="1" dirty="0" err="1"/>
              <a:t>i</a:t>
            </a:r>
            <a:r>
              <a:rPr lang="en-US" dirty="0"/>
              <a:t>) = the smallest average dissimilarity of instance </a:t>
            </a:r>
            <a:r>
              <a:rPr lang="en-US" i="1" dirty="0" err="1"/>
              <a:t>i</a:t>
            </a:r>
            <a:r>
              <a:rPr lang="en-US" dirty="0"/>
              <a:t> to all instances in the closest cluster to </a:t>
            </a:r>
            <a:r>
              <a:rPr lang="en-US" i="1" dirty="0"/>
              <a:t>b</a:t>
            </a:r>
            <a:r>
              <a:rPr lang="en-US" dirty="0"/>
              <a:t>(</a:t>
            </a:r>
            <a:r>
              <a:rPr lang="en-US" i="1" dirty="0" err="1"/>
              <a:t>i</a:t>
            </a:r>
            <a:r>
              <a:rPr lang="en-US" dirty="0"/>
              <a:t>) – Want it large</a:t>
            </a:r>
          </a:p>
          <a:p>
            <a:r>
              <a:rPr lang="en-US" i="1" dirty="0"/>
              <a:t>b</a:t>
            </a:r>
            <a:r>
              <a:rPr lang="en-US" dirty="0"/>
              <a:t>(</a:t>
            </a:r>
            <a:r>
              <a:rPr lang="en-US" i="1" dirty="0" err="1"/>
              <a:t>i</a:t>
            </a:r>
            <a:r>
              <a:rPr lang="en-US" dirty="0"/>
              <a:t>) is smallest for the best different cluster that </a:t>
            </a:r>
            <a:r>
              <a:rPr lang="en-US" i="1" dirty="0" err="1"/>
              <a:t>i</a:t>
            </a:r>
            <a:r>
              <a:rPr lang="en-US" dirty="0"/>
              <a:t> could be assigned to – the best cluster that you would move </a:t>
            </a:r>
            <a:r>
              <a:rPr lang="en-US" i="1" dirty="0" err="1"/>
              <a:t>i</a:t>
            </a:r>
            <a:r>
              <a:rPr lang="en-US" dirty="0"/>
              <a:t> to if needed</a:t>
            </a:r>
          </a:p>
        </p:txBody>
      </p:sp>
      <p:sp>
        <p:nvSpPr>
          <p:cNvPr id="4" name="Footer Placeholder 3"/>
          <p:cNvSpPr>
            <a:spLocks noGrp="1"/>
          </p:cNvSpPr>
          <p:nvPr>
            <p:ph type="ftr" sz="quarter" idx="11"/>
          </p:nvPr>
        </p:nvSpPr>
        <p:spPr/>
        <p:txBody>
          <a:bodyPr/>
          <a:lstStyle/>
          <a:p>
            <a:pPr fontAlgn="base">
              <a:spcBef>
                <a:spcPct val="0"/>
              </a:spcBef>
              <a:spcAft>
                <a:spcPct val="0"/>
              </a:spcAft>
              <a:defRPr/>
            </a:pPr>
            <a:r>
              <a:rPr lang="en-US">
                <a:solidFill>
                  <a:srgbClr val="FFFFFF"/>
                </a:solidFill>
              </a:rPr>
              <a:t>CS 472 - Clustering</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855AF27C-A912-7D4C-A91C-22684913B2EC}" type="slidenum">
              <a:rPr lang="en-US">
                <a:solidFill>
                  <a:srgbClr val="FFFFFF"/>
                </a:solidFill>
              </a:rPr>
              <a:pPr fontAlgn="base">
                <a:spcBef>
                  <a:spcPct val="0"/>
                </a:spcBef>
                <a:spcAft>
                  <a:spcPct val="0"/>
                </a:spcAft>
                <a:defRPr/>
              </a:pPr>
              <a:t>33</a:t>
            </a:fld>
            <a:endParaRPr lang="en-US">
              <a:solidFill>
                <a:srgbClr val="FFFFFF"/>
              </a:solidFill>
            </a:endParaRPr>
          </a:p>
        </p:txBody>
      </p:sp>
    </p:spTree>
    <p:extLst>
      <p:ext uri="{BB962C8B-B14F-4D97-AF65-F5344CB8AC3E}">
        <p14:creationId xmlns:p14="http://schemas.microsoft.com/office/powerpoint/2010/main" val="2535122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0"/>
            <a:ext cx="7772400" cy="838200"/>
          </a:xfrm>
        </p:spPr>
        <p:txBody>
          <a:bodyPr/>
          <a:lstStyle/>
          <a:p>
            <a:r>
              <a:rPr lang="en-US" dirty="0"/>
              <a:t>Silhouette</a:t>
            </a:r>
          </a:p>
        </p:txBody>
      </p:sp>
      <p:sp>
        <p:nvSpPr>
          <p:cNvPr id="4" name="Footer Placeholder 3"/>
          <p:cNvSpPr>
            <a:spLocks noGrp="1"/>
          </p:cNvSpPr>
          <p:nvPr>
            <p:ph type="ftr" sz="quarter" idx="11"/>
          </p:nvPr>
        </p:nvSpPr>
        <p:spPr/>
        <p:txBody>
          <a:bodyPr/>
          <a:lstStyle/>
          <a:p>
            <a:pPr fontAlgn="base">
              <a:spcBef>
                <a:spcPct val="0"/>
              </a:spcBef>
              <a:spcAft>
                <a:spcPct val="0"/>
              </a:spcAft>
              <a:defRPr/>
            </a:pPr>
            <a:r>
              <a:rPr lang="en-US">
                <a:solidFill>
                  <a:srgbClr val="FFFFFF"/>
                </a:solidFill>
              </a:rPr>
              <a:t>CS 472 - Clustering</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855AF27C-A912-7D4C-A91C-22684913B2EC}" type="slidenum">
              <a:rPr lang="en-US">
                <a:solidFill>
                  <a:srgbClr val="FFFFFF"/>
                </a:solidFill>
              </a:rPr>
              <a:pPr fontAlgn="base">
                <a:spcBef>
                  <a:spcPct val="0"/>
                </a:spcBef>
                <a:spcAft>
                  <a:spcPct val="0"/>
                </a:spcAft>
                <a:defRPr/>
              </a:pPr>
              <a:t>34</a:t>
            </a:fld>
            <a:endParaRPr lang="en-US">
              <a:solidFill>
                <a:srgbClr val="FFFFFF"/>
              </a:solidFill>
            </a:endParaRPr>
          </a:p>
        </p:txBody>
      </p:sp>
      <p:graphicFrame>
        <p:nvGraphicFramePr>
          <p:cNvPr id="6" name="Content Placeholder 7"/>
          <p:cNvGraphicFramePr>
            <a:graphicFrameLocks noChangeAspect="1"/>
          </p:cNvGraphicFramePr>
          <p:nvPr/>
        </p:nvGraphicFramePr>
        <p:xfrm>
          <a:off x="2362201" y="609600"/>
          <a:ext cx="4541575" cy="1617028"/>
        </p:xfrm>
        <a:graphic>
          <a:graphicData uri="http://schemas.openxmlformats.org/presentationml/2006/ole">
            <mc:AlternateContent xmlns:mc="http://schemas.openxmlformats.org/markup-compatibility/2006">
              <mc:Choice xmlns:v="urn:schemas-microsoft-com:vml" Requires="v">
                <p:oleObj name="Equation" r:id="rId3" imgW="2209800" imgH="787400" progId="Equation.3">
                  <p:embed/>
                </p:oleObj>
              </mc:Choice>
              <mc:Fallback>
                <p:oleObj name="Equation" r:id="rId3" imgW="2209800" imgH="787400" progId="Equation.3">
                  <p:embed/>
                  <p:pic>
                    <p:nvPicPr>
                      <p:cNvPr id="6" name="Content Placeholder 7"/>
                      <p:cNvPicPr>
                        <a:picLocks noChangeAspect="1" noChangeArrowheads="1"/>
                      </p:cNvPicPr>
                      <p:nvPr/>
                    </p:nvPicPr>
                    <p:blipFill>
                      <a:blip r:embed="rId4"/>
                      <a:srcRect/>
                      <a:stretch>
                        <a:fillRect/>
                      </a:stretch>
                    </p:blipFill>
                    <p:spPr bwMode="auto">
                      <a:xfrm>
                        <a:off x="2362201" y="609600"/>
                        <a:ext cx="4541575" cy="1617028"/>
                      </a:xfrm>
                      <a:prstGeom prst="rect">
                        <a:avLst/>
                      </a:prstGeom>
                      <a:solidFill>
                        <a:schemeClr val="accent1"/>
                      </a:solidFill>
                    </p:spPr>
                  </p:pic>
                </p:oleObj>
              </mc:Fallback>
            </mc:AlternateContent>
          </a:graphicData>
        </a:graphic>
      </p:graphicFrame>
      <p:graphicFrame>
        <p:nvGraphicFramePr>
          <p:cNvPr id="7" name="Object 6"/>
          <p:cNvGraphicFramePr>
            <a:graphicFrameLocks noChangeAspect="1"/>
          </p:cNvGraphicFramePr>
          <p:nvPr/>
        </p:nvGraphicFramePr>
        <p:xfrm>
          <a:off x="7162802" y="695154"/>
          <a:ext cx="2909455" cy="914400"/>
        </p:xfrm>
        <a:graphic>
          <a:graphicData uri="http://schemas.openxmlformats.org/presentationml/2006/ole">
            <mc:AlternateContent xmlns:mc="http://schemas.openxmlformats.org/markup-compatibility/2006">
              <mc:Choice xmlns:v="urn:schemas-microsoft-com:vml" Requires="v">
                <p:oleObj name="Equation" r:id="rId5" imgW="1333500" imgH="419100" progId="Equation.3">
                  <p:embed/>
                </p:oleObj>
              </mc:Choice>
              <mc:Fallback>
                <p:oleObj name="Equation" r:id="rId5" imgW="1333500" imgH="419100" progId="Equation.3">
                  <p:embed/>
                  <p:pic>
                    <p:nvPicPr>
                      <p:cNvPr id="7" name="Object 6"/>
                      <p:cNvPicPr/>
                      <p:nvPr/>
                    </p:nvPicPr>
                    <p:blipFill>
                      <a:blip r:embed="rId6"/>
                      <a:stretch>
                        <a:fillRect/>
                      </a:stretch>
                    </p:blipFill>
                    <p:spPr>
                      <a:xfrm>
                        <a:off x="7162802" y="695154"/>
                        <a:ext cx="2909455" cy="914400"/>
                      </a:xfrm>
                      <a:prstGeom prst="rect">
                        <a:avLst/>
                      </a:prstGeom>
                      <a:solidFill>
                        <a:schemeClr val="accent1"/>
                      </a:solidFill>
                    </p:spPr>
                  </p:pic>
                </p:oleObj>
              </mc:Fallback>
            </mc:AlternateContent>
          </a:graphicData>
        </a:graphic>
      </p:graphicFrame>
      <p:graphicFrame>
        <p:nvGraphicFramePr>
          <p:cNvPr id="8" name="Object 7"/>
          <p:cNvGraphicFramePr>
            <a:graphicFrameLocks noChangeAspect="1"/>
          </p:cNvGraphicFramePr>
          <p:nvPr/>
        </p:nvGraphicFramePr>
        <p:xfrm>
          <a:off x="7966075" y="1761866"/>
          <a:ext cx="1608138" cy="442912"/>
        </p:xfrm>
        <a:graphic>
          <a:graphicData uri="http://schemas.openxmlformats.org/presentationml/2006/ole">
            <mc:AlternateContent xmlns:mc="http://schemas.openxmlformats.org/markup-compatibility/2006">
              <mc:Choice xmlns:v="urn:schemas-microsoft-com:vml" Requires="v">
                <p:oleObj name="Equation" r:id="rId7" imgW="736600" imgH="203200" progId="Equation.3">
                  <p:embed/>
                </p:oleObj>
              </mc:Choice>
              <mc:Fallback>
                <p:oleObj name="Equation" r:id="rId7" imgW="736600" imgH="203200" progId="Equation.3">
                  <p:embed/>
                  <p:pic>
                    <p:nvPicPr>
                      <p:cNvPr id="8" name="Object 7"/>
                      <p:cNvPicPr/>
                      <p:nvPr/>
                    </p:nvPicPr>
                    <p:blipFill>
                      <a:blip r:embed="rId8"/>
                      <a:stretch>
                        <a:fillRect/>
                      </a:stretch>
                    </p:blipFill>
                    <p:spPr>
                      <a:xfrm>
                        <a:off x="7966075" y="1761866"/>
                        <a:ext cx="1608138" cy="442912"/>
                      </a:xfrm>
                      <a:prstGeom prst="rect">
                        <a:avLst/>
                      </a:prstGeom>
                      <a:solidFill>
                        <a:schemeClr val="accent1"/>
                      </a:solidFill>
                    </p:spPr>
                  </p:pic>
                </p:oleObj>
              </mc:Fallback>
            </mc:AlternateContent>
          </a:graphicData>
        </a:graphic>
      </p:graphicFrame>
      <p:pic>
        <p:nvPicPr>
          <p:cNvPr id="14" name="Picture 13" descr="Diagram&#10;&#10;Description automatically generated">
            <a:extLst>
              <a:ext uri="{FF2B5EF4-FFF2-40B4-BE49-F238E27FC236}">
                <a16:creationId xmlns:a16="http://schemas.microsoft.com/office/drawing/2014/main" id="{F100E28C-028C-2B46-B71B-827531B2CF4B}"/>
              </a:ext>
            </a:extLst>
          </p:cNvPr>
          <p:cNvPicPr>
            <a:picLocks noChangeAspect="1"/>
          </p:cNvPicPr>
          <p:nvPr/>
        </p:nvPicPr>
        <p:blipFill>
          <a:blip r:embed="rId9"/>
          <a:stretch>
            <a:fillRect/>
          </a:stretch>
        </p:blipFill>
        <p:spPr>
          <a:xfrm>
            <a:off x="3116419" y="2295596"/>
            <a:ext cx="4914079" cy="4500910"/>
          </a:xfrm>
          <a:prstGeom prst="rect">
            <a:avLst/>
          </a:prstGeom>
        </p:spPr>
      </p:pic>
      <p:sp>
        <p:nvSpPr>
          <p:cNvPr id="15" name="TextBox 14">
            <a:extLst>
              <a:ext uri="{FF2B5EF4-FFF2-40B4-BE49-F238E27FC236}">
                <a16:creationId xmlns:a16="http://schemas.microsoft.com/office/drawing/2014/main" id="{EF4D317F-7BBC-C94C-A69B-8BB9FCF159CE}"/>
              </a:ext>
            </a:extLst>
          </p:cNvPr>
          <p:cNvSpPr txBox="1"/>
          <p:nvPr/>
        </p:nvSpPr>
        <p:spPr>
          <a:xfrm>
            <a:off x="8305801" y="3886201"/>
            <a:ext cx="2015295" cy="461665"/>
          </a:xfrm>
          <a:prstGeom prst="rect">
            <a:avLst/>
          </a:prstGeom>
          <a:noFill/>
        </p:spPr>
        <p:txBody>
          <a:bodyPr wrap="none" rtlCol="0">
            <a:spAutoFit/>
          </a:bodyPr>
          <a:lstStyle/>
          <a:p>
            <a:pPr fontAlgn="base">
              <a:spcBef>
                <a:spcPct val="0"/>
              </a:spcBef>
              <a:spcAft>
                <a:spcPct val="0"/>
              </a:spcAft>
            </a:pPr>
            <a:r>
              <a:rPr lang="en-US" sz="2400" dirty="0">
                <a:solidFill>
                  <a:srgbClr val="FFFFFF"/>
                </a:solidFill>
                <a:latin typeface="Times New Roman" pitchFamily="1" charset="0"/>
              </a:rPr>
              <a:t>or 1– 4/7 = 3/7</a:t>
            </a:r>
          </a:p>
        </p:txBody>
      </p:sp>
    </p:spTree>
    <p:extLst>
      <p:ext uri="{BB962C8B-B14F-4D97-AF65-F5344CB8AC3E}">
        <p14:creationId xmlns:p14="http://schemas.microsoft.com/office/powerpoint/2010/main" val="2008149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
            <a:ext cx="7772400" cy="838200"/>
          </a:xfrm>
        </p:spPr>
        <p:txBody>
          <a:bodyPr/>
          <a:lstStyle/>
          <a:p>
            <a:r>
              <a:rPr lang="en-US" dirty="0"/>
              <a:t>Silhouette</a:t>
            </a:r>
          </a:p>
        </p:txBody>
      </p:sp>
      <p:sp>
        <p:nvSpPr>
          <p:cNvPr id="3" name="Content Placeholder 2"/>
          <p:cNvSpPr>
            <a:spLocks noGrp="1"/>
          </p:cNvSpPr>
          <p:nvPr>
            <p:ph idx="1"/>
          </p:nvPr>
        </p:nvSpPr>
        <p:spPr>
          <a:xfrm>
            <a:off x="185195" y="2743200"/>
            <a:ext cx="11470511" cy="3505200"/>
          </a:xfrm>
        </p:spPr>
        <p:txBody>
          <a:bodyPr>
            <a:normAutofit fontScale="92500" lnSpcReduction="20000"/>
          </a:bodyPr>
          <a:lstStyle/>
          <a:p>
            <a:r>
              <a:rPr lang="en-US" i="1" dirty="0"/>
              <a:t>s</a:t>
            </a:r>
            <a:r>
              <a:rPr lang="en-US" dirty="0"/>
              <a:t>(</a:t>
            </a:r>
            <a:r>
              <a:rPr lang="en-US" i="1" dirty="0" err="1"/>
              <a:t>i</a:t>
            </a:r>
            <a:r>
              <a:rPr lang="en-US" dirty="0"/>
              <a:t>) is close to one when “within” similarity is much smaller than smallest “between” similarity</a:t>
            </a:r>
          </a:p>
          <a:p>
            <a:r>
              <a:rPr lang="en-US" i="1" dirty="0"/>
              <a:t>s</a:t>
            </a:r>
            <a:r>
              <a:rPr lang="en-US" dirty="0"/>
              <a:t>(</a:t>
            </a:r>
            <a:r>
              <a:rPr lang="en-US" i="1" dirty="0" err="1"/>
              <a:t>i</a:t>
            </a:r>
            <a:r>
              <a:rPr lang="en-US" dirty="0"/>
              <a:t>) is 0 when </a:t>
            </a:r>
            <a:r>
              <a:rPr lang="en-US" i="1" dirty="0" err="1"/>
              <a:t>i</a:t>
            </a:r>
            <a:r>
              <a:rPr lang="en-US" dirty="0"/>
              <a:t> is right on the border between two clusters</a:t>
            </a:r>
          </a:p>
          <a:p>
            <a:r>
              <a:rPr lang="en-US" i="1" dirty="0"/>
              <a:t>s</a:t>
            </a:r>
            <a:r>
              <a:rPr lang="en-US" dirty="0"/>
              <a:t>(</a:t>
            </a:r>
            <a:r>
              <a:rPr lang="en-US" i="1" dirty="0" err="1"/>
              <a:t>i</a:t>
            </a:r>
            <a:r>
              <a:rPr lang="en-US" dirty="0"/>
              <a:t>) is negative when </a:t>
            </a:r>
            <a:r>
              <a:rPr lang="en-US" i="1" dirty="0" err="1"/>
              <a:t>i</a:t>
            </a:r>
            <a:r>
              <a:rPr lang="en-US" dirty="0"/>
              <a:t> probably belongs in another cluster</a:t>
            </a:r>
          </a:p>
          <a:p>
            <a:r>
              <a:rPr lang="en-US" dirty="0"/>
              <a:t>By definition</a:t>
            </a:r>
            <a:r>
              <a:rPr lang="en-US" i="1" dirty="0"/>
              <a:t>, s</a:t>
            </a:r>
            <a:r>
              <a:rPr lang="en-US" dirty="0"/>
              <a:t>(</a:t>
            </a:r>
            <a:r>
              <a:rPr lang="en-US" i="1" dirty="0" err="1"/>
              <a:t>i</a:t>
            </a:r>
            <a:r>
              <a:rPr lang="en-US" dirty="0"/>
              <a:t>) = 0 if it is the only node in the cluster</a:t>
            </a:r>
          </a:p>
          <a:p>
            <a:r>
              <a:rPr lang="en-US" dirty="0"/>
              <a:t>The quality of a single cluster can be measured by the average silhouette score of its members, (close to 1 is best)</a:t>
            </a:r>
          </a:p>
          <a:p>
            <a:r>
              <a:rPr lang="en-US" dirty="0"/>
              <a:t>The quality of a total clustering can be measured by the average silhouette score of all the instances</a:t>
            </a:r>
          </a:p>
          <a:p>
            <a:r>
              <a:rPr lang="en-US" dirty="0"/>
              <a:t>To find best clustering, compare total silhouette scores across clusterings with different </a:t>
            </a:r>
            <a:r>
              <a:rPr lang="en-US" i="1" dirty="0"/>
              <a:t>k</a:t>
            </a:r>
            <a:r>
              <a:rPr lang="en-US" dirty="0"/>
              <a:t> values and choose the highest</a:t>
            </a:r>
          </a:p>
          <a:p>
            <a:endParaRPr lang="en-US" dirty="0"/>
          </a:p>
        </p:txBody>
      </p:sp>
      <p:sp>
        <p:nvSpPr>
          <p:cNvPr id="4" name="Footer Placeholder 3"/>
          <p:cNvSpPr>
            <a:spLocks noGrp="1"/>
          </p:cNvSpPr>
          <p:nvPr>
            <p:ph type="ftr" sz="quarter" idx="11"/>
          </p:nvPr>
        </p:nvSpPr>
        <p:spPr/>
        <p:txBody>
          <a:bodyPr/>
          <a:lstStyle/>
          <a:p>
            <a:pPr fontAlgn="base">
              <a:spcBef>
                <a:spcPct val="0"/>
              </a:spcBef>
              <a:spcAft>
                <a:spcPct val="0"/>
              </a:spcAft>
              <a:defRPr/>
            </a:pPr>
            <a:r>
              <a:rPr lang="en-US">
                <a:solidFill>
                  <a:srgbClr val="FFFFFF"/>
                </a:solidFill>
              </a:rPr>
              <a:t>CS 472 - Clustering</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855AF27C-A912-7D4C-A91C-22684913B2EC}" type="slidenum">
              <a:rPr lang="en-US">
                <a:solidFill>
                  <a:srgbClr val="FFFFFF"/>
                </a:solidFill>
              </a:rPr>
              <a:pPr fontAlgn="base">
                <a:spcBef>
                  <a:spcPct val="0"/>
                </a:spcBef>
                <a:spcAft>
                  <a:spcPct val="0"/>
                </a:spcAft>
                <a:defRPr/>
              </a:pPr>
              <a:t>35</a:t>
            </a:fld>
            <a:endParaRPr lang="en-US">
              <a:solidFill>
                <a:srgbClr val="FFFFFF"/>
              </a:solidFill>
            </a:endParaRPr>
          </a:p>
        </p:txBody>
      </p:sp>
      <p:graphicFrame>
        <p:nvGraphicFramePr>
          <p:cNvPr id="6" name="Content Placeholder 7"/>
          <p:cNvGraphicFramePr>
            <a:graphicFrameLocks noChangeAspect="1"/>
          </p:cNvGraphicFramePr>
          <p:nvPr/>
        </p:nvGraphicFramePr>
        <p:xfrm>
          <a:off x="2362201" y="990600"/>
          <a:ext cx="4541575" cy="1617028"/>
        </p:xfrm>
        <a:graphic>
          <a:graphicData uri="http://schemas.openxmlformats.org/presentationml/2006/ole">
            <mc:AlternateContent xmlns:mc="http://schemas.openxmlformats.org/markup-compatibility/2006">
              <mc:Choice xmlns:v="urn:schemas-microsoft-com:vml" Requires="v">
                <p:oleObj name="Equation" r:id="rId3" imgW="2209800" imgH="787400" progId="Equation.3">
                  <p:embed/>
                </p:oleObj>
              </mc:Choice>
              <mc:Fallback>
                <p:oleObj name="Equation" r:id="rId3" imgW="2209800" imgH="787400" progId="Equation.3">
                  <p:embed/>
                  <p:pic>
                    <p:nvPicPr>
                      <p:cNvPr id="6" name="Content Placeholder 7"/>
                      <p:cNvPicPr>
                        <a:picLocks noChangeAspect="1" noChangeArrowheads="1"/>
                      </p:cNvPicPr>
                      <p:nvPr/>
                    </p:nvPicPr>
                    <p:blipFill>
                      <a:blip r:embed="rId4"/>
                      <a:srcRect/>
                      <a:stretch>
                        <a:fillRect/>
                      </a:stretch>
                    </p:blipFill>
                    <p:spPr bwMode="auto">
                      <a:xfrm>
                        <a:off x="2362201" y="990600"/>
                        <a:ext cx="4541575" cy="1617028"/>
                      </a:xfrm>
                      <a:prstGeom prst="rect">
                        <a:avLst/>
                      </a:prstGeom>
                      <a:solidFill>
                        <a:schemeClr val="accent1"/>
                      </a:solidFill>
                    </p:spPr>
                  </p:pic>
                </p:oleObj>
              </mc:Fallback>
            </mc:AlternateContent>
          </a:graphicData>
        </a:graphic>
      </p:graphicFrame>
      <p:graphicFrame>
        <p:nvGraphicFramePr>
          <p:cNvPr id="7" name="Object 6"/>
          <p:cNvGraphicFramePr>
            <a:graphicFrameLocks noChangeAspect="1"/>
          </p:cNvGraphicFramePr>
          <p:nvPr/>
        </p:nvGraphicFramePr>
        <p:xfrm>
          <a:off x="7162802" y="999954"/>
          <a:ext cx="2909455" cy="914400"/>
        </p:xfrm>
        <a:graphic>
          <a:graphicData uri="http://schemas.openxmlformats.org/presentationml/2006/ole">
            <mc:AlternateContent xmlns:mc="http://schemas.openxmlformats.org/markup-compatibility/2006">
              <mc:Choice xmlns:v="urn:schemas-microsoft-com:vml" Requires="v">
                <p:oleObj name="Equation" r:id="rId5" imgW="1333500" imgH="419100" progId="Equation.3">
                  <p:embed/>
                </p:oleObj>
              </mc:Choice>
              <mc:Fallback>
                <p:oleObj name="Equation" r:id="rId5" imgW="1333500" imgH="419100" progId="Equation.3">
                  <p:embed/>
                  <p:pic>
                    <p:nvPicPr>
                      <p:cNvPr id="7" name="Object 6"/>
                      <p:cNvPicPr/>
                      <p:nvPr/>
                    </p:nvPicPr>
                    <p:blipFill>
                      <a:blip r:embed="rId6"/>
                      <a:stretch>
                        <a:fillRect/>
                      </a:stretch>
                    </p:blipFill>
                    <p:spPr>
                      <a:xfrm>
                        <a:off x="7162802" y="999954"/>
                        <a:ext cx="2909455" cy="914400"/>
                      </a:xfrm>
                      <a:prstGeom prst="rect">
                        <a:avLst/>
                      </a:prstGeom>
                      <a:solidFill>
                        <a:schemeClr val="accent1"/>
                      </a:solidFill>
                    </p:spPr>
                  </p:pic>
                </p:oleObj>
              </mc:Fallback>
            </mc:AlternateContent>
          </a:graphicData>
        </a:graphic>
      </p:graphicFrame>
      <p:graphicFrame>
        <p:nvGraphicFramePr>
          <p:cNvPr id="8" name="Object 7"/>
          <p:cNvGraphicFramePr>
            <a:graphicFrameLocks noChangeAspect="1"/>
          </p:cNvGraphicFramePr>
          <p:nvPr/>
        </p:nvGraphicFramePr>
        <p:xfrm>
          <a:off x="7966075" y="2066666"/>
          <a:ext cx="1608138" cy="442912"/>
        </p:xfrm>
        <a:graphic>
          <a:graphicData uri="http://schemas.openxmlformats.org/presentationml/2006/ole">
            <mc:AlternateContent xmlns:mc="http://schemas.openxmlformats.org/markup-compatibility/2006">
              <mc:Choice xmlns:v="urn:schemas-microsoft-com:vml" Requires="v">
                <p:oleObj name="Equation" r:id="rId7" imgW="736600" imgH="203200" progId="Equation.3">
                  <p:embed/>
                </p:oleObj>
              </mc:Choice>
              <mc:Fallback>
                <p:oleObj name="Equation" r:id="rId7" imgW="736600" imgH="203200" progId="Equation.3">
                  <p:embed/>
                  <p:pic>
                    <p:nvPicPr>
                      <p:cNvPr id="8" name="Object 7"/>
                      <p:cNvPicPr/>
                      <p:nvPr/>
                    </p:nvPicPr>
                    <p:blipFill>
                      <a:blip r:embed="rId8"/>
                      <a:stretch>
                        <a:fillRect/>
                      </a:stretch>
                    </p:blipFill>
                    <p:spPr>
                      <a:xfrm>
                        <a:off x="7966075" y="2066666"/>
                        <a:ext cx="1608138" cy="442912"/>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3763636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799" y="76954"/>
            <a:ext cx="7772400" cy="838200"/>
          </a:xfrm>
        </p:spPr>
        <p:txBody>
          <a:bodyPr/>
          <a:lstStyle/>
          <a:p>
            <a:r>
              <a:rPr lang="en-US" dirty="0"/>
              <a:t>Visualizing Silhouette</a:t>
            </a:r>
          </a:p>
        </p:txBody>
      </p:sp>
      <p:sp>
        <p:nvSpPr>
          <p:cNvPr id="4" name="Footer Placeholder 3"/>
          <p:cNvSpPr>
            <a:spLocks noGrp="1"/>
          </p:cNvSpPr>
          <p:nvPr>
            <p:ph type="ftr" sz="quarter" idx="11"/>
          </p:nvPr>
        </p:nvSpPr>
        <p:spPr/>
        <p:txBody>
          <a:bodyPr/>
          <a:lstStyle/>
          <a:p>
            <a:pPr fontAlgn="base">
              <a:spcBef>
                <a:spcPct val="0"/>
              </a:spcBef>
              <a:spcAft>
                <a:spcPct val="0"/>
              </a:spcAft>
              <a:defRPr/>
            </a:pPr>
            <a:r>
              <a:rPr lang="en-US">
                <a:solidFill>
                  <a:srgbClr val="FFFFFF"/>
                </a:solidFill>
              </a:rPr>
              <a:t>CS 472 - Clustering</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855AF27C-A912-7D4C-A91C-22684913B2EC}" type="slidenum">
              <a:rPr lang="en-US">
                <a:solidFill>
                  <a:srgbClr val="FFFFFF"/>
                </a:solidFill>
              </a:rPr>
              <a:pPr fontAlgn="base">
                <a:spcBef>
                  <a:spcPct val="0"/>
                </a:spcBef>
                <a:spcAft>
                  <a:spcPct val="0"/>
                </a:spcAft>
                <a:defRPr/>
              </a:pPr>
              <a:t>36</a:t>
            </a:fld>
            <a:endParaRPr lang="en-US">
              <a:solidFill>
                <a:srgbClr val="FFFFFF"/>
              </a:solidFill>
            </a:endParaRPr>
          </a:p>
        </p:txBody>
      </p:sp>
      <p:pic>
        <p:nvPicPr>
          <p:cNvPr id="8" name="Content Placeholder 7" descr="plot_kmeans_silhouette_analysis_001.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0280" r="9188" b="1358"/>
          <a:stretch/>
        </p:blipFill>
        <p:spPr>
          <a:xfrm>
            <a:off x="1549852" y="870641"/>
            <a:ext cx="9118149" cy="4343400"/>
          </a:xfrm>
        </p:spPr>
      </p:pic>
      <p:sp>
        <p:nvSpPr>
          <p:cNvPr id="3" name="TextBox 2">
            <a:extLst>
              <a:ext uri="{FF2B5EF4-FFF2-40B4-BE49-F238E27FC236}">
                <a16:creationId xmlns:a16="http://schemas.microsoft.com/office/drawing/2014/main" id="{84C50E22-1053-B846-934B-900FD8B4D524}"/>
              </a:ext>
            </a:extLst>
          </p:cNvPr>
          <p:cNvSpPr txBox="1"/>
          <p:nvPr/>
        </p:nvSpPr>
        <p:spPr>
          <a:xfrm>
            <a:off x="2667001" y="5417404"/>
            <a:ext cx="6681637" cy="830997"/>
          </a:xfrm>
          <a:prstGeom prst="rect">
            <a:avLst/>
          </a:prstGeom>
          <a:noFill/>
        </p:spPr>
        <p:txBody>
          <a:bodyPr wrap="none" rtlCol="0">
            <a:spAutoFit/>
          </a:bodyPr>
          <a:lstStyle/>
          <a:p>
            <a:pPr fontAlgn="base">
              <a:spcBef>
                <a:spcPct val="0"/>
              </a:spcBef>
              <a:spcAft>
                <a:spcPct val="0"/>
              </a:spcAft>
            </a:pPr>
            <a:r>
              <a:rPr lang="en-US" sz="2400" dirty="0">
                <a:solidFill>
                  <a:srgbClr val="FFFFFF"/>
                </a:solidFill>
                <a:latin typeface="Times New Roman" pitchFamily="1" charset="0"/>
              </a:rPr>
              <a:t>Width is quality of cluster, height is size of cluster</a:t>
            </a:r>
          </a:p>
          <a:p>
            <a:pPr fontAlgn="base">
              <a:spcBef>
                <a:spcPct val="0"/>
              </a:spcBef>
              <a:spcAft>
                <a:spcPct val="0"/>
              </a:spcAft>
            </a:pPr>
            <a:r>
              <a:rPr lang="en-US" sz="2400" dirty="0">
                <a:solidFill>
                  <a:srgbClr val="FFFFFF"/>
                </a:solidFill>
                <a:latin typeface="Times New Roman" pitchFamily="1" charset="0"/>
              </a:rPr>
              <a:t>Dashed line is average silhouette score for clustering</a:t>
            </a:r>
          </a:p>
        </p:txBody>
      </p:sp>
    </p:spTree>
    <p:extLst>
      <p:ext uri="{BB962C8B-B14F-4D97-AF65-F5344CB8AC3E}">
        <p14:creationId xmlns:p14="http://schemas.microsoft.com/office/powerpoint/2010/main" val="1081697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srcRect l="10840" r="8839" b="1718"/>
          <a:stretch/>
        </p:blipFill>
        <p:spPr>
          <a:xfrm>
            <a:off x="2590801" y="20842"/>
            <a:ext cx="7090199" cy="3373869"/>
          </a:xfrm>
        </p:spPr>
      </p:pic>
      <p:sp>
        <p:nvSpPr>
          <p:cNvPr id="4" name="Footer Placeholder 3"/>
          <p:cNvSpPr>
            <a:spLocks noGrp="1"/>
          </p:cNvSpPr>
          <p:nvPr>
            <p:ph type="ftr" sz="quarter" idx="11"/>
          </p:nvPr>
        </p:nvSpPr>
        <p:spPr/>
        <p:txBody>
          <a:bodyPr/>
          <a:lstStyle/>
          <a:p>
            <a:pPr fontAlgn="base">
              <a:spcBef>
                <a:spcPct val="0"/>
              </a:spcBef>
              <a:spcAft>
                <a:spcPct val="0"/>
              </a:spcAft>
              <a:defRPr/>
            </a:pPr>
            <a:r>
              <a:rPr lang="en-US">
                <a:solidFill>
                  <a:srgbClr val="FFFFFF"/>
                </a:solidFill>
              </a:rPr>
              <a:t>CS 472 - Clustering</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855AF27C-A912-7D4C-A91C-22684913B2EC}" type="slidenum">
              <a:rPr lang="en-US">
                <a:solidFill>
                  <a:srgbClr val="FFFFFF"/>
                </a:solidFill>
              </a:rPr>
              <a:pPr fontAlgn="base">
                <a:spcBef>
                  <a:spcPct val="0"/>
                </a:spcBef>
                <a:spcAft>
                  <a:spcPct val="0"/>
                </a:spcAft>
                <a:defRPr/>
              </a:pPr>
              <a:t>37</a:t>
            </a:fld>
            <a:endParaRPr lang="en-US">
              <a:solidFill>
                <a:srgbClr val="FFFFFF"/>
              </a:solidFill>
            </a:endParaRPr>
          </a:p>
        </p:txBody>
      </p:sp>
      <p:pic>
        <p:nvPicPr>
          <p:cNvPr id="7" name="Picture 6"/>
          <p:cNvPicPr>
            <a:picLocks noChangeAspect="1"/>
          </p:cNvPicPr>
          <p:nvPr/>
        </p:nvPicPr>
        <p:blipFill rotWithShape="1">
          <a:blip r:embed="rId4"/>
          <a:srcRect l="10417" r="9172"/>
          <a:stretch/>
        </p:blipFill>
        <p:spPr>
          <a:xfrm>
            <a:off x="2590800" y="3429001"/>
            <a:ext cx="7090200" cy="3429000"/>
          </a:xfrm>
          <a:prstGeom prst="rect">
            <a:avLst/>
          </a:prstGeom>
        </p:spPr>
      </p:pic>
    </p:spTree>
    <p:extLst>
      <p:ext uri="{BB962C8B-B14F-4D97-AF65-F5344CB8AC3E}">
        <p14:creationId xmlns:p14="http://schemas.microsoft.com/office/powerpoint/2010/main" val="2917459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fontAlgn="base">
              <a:spcBef>
                <a:spcPct val="0"/>
              </a:spcBef>
              <a:spcAft>
                <a:spcPct val="0"/>
              </a:spcAft>
              <a:defRPr/>
            </a:pPr>
            <a:r>
              <a:rPr lang="en-US">
                <a:solidFill>
                  <a:srgbClr val="FFFFFF"/>
                </a:solidFill>
              </a:rPr>
              <a:t>CS 472 - Clustering</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855AF27C-A912-7D4C-A91C-22684913B2EC}" type="slidenum">
              <a:rPr lang="en-US">
                <a:solidFill>
                  <a:srgbClr val="FFFFFF"/>
                </a:solidFill>
              </a:rPr>
              <a:pPr fontAlgn="base">
                <a:spcBef>
                  <a:spcPct val="0"/>
                </a:spcBef>
                <a:spcAft>
                  <a:spcPct val="0"/>
                </a:spcAft>
                <a:defRPr/>
              </a:pPr>
              <a:t>38</a:t>
            </a:fld>
            <a:endParaRPr lang="en-US">
              <a:solidFill>
                <a:srgbClr val="FFFFFF"/>
              </a:solidFill>
            </a:endParaRPr>
          </a:p>
        </p:txBody>
      </p:sp>
      <p:pic>
        <p:nvPicPr>
          <p:cNvPr id="6" name="Picture 5"/>
          <p:cNvPicPr>
            <a:picLocks noChangeAspect="1"/>
          </p:cNvPicPr>
          <p:nvPr/>
        </p:nvPicPr>
        <p:blipFill rotWithShape="1">
          <a:blip r:embed="rId3"/>
          <a:srcRect l="10508" r="9172" b="2597"/>
          <a:stretch/>
        </p:blipFill>
        <p:spPr>
          <a:xfrm>
            <a:off x="2484703" y="39924"/>
            <a:ext cx="7095607" cy="3346301"/>
          </a:xfrm>
          <a:prstGeom prst="rect">
            <a:avLst/>
          </a:prstGeom>
        </p:spPr>
      </p:pic>
      <p:pic>
        <p:nvPicPr>
          <p:cNvPr id="7" name="Picture 6"/>
          <p:cNvPicPr>
            <a:picLocks noChangeAspect="1"/>
          </p:cNvPicPr>
          <p:nvPr/>
        </p:nvPicPr>
        <p:blipFill rotWithShape="1">
          <a:blip r:embed="rId4"/>
          <a:srcRect l="10508" t="-1" r="9172" b="1918"/>
          <a:stretch/>
        </p:blipFill>
        <p:spPr>
          <a:xfrm>
            <a:off x="2514601" y="3466547"/>
            <a:ext cx="7065709" cy="3355431"/>
          </a:xfrm>
          <a:prstGeom prst="rect">
            <a:avLst/>
          </a:prstGeom>
        </p:spPr>
      </p:pic>
    </p:spTree>
    <p:extLst>
      <p:ext uri="{BB962C8B-B14F-4D97-AF65-F5344CB8AC3E}">
        <p14:creationId xmlns:p14="http://schemas.microsoft.com/office/powerpoint/2010/main" val="2523883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7772400" cy="838200"/>
          </a:xfrm>
        </p:spPr>
        <p:txBody>
          <a:bodyPr/>
          <a:lstStyle/>
          <a:p>
            <a:pPr>
              <a:defRPr/>
            </a:pPr>
            <a:r>
              <a:rPr lang="en-US" dirty="0"/>
              <a:t>Silhouette</a:t>
            </a:r>
          </a:p>
        </p:txBody>
      </p:sp>
      <p:sp>
        <p:nvSpPr>
          <p:cNvPr id="3" name="Content Placeholder 2"/>
          <p:cNvSpPr>
            <a:spLocks noGrp="1"/>
          </p:cNvSpPr>
          <p:nvPr>
            <p:ph idx="1"/>
          </p:nvPr>
        </p:nvSpPr>
        <p:spPr>
          <a:xfrm>
            <a:off x="1981200" y="1219200"/>
            <a:ext cx="8305800" cy="5029200"/>
          </a:xfrm>
        </p:spPr>
        <p:txBody>
          <a:bodyPr>
            <a:normAutofit/>
          </a:bodyPr>
          <a:lstStyle/>
          <a:p>
            <a:pPr>
              <a:defRPr/>
            </a:pPr>
            <a:r>
              <a:rPr lang="en-US" dirty="0"/>
              <a:t>Clusters are wide – Scores close to 1</a:t>
            </a:r>
          </a:p>
          <a:p>
            <a:pPr>
              <a:defRPr/>
            </a:pPr>
            <a:r>
              <a:rPr lang="en-US" dirty="0"/>
              <a:t>Not many small silhouette instances</a:t>
            </a:r>
          </a:p>
          <a:p>
            <a:pPr>
              <a:defRPr/>
            </a:pPr>
            <a:r>
              <a:rPr lang="en-US" dirty="0"/>
              <a:t>Depending on your goals:</a:t>
            </a:r>
          </a:p>
          <a:p>
            <a:pPr lvl="1">
              <a:defRPr/>
            </a:pPr>
            <a:r>
              <a:rPr lang="en-US" dirty="0"/>
              <a:t>Clusters are similar in size</a:t>
            </a:r>
          </a:p>
          <a:p>
            <a:pPr lvl="1">
              <a:defRPr/>
            </a:pPr>
            <a:r>
              <a:rPr lang="en-US" dirty="0"/>
              <a:t>Cluster size and/or number are close to what you want</a:t>
            </a:r>
          </a:p>
          <a:p>
            <a:pPr marL="0" indent="0">
              <a:buNone/>
              <a:defRPr/>
            </a:pPr>
            <a:endParaRPr lang="en-US" dirty="0"/>
          </a:p>
        </p:txBody>
      </p:sp>
      <p:sp>
        <p:nvSpPr>
          <p:cNvPr id="31751" name="Footer Placeholder 3"/>
          <p:cNvSpPr>
            <a:spLocks noGrp="1"/>
          </p:cNvSpPr>
          <p:nvPr>
            <p:ph type="ftr" sz="quarter" idx="11"/>
          </p:nvPr>
        </p:nvSpPr>
        <p:spPr>
          <a:noFill/>
        </p:spPr>
        <p:txBody>
          <a:bodyPr/>
          <a:lstStyle/>
          <a:p>
            <a:pPr fontAlgn="base">
              <a:spcBef>
                <a:spcPct val="0"/>
              </a:spcBef>
              <a:spcAft>
                <a:spcPct val="0"/>
              </a:spcAft>
            </a:pPr>
            <a:r>
              <a:rPr lang="en-US">
                <a:solidFill>
                  <a:srgbClr val="FFFFFF"/>
                </a:solidFill>
                <a:latin typeface="Times New Roman" pitchFamily="1" charset="0"/>
              </a:rPr>
              <a:t>CS 472 - Clustering</a:t>
            </a:r>
          </a:p>
        </p:txBody>
      </p:sp>
      <p:sp>
        <p:nvSpPr>
          <p:cNvPr id="31752" name="Slide Number Placeholder 4"/>
          <p:cNvSpPr>
            <a:spLocks noGrp="1"/>
          </p:cNvSpPr>
          <p:nvPr>
            <p:ph type="sldNum" sz="quarter" idx="12"/>
          </p:nvPr>
        </p:nvSpPr>
        <p:spPr>
          <a:noFill/>
        </p:spPr>
        <p:txBody>
          <a:bodyPr/>
          <a:lstStyle/>
          <a:p>
            <a:pPr fontAlgn="base">
              <a:spcBef>
                <a:spcPct val="0"/>
              </a:spcBef>
              <a:spcAft>
                <a:spcPct val="0"/>
              </a:spcAft>
            </a:pPr>
            <a:fld id="{08DB3A54-4C13-BD4A-B58E-9E4E1839294E}" type="slidenum">
              <a:rPr lang="en-US">
                <a:solidFill>
                  <a:srgbClr val="FFFFFF"/>
                </a:solidFill>
                <a:latin typeface="Times New Roman" pitchFamily="1" charset="0"/>
              </a:rPr>
              <a:pPr fontAlgn="base">
                <a:spcBef>
                  <a:spcPct val="0"/>
                </a:spcBef>
                <a:spcAft>
                  <a:spcPct val="0"/>
                </a:spcAft>
              </a:pPr>
              <a:t>39</a:t>
            </a:fld>
            <a:endParaRPr lang="en-US">
              <a:solidFill>
                <a:srgbClr val="FFFFFF"/>
              </a:solidFill>
              <a:latin typeface="Times New Roman" pitchFamily="1" charset="0"/>
            </a:endParaRPr>
          </a:p>
        </p:txBody>
      </p:sp>
    </p:spTree>
    <p:extLst>
      <p:ext uri="{BB962C8B-B14F-4D97-AF65-F5344CB8AC3E}">
        <p14:creationId xmlns:p14="http://schemas.microsoft.com/office/powerpoint/2010/main" val="415617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7043" y="188436"/>
            <a:ext cx="5336540" cy="697230"/>
          </a:xfrm>
          <a:prstGeom prst="rect">
            <a:avLst/>
          </a:prstGeom>
        </p:spPr>
        <p:txBody>
          <a:bodyPr vert="horz" wrap="square" lIns="0" tIns="13335" rIns="0" bIns="0" rtlCol="0">
            <a:spAutoFit/>
          </a:bodyPr>
          <a:lstStyle/>
          <a:p>
            <a:pPr marL="12700">
              <a:lnSpc>
                <a:spcPct val="100000"/>
              </a:lnSpc>
              <a:spcBef>
                <a:spcPts val="105"/>
              </a:spcBef>
            </a:pPr>
            <a:r>
              <a:rPr spc="-20" dirty="0"/>
              <a:t>Problem</a:t>
            </a:r>
            <a:r>
              <a:rPr spc="-30" dirty="0"/>
              <a:t> </a:t>
            </a:r>
            <a:r>
              <a:rPr spc="-5" dirty="0"/>
              <a:t>with</a:t>
            </a:r>
            <a:r>
              <a:rPr spc="-10" dirty="0"/>
              <a:t> </a:t>
            </a:r>
            <a:r>
              <a:rPr spc="-15" dirty="0"/>
              <a:t>clustering</a:t>
            </a:r>
          </a:p>
        </p:txBody>
      </p:sp>
      <p:sp>
        <p:nvSpPr>
          <p:cNvPr id="3" name="object 3"/>
          <p:cNvSpPr txBox="1"/>
          <p:nvPr/>
        </p:nvSpPr>
        <p:spPr>
          <a:xfrm>
            <a:off x="283305" y="885666"/>
            <a:ext cx="10764016" cy="5898410"/>
          </a:xfrm>
          <a:prstGeom prst="rect">
            <a:avLst/>
          </a:prstGeom>
        </p:spPr>
        <p:txBody>
          <a:bodyPr vert="horz" wrap="square" lIns="0" tIns="90805" rIns="0" bIns="0" rtlCol="0">
            <a:spAutoFit/>
          </a:bodyPr>
          <a:lstStyle/>
          <a:p>
            <a:pPr marL="241300" indent="-229235">
              <a:lnSpc>
                <a:spcPct val="100000"/>
              </a:lnSpc>
              <a:spcBef>
                <a:spcPts val="715"/>
              </a:spcBef>
              <a:buFont typeface="Arial MT"/>
              <a:buChar char="•"/>
              <a:tabLst>
                <a:tab pos="241935" algn="l"/>
              </a:tabLst>
            </a:pPr>
            <a:r>
              <a:rPr sz="2400" spc="-25" dirty="0">
                <a:latin typeface="Calibri"/>
                <a:cs typeface="Calibri"/>
              </a:rPr>
              <a:t>Any</a:t>
            </a:r>
            <a:r>
              <a:rPr sz="2400" spc="-5" dirty="0">
                <a:latin typeface="Calibri"/>
                <a:cs typeface="Calibri"/>
              </a:rPr>
              <a:t> algorithm</a:t>
            </a:r>
            <a:r>
              <a:rPr sz="2400" spc="20" dirty="0">
                <a:latin typeface="Calibri"/>
                <a:cs typeface="Calibri"/>
              </a:rPr>
              <a:t> </a:t>
            </a:r>
            <a:r>
              <a:rPr sz="2400" dirty="0">
                <a:latin typeface="Calibri"/>
                <a:cs typeface="Calibri"/>
              </a:rPr>
              <a:t>will</a:t>
            </a:r>
            <a:r>
              <a:rPr sz="2400" spc="-20" dirty="0">
                <a:latin typeface="Calibri"/>
                <a:cs typeface="Calibri"/>
              </a:rPr>
              <a:t> </a:t>
            </a:r>
            <a:r>
              <a:rPr sz="2400" spc="-10" dirty="0">
                <a:latin typeface="Calibri"/>
                <a:cs typeface="Calibri"/>
              </a:rPr>
              <a:t>deliver</a:t>
            </a:r>
            <a:r>
              <a:rPr sz="2400" spc="-5" dirty="0">
                <a:latin typeface="Calibri"/>
                <a:cs typeface="Calibri"/>
              </a:rPr>
              <a:t> some </a:t>
            </a:r>
            <a:r>
              <a:rPr sz="2400" spc="-20" dirty="0">
                <a:latin typeface="Calibri"/>
                <a:cs typeface="Calibri"/>
              </a:rPr>
              <a:t>clusters</a:t>
            </a:r>
            <a:r>
              <a:rPr lang="en-US" sz="2400" spc="-20" dirty="0">
                <a:latin typeface="Calibri"/>
                <a:cs typeface="Calibri"/>
              </a:rPr>
              <a:t>.</a:t>
            </a:r>
            <a:endParaRPr lang="en-US" sz="2400" dirty="0">
              <a:latin typeface="Calibri"/>
              <a:cs typeface="Calibri"/>
            </a:endParaRPr>
          </a:p>
          <a:p>
            <a:pPr marL="12065">
              <a:lnSpc>
                <a:spcPct val="100000"/>
              </a:lnSpc>
              <a:spcBef>
                <a:spcPts val="615"/>
              </a:spcBef>
              <a:tabLst>
                <a:tab pos="241935" algn="l"/>
              </a:tabLst>
            </a:pPr>
            <a:endParaRPr lang="en-US" sz="2400" dirty="0">
              <a:latin typeface="Calibri"/>
              <a:cs typeface="Calibri"/>
            </a:endParaRPr>
          </a:p>
          <a:p>
            <a:pPr marL="241300" marR="5080" indent="-229235">
              <a:lnSpc>
                <a:spcPts val="3460"/>
              </a:lnSpc>
              <a:spcBef>
                <a:spcPts val="1040"/>
              </a:spcBef>
              <a:buFont typeface="Arial MT"/>
              <a:buChar char="•"/>
              <a:tabLst>
                <a:tab pos="241935" algn="l"/>
              </a:tabLst>
            </a:pPr>
            <a:r>
              <a:rPr sz="2400" dirty="0">
                <a:latin typeface="Calibri"/>
                <a:cs typeface="Calibri"/>
              </a:rPr>
              <a:t>No </a:t>
            </a:r>
            <a:r>
              <a:rPr sz="2400" spc="-10" dirty="0">
                <a:latin typeface="Calibri"/>
                <a:cs typeface="Calibri"/>
              </a:rPr>
              <a:t>clustering</a:t>
            </a:r>
            <a:r>
              <a:rPr sz="2400" spc="15" dirty="0">
                <a:latin typeface="Calibri"/>
                <a:cs typeface="Calibri"/>
              </a:rPr>
              <a:t> </a:t>
            </a:r>
            <a:r>
              <a:rPr sz="2400" spc="-10" dirty="0">
                <a:latin typeface="Calibri"/>
                <a:cs typeface="Calibri"/>
              </a:rPr>
              <a:t>algorithm</a:t>
            </a:r>
            <a:r>
              <a:rPr sz="2400" spc="30" dirty="0">
                <a:latin typeface="Calibri"/>
                <a:cs typeface="Calibri"/>
              </a:rPr>
              <a:t> </a:t>
            </a:r>
            <a:r>
              <a:rPr sz="2400" spc="-20" dirty="0">
                <a:latin typeface="Calibri"/>
                <a:cs typeface="Calibri"/>
              </a:rPr>
              <a:t>exists</a:t>
            </a:r>
            <a:r>
              <a:rPr sz="2400" spc="-10" dirty="0">
                <a:latin typeface="Calibri"/>
                <a:cs typeface="Calibri"/>
              </a:rPr>
              <a:t> </a:t>
            </a:r>
            <a:r>
              <a:rPr sz="2400" spc="-5" dirty="0">
                <a:latin typeface="Calibri"/>
                <a:cs typeface="Calibri"/>
              </a:rPr>
              <a:t>without</a:t>
            </a:r>
            <a:r>
              <a:rPr sz="2400" spc="25" dirty="0">
                <a:latin typeface="Calibri"/>
                <a:cs typeface="Calibri"/>
              </a:rPr>
              <a:t> </a:t>
            </a:r>
            <a:r>
              <a:rPr sz="2400" spc="-20" dirty="0">
                <a:latin typeface="Calibri"/>
                <a:cs typeface="Calibri"/>
              </a:rPr>
              <a:t>parameters</a:t>
            </a:r>
            <a:r>
              <a:rPr sz="2400" spc="5" dirty="0">
                <a:latin typeface="Calibri"/>
                <a:cs typeface="Calibri"/>
              </a:rPr>
              <a:t> </a:t>
            </a:r>
            <a:r>
              <a:rPr sz="2400" spc="-20" dirty="0">
                <a:latin typeface="Calibri"/>
                <a:cs typeface="Calibri"/>
              </a:rPr>
              <a:t>affecting </a:t>
            </a:r>
            <a:r>
              <a:rPr sz="2400" spc="-710" dirty="0">
                <a:latin typeface="Calibri"/>
                <a:cs typeface="Calibri"/>
              </a:rPr>
              <a:t> </a:t>
            </a:r>
            <a:r>
              <a:rPr sz="2400" dirty="0">
                <a:latin typeface="Calibri"/>
                <a:cs typeface="Calibri"/>
              </a:rPr>
              <a:t>the</a:t>
            </a:r>
            <a:r>
              <a:rPr sz="2400" spc="-5" dirty="0">
                <a:latin typeface="Calibri"/>
                <a:cs typeface="Calibri"/>
              </a:rPr>
              <a:t> number</a:t>
            </a:r>
            <a:r>
              <a:rPr sz="2400" dirty="0">
                <a:latin typeface="Calibri"/>
                <a:cs typeface="Calibri"/>
              </a:rPr>
              <a:t> </a:t>
            </a:r>
            <a:r>
              <a:rPr sz="2400" spc="-5" dirty="0">
                <a:latin typeface="Calibri"/>
                <a:cs typeface="Calibri"/>
              </a:rPr>
              <a:t>of </a:t>
            </a:r>
            <a:r>
              <a:rPr sz="2400" spc="-15" dirty="0">
                <a:latin typeface="Calibri"/>
                <a:cs typeface="Calibri"/>
              </a:rPr>
              <a:t>detected</a:t>
            </a:r>
            <a:r>
              <a:rPr sz="2400" dirty="0">
                <a:latin typeface="Calibri"/>
                <a:cs typeface="Calibri"/>
              </a:rPr>
              <a:t> </a:t>
            </a:r>
            <a:r>
              <a:rPr sz="2400" spc="-20" dirty="0">
                <a:latin typeface="Calibri"/>
                <a:cs typeface="Calibri"/>
              </a:rPr>
              <a:t>clusters</a:t>
            </a:r>
            <a:endParaRPr lang="en-US" sz="2400" spc="-20" dirty="0">
              <a:latin typeface="Calibri"/>
              <a:cs typeface="Calibri"/>
            </a:endParaRPr>
          </a:p>
          <a:p>
            <a:pPr marL="241300" marR="5080" indent="-229235">
              <a:lnSpc>
                <a:spcPts val="3460"/>
              </a:lnSpc>
              <a:spcBef>
                <a:spcPts val="1040"/>
              </a:spcBef>
              <a:buFont typeface="Arial MT"/>
              <a:buChar char="•"/>
              <a:tabLst>
                <a:tab pos="241935" algn="l"/>
              </a:tabLst>
            </a:pPr>
            <a:endParaRPr lang="en-US" sz="2400" spc="-60" dirty="0">
              <a:latin typeface="Calibri"/>
              <a:cs typeface="Calibri"/>
            </a:endParaRPr>
          </a:p>
          <a:p>
            <a:pPr marL="241300" marR="248920" indent="-229235">
              <a:lnSpc>
                <a:spcPts val="3460"/>
              </a:lnSpc>
              <a:spcBef>
                <a:spcPts val="985"/>
              </a:spcBef>
              <a:buFont typeface="Arial MT"/>
              <a:buChar char="•"/>
              <a:tabLst>
                <a:tab pos="241935" algn="l"/>
              </a:tabLst>
            </a:pPr>
            <a:r>
              <a:rPr sz="2400" spc="-60" dirty="0">
                <a:latin typeface="Calibri"/>
                <a:cs typeface="Calibri"/>
              </a:rPr>
              <a:t>We</a:t>
            </a:r>
            <a:r>
              <a:rPr sz="2400" spc="-20" dirty="0">
                <a:latin typeface="Calibri"/>
                <a:cs typeface="Calibri"/>
              </a:rPr>
              <a:t> </a:t>
            </a:r>
            <a:r>
              <a:rPr sz="2400" spc="-5" dirty="0">
                <a:latin typeface="Calibri"/>
                <a:cs typeface="Calibri"/>
              </a:rPr>
              <a:t>should</a:t>
            </a:r>
            <a:r>
              <a:rPr sz="2400" spc="20" dirty="0">
                <a:latin typeface="Calibri"/>
                <a:cs typeface="Calibri"/>
              </a:rPr>
              <a:t> </a:t>
            </a:r>
            <a:r>
              <a:rPr sz="2400" spc="-20" dirty="0">
                <a:latin typeface="Calibri"/>
                <a:cs typeface="Calibri"/>
              </a:rPr>
              <a:t>always</a:t>
            </a:r>
            <a:r>
              <a:rPr sz="2400" spc="-10" dirty="0">
                <a:latin typeface="Calibri"/>
                <a:cs typeface="Calibri"/>
              </a:rPr>
              <a:t> </a:t>
            </a:r>
            <a:r>
              <a:rPr sz="2400" spc="-20" dirty="0">
                <a:latin typeface="Calibri"/>
                <a:cs typeface="Calibri"/>
              </a:rPr>
              <a:t>test</a:t>
            </a:r>
            <a:r>
              <a:rPr sz="2400" spc="10" dirty="0">
                <a:latin typeface="Calibri"/>
                <a:cs typeface="Calibri"/>
              </a:rPr>
              <a:t> </a:t>
            </a:r>
            <a:r>
              <a:rPr sz="2400" spc="-5" dirty="0">
                <a:latin typeface="Calibri"/>
                <a:cs typeface="Calibri"/>
              </a:rPr>
              <a:t>how</a:t>
            </a:r>
            <a:r>
              <a:rPr sz="2400" dirty="0">
                <a:latin typeface="Calibri"/>
                <a:cs typeface="Calibri"/>
              </a:rPr>
              <a:t> </a:t>
            </a:r>
            <a:r>
              <a:rPr sz="2400" spc="-25" dirty="0">
                <a:latin typeface="Calibri"/>
                <a:cs typeface="Calibri"/>
              </a:rPr>
              <a:t>far</a:t>
            </a:r>
            <a:r>
              <a:rPr sz="2400" dirty="0">
                <a:latin typeface="Calibri"/>
                <a:cs typeface="Calibri"/>
              </a:rPr>
              <a:t> </a:t>
            </a:r>
            <a:r>
              <a:rPr sz="2400" spc="-5" dirty="0">
                <a:latin typeface="Calibri"/>
                <a:cs typeface="Calibri"/>
              </a:rPr>
              <a:t>the</a:t>
            </a:r>
            <a:r>
              <a:rPr sz="2400" spc="-10" dirty="0">
                <a:latin typeface="Calibri"/>
                <a:cs typeface="Calibri"/>
              </a:rPr>
              <a:t> </a:t>
            </a:r>
            <a:r>
              <a:rPr sz="2400" spc="-15" dirty="0">
                <a:latin typeface="Calibri"/>
                <a:cs typeface="Calibri"/>
              </a:rPr>
              <a:t>discovered</a:t>
            </a:r>
            <a:r>
              <a:rPr sz="2400" spc="-20" dirty="0">
                <a:latin typeface="Calibri"/>
                <a:cs typeface="Calibri"/>
              </a:rPr>
              <a:t> </a:t>
            </a:r>
            <a:r>
              <a:rPr sz="2400" spc="-10" dirty="0">
                <a:latin typeface="Calibri"/>
                <a:cs typeface="Calibri"/>
              </a:rPr>
              <a:t>structure</a:t>
            </a:r>
            <a:r>
              <a:rPr sz="2400" dirty="0">
                <a:latin typeface="Calibri"/>
                <a:cs typeface="Calibri"/>
              </a:rPr>
              <a:t> in </a:t>
            </a:r>
            <a:r>
              <a:rPr sz="2400" spc="-710" dirty="0">
                <a:latin typeface="Calibri"/>
                <a:cs typeface="Calibri"/>
              </a:rPr>
              <a:t> </a:t>
            </a:r>
            <a:r>
              <a:rPr sz="2400" dirty="0">
                <a:latin typeface="Calibri"/>
                <a:cs typeface="Calibri"/>
              </a:rPr>
              <a:t>the</a:t>
            </a:r>
            <a:r>
              <a:rPr sz="2400" spc="-5" dirty="0">
                <a:latin typeface="Calibri"/>
                <a:cs typeface="Calibri"/>
              </a:rPr>
              <a:t> </a:t>
            </a:r>
            <a:r>
              <a:rPr sz="2400" spc="-20" dirty="0">
                <a:latin typeface="Calibri"/>
                <a:cs typeface="Calibri"/>
              </a:rPr>
              <a:t>data</a:t>
            </a:r>
            <a:r>
              <a:rPr sz="2400" dirty="0">
                <a:latin typeface="Calibri"/>
                <a:cs typeface="Calibri"/>
              </a:rPr>
              <a:t> is </a:t>
            </a:r>
            <a:r>
              <a:rPr sz="2400" spc="-15" dirty="0">
                <a:latin typeface="Calibri"/>
                <a:cs typeface="Calibri"/>
              </a:rPr>
              <a:t>from</a:t>
            </a:r>
            <a:r>
              <a:rPr sz="2400" spc="-5" dirty="0">
                <a:latin typeface="Calibri"/>
                <a:cs typeface="Calibri"/>
              </a:rPr>
              <a:t> </a:t>
            </a:r>
            <a:r>
              <a:rPr sz="2400" spc="-10" dirty="0">
                <a:latin typeface="Calibri"/>
                <a:cs typeface="Calibri"/>
              </a:rPr>
              <a:t>‘random’</a:t>
            </a:r>
            <a:r>
              <a:rPr sz="2400" dirty="0">
                <a:latin typeface="Calibri"/>
                <a:cs typeface="Calibri"/>
              </a:rPr>
              <a:t> </a:t>
            </a:r>
            <a:r>
              <a:rPr sz="2400" spc="-20" dirty="0">
                <a:latin typeface="Calibri"/>
                <a:cs typeface="Calibri"/>
              </a:rPr>
              <a:t>data</a:t>
            </a:r>
            <a:r>
              <a:rPr lang="en-US" sz="2400" spc="-20" dirty="0">
                <a:latin typeface="Calibri"/>
                <a:cs typeface="Calibri"/>
              </a:rPr>
              <a:t>.</a:t>
            </a:r>
          </a:p>
          <a:p>
            <a:pPr marL="241300" marR="248920" indent="-229235">
              <a:lnSpc>
                <a:spcPts val="3460"/>
              </a:lnSpc>
              <a:spcBef>
                <a:spcPts val="985"/>
              </a:spcBef>
              <a:buFont typeface="Arial MT"/>
              <a:buChar char="•"/>
              <a:tabLst>
                <a:tab pos="241935" algn="l"/>
              </a:tabLst>
            </a:pPr>
            <a:endParaRPr sz="2400" dirty="0">
              <a:latin typeface="Calibri"/>
              <a:cs typeface="Calibri"/>
            </a:endParaRPr>
          </a:p>
          <a:p>
            <a:pPr marL="241300" indent="-229235">
              <a:lnSpc>
                <a:spcPct val="100000"/>
              </a:lnSpc>
              <a:spcBef>
                <a:spcPts val="560"/>
              </a:spcBef>
              <a:buFont typeface="Arial MT"/>
              <a:buChar char="•"/>
              <a:tabLst>
                <a:tab pos="241935" algn="l"/>
              </a:tabLst>
            </a:pPr>
            <a:r>
              <a:rPr sz="2400" spc="-5" dirty="0">
                <a:latin typeface="Calibri"/>
                <a:cs typeface="Calibri"/>
              </a:rPr>
              <a:t>Using</a:t>
            </a:r>
            <a:r>
              <a:rPr sz="2400" spc="10" dirty="0">
                <a:latin typeface="Calibri"/>
                <a:cs typeface="Calibri"/>
              </a:rPr>
              <a:t> </a:t>
            </a:r>
            <a:r>
              <a:rPr sz="2400" spc="-5" dirty="0">
                <a:latin typeface="Calibri"/>
                <a:cs typeface="Calibri"/>
              </a:rPr>
              <a:t>built-in</a:t>
            </a:r>
            <a:r>
              <a:rPr sz="2400" spc="25" dirty="0">
                <a:latin typeface="Calibri"/>
                <a:cs typeface="Calibri"/>
              </a:rPr>
              <a:t> </a:t>
            </a:r>
            <a:r>
              <a:rPr sz="2400" spc="-10" dirty="0">
                <a:latin typeface="Calibri"/>
                <a:cs typeface="Calibri"/>
              </a:rPr>
              <a:t>optimization</a:t>
            </a:r>
            <a:r>
              <a:rPr sz="2400" spc="20" dirty="0">
                <a:latin typeface="Calibri"/>
                <a:cs typeface="Calibri"/>
              </a:rPr>
              <a:t> </a:t>
            </a:r>
            <a:r>
              <a:rPr sz="2400" spc="-5" dirty="0">
                <a:latin typeface="Calibri"/>
                <a:cs typeface="Calibri"/>
              </a:rPr>
              <a:t>criteria</a:t>
            </a:r>
            <a:r>
              <a:rPr sz="2400" dirty="0">
                <a:latin typeface="Calibri"/>
                <a:cs typeface="Calibri"/>
              </a:rPr>
              <a:t> is</a:t>
            </a:r>
            <a:r>
              <a:rPr sz="2400" spc="-5" dirty="0">
                <a:latin typeface="Calibri"/>
                <a:cs typeface="Calibri"/>
              </a:rPr>
              <a:t> not </a:t>
            </a:r>
            <a:r>
              <a:rPr sz="2400" dirty="0">
                <a:latin typeface="Calibri"/>
                <a:cs typeface="Calibri"/>
              </a:rPr>
              <a:t>a</a:t>
            </a:r>
            <a:r>
              <a:rPr sz="2400" spc="5" dirty="0">
                <a:latin typeface="Calibri"/>
                <a:cs typeface="Calibri"/>
              </a:rPr>
              <a:t> </a:t>
            </a:r>
            <a:r>
              <a:rPr sz="2400" spc="-10" dirty="0">
                <a:latin typeface="Calibri"/>
                <a:cs typeface="Calibri"/>
              </a:rPr>
              <a:t>good</a:t>
            </a:r>
            <a:r>
              <a:rPr sz="2400" spc="-5" dirty="0">
                <a:latin typeface="Calibri"/>
                <a:cs typeface="Calibri"/>
              </a:rPr>
              <a:t> </a:t>
            </a:r>
            <a:r>
              <a:rPr sz="2400" dirty="0">
                <a:latin typeface="Calibri"/>
                <a:cs typeface="Calibri"/>
              </a:rPr>
              <a:t>idea</a:t>
            </a:r>
            <a:r>
              <a:rPr lang="en-US" sz="2400" dirty="0">
                <a:latin typeface="Calibri"/>
                <a:cs typeface="Calibri"/>
              </a:rPr>
              <a:t>.</a:t>
            </a:r>
          </a:p>
          <a:p>
            <a:pPr marL="241300" indent="-229235">
              <a:lnSpc>
                <a:spcPct val="100000"/>
              </a:lnSpc>
              <a:spcBef>
                <a:spcPts val="560"/>
              </a:spcBef>
              <a:buFont typeface="Arial MT"/>
              <a:buChar char="•"/>
              <a:tabLst>
                <a:tab pos="241935" algn="l"/>
              </a:tabLst>
            </a:pPr>
            <a:endParaRPr lang="en-US" sz="2400" dirty="0">
              <a:latin typeface="Calibri"/>
              <a:cs typeface="Calibri"/>
            </a:endParaRPr>
          </a:p>
          <a:p>
            <a:pPr marL="241300" indent="-229235">
              <a:spcBef>
                <a:spcPts val="560"/>
              </a:spcBef>
              <a:buFont typeface="Arial MT"/>
              <a:buChar char="•"/>
              <a:tabLst>
                <a:tab pos="241935" algn="l"/>
              </a:tabLst>
            </a:pPr>
            <a:r>
              <a:rPr lang="en-IN" sz="2400" spc="-5" dirty="0">
                <a:latin typeface="Calibri"/>
                <a:cs typeface="Calibri"/>
              </a:rPr>
              <a:t>Some</a:t>
            </a:r>
            <a:r>
              <a:rPr lang="en-IN" sz="2400" spc="-10" dirty="0">
                <a:latin typeface="Calibri"/>
                <a:cs typeface="Calibri"/>
              </a:rPr>
              <a:t> </a:t>
            </a:r>
            <a:r>
              <a:rPr lang="en-IN" sz="2400" spc="-20" dirty="0">
                <a:latin typeface="Calibri"/>
                <a:cs typeface="Calibri"/>
              </a:rPr>
              <a:t>data</a:t>
            </a:r>
            <a:r>
              <a:rPr lang="en-IN" sz="2400" dirty="0">
                <a:latin typeface="Calibri"/>
                <a:cs typeface="Calibri"/>
              </a:rPr>
              <a:t> </a:t>
            </a:r>
            <a:r>
              <a:rPr lang="en-IN" sz="2400" spc="-10" dirty="0">
                <a:latin typeface="Calibri"/>
                <a:cs typeface="Calibri"/>
              </a:rPr>
              <a:t>are</a:t>
            </a:r>
            <a:r>
              <a:rPr lang="en-IN" sz="2400" spc="-15" dirty="0">
                <a:latin typeface="Calibri"/>
                <a:cs typeface="Calibri"/>
              </a:rPr>
              <a:t> </a:t>
            </a:r>
            <a:r>
              <a:rPr lang="en-IN" sz="2400" spc="-5" dirty="0">
                <a:latin typeface="Calibri"/>
                <a:cs typeface="Calibri"/>
              </a:rPr>
              <a:t>not </a:t>
            </a:r>
            <a:r>
              <a:rPr lang="en-IN" sz="2400" spc="-15" dirty="0">
                <a:latin typeface="Calibri"/>
                <a:cs typeface="Calibri"/>
              </a:rPr>
              <a:t>naturally</a:t>
            </a:r>
            <a:r>
              <a:rPr lang="en-IN" sz="2400" spc="10" dirty="0">
                <a:latin typeface="Calibri"/>
                <a:cs typeface="Calibri"/>
              </a:rPr>
              <a:t> </a:t>
            </a:r>
            <a:r>
              <a:rPr lang="en-IN" sz="2400" spc="-20" dirty="0">
                <a:latin typeface="Calibri"/>
                <a:cs typeface="Calibri"/>
              </a:rPr>
              <a:t>‘</a:t>
            </a:r>
            <a:r>
              <a:rPr lang="en-IN" sz="2400" spc="-20" dirty="0" err="1">
                <a:latin typeface="Calibri"/>
                <a:cs typeface="Calibri"/>
              </a:rPr>
              <a:t>clusterable</a:t>
            </a:r>
            <a:r>
              <a:rPr lang="en-IN" sz="2400" spc="-20" dirty="0">
                <a:latin typeface="Calibri"/>
                <a:cs typeface="Calibri"/>
              </a:rPr>
              <a:t>’.</a:t>
            </a:r>
          </a:p>
          <a:p>
            <a:pPr marL="241300" indent="-229235">
              <a:lnSpc>
                <a:spcPct val="100000"/>
              </a:lnSpc>
              <a:spcBef>
                <a:spcPts val="560"/>
              </a:spcBef>
              <a:buFont typeface="Arial MT"/>
              <a:buChar char="•"/>
              <a:tabLst>
                <a:tab pos="241935" algn="l"/>
              </a:tabLst>
            </a:pPr>
            <a:endParaRPr sz="24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C166E2E-1C29-A5B1-21C3-43235B42EF62}"/>
              </a:ext>
            </a:extLst>
          </p:cNvPr>
          <p:cNvPicPr>
            <a:picLocks noChangeAspect="1"/>
          </p:cNvPicPr>
          <p:nvPr/>
        </p:nvPicPr>
        <p:blipFill>
          <a:blip r:embed="rId2"/>
          <a:stretch>
            <a:fillRect/>
          </a:stretch>
        </p:blipFill>
        <p:spPr>
          <a:xfrm>
            <a:off x="2229492" y="359859"/>
            <a:ext cx="7285795" cy="6138282"/>
          </a:xfrm>
          <a:prstGeom prst="rect">
            <a:avLst/>
          </a:prstGeom>
        </p:spPr>
      </p:pic>
    </p:spTree>
    <p:extLst>
      <p:ext uri="{BB962C8B-B14F-4D97-AF65-F5344CB8AC3E}">
        <p14:creationId xmlns:p14="http://schemas.microsoft.com/office/powerpoint/2010/main" val="641069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66A834-6D4C-E1C2-7664-B97E0900C8D1}"/>
              </a:ext>
            </a:extLst>
          </p:cNvPr>
          <p:cNvPicPr>
            <a:picLocks noChangeAspect="1"/>
          </p:cNvPicPr>
          <p:nvPr/>
        </p:nvPicPr>
        <p:blipFill>
          <a:blip r:embed="rId2"/>
          <a:stretch>
            <a:fillRect/>
          </a:stretch>
        </p:blipFill>
        <p:spPr>
          <a:xfrm>
            <a:off x="2209800" y="388920"/>
            <a:ext cx="7772400" cy="6080159"/>
          </a:xfrm>
          <a:prstGeom prst="rect">
            <a:avLst/>
          </a:prstGeom>
        </p:spPr>
      </p:pic>
    </p:spTree>
    <p:extLst>
      <p:ext uri="{BB962C8B-B14F-4D97-AF65-F5344CB8AC3E}">
        <p14:creationId xmlns:p14="http://schemas.microsoft.com/office/powerpoint/2010/main" val="1377178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DE806979-F080-3742-DF76-9E5B6214306C}"/>
              </a:ext>
            </a:extLst>
          </p:cNvPr>
          <p:cNvPicPr>
            <a:picLocks noChangeAspect="1"/>
          </p:cNvPicPr>
          <p:nvPr/>
        </p:nvPicPr>
        <p:blipFill>
          <a:blip r:embed="rId2"/>
          <a:stretch>
            <a:fillRect/>
          </a:stretch>
        </p:blipFill>
        <p:spPr>
          <a:xfrm>
            <a:off x="643467" y="948098"/>
            <a:ext cx="10905066" cy="4961802"/>
          </a:xfrm>
          <a:prstGeom prst="rect">
            <a:avLst/>
          </a:prstGeom>
        </p:spPr>
      </p:pic>
    </p:spTree>
    <p:extLst>
      <p:ext uri="{BB962C8B-B14F-4D97-AF65-F5344CB8AC3E}">
        <p14:creationId xmlns:p14="http://schemas.microsoft.com/office/powerpoint/2010/main" val="170086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7772400" cy="838200"/>
          </a:xfrm>
        </p:spPr>
        <p:txBody>
          <a:bodyPr/>
          <a:lstStyle/>
          <a:p>
            <a:pPr>
              <a:defRPr/>
            </a:pPr>
            <a:r>
              <a:rPr lang="en-US" dirty="0"/>
              <a:t>Silhouette</a:t>
            </a:r>
          </a:p>
        </p:txBody>
      </p:sp>
      <p:sp>
        <p:nvSpPr>
          <p:cNvPr id="3" name="Content Placeholder 2"/>
          <p:cNvSpPr>
            <a:spLocks noGrp="1"/>
          </p:cNvSpPr>
          <p:nvPr>
            <p:ph idx="1"/>
          </p:nvPr>
        </p:nvSpPr>
        <p:spPr>
          <a:xfrm>
            <a:off x="1981200" y="1219200"/>
            <a:ext cx="8305800" cy="5029200"/>
          </a:xfrm>
        </p:spPr>
        <p:txBody>
          <a:bodyPr>
            <a:normAutofit lnSpcReduction="10000"/>
          </a:bodyPr>
          <a:lstStyle/>
          <a:p>
            <a:pPr>
              <a:buFont typeface="Wingdings" charset="2"/>
              <a:buChar char="l"/>
              <a:defRPr/>
            </a:pPr>
            <a:r>
              <a:rPr lang="en-US" dirty="0"/>
              <a:t>Could just use total silhouette average to decide best clustering but best to do silhouette analysis with a visualization tool and use score along with other aspects of the clustering</a:t>
            </a:r>
          </a:p>
          <a:p>
            <a:pPr lvl="1">
              <a:defRPr/>
            </a:pPr>
            <a:r>
              <a:rPr lang="en-US" dirty="0"/>
              <a:t>Cluster sizes</a:t>
            </a:r>
          </a:p>
          <a:p>
            <a:pPr lvl="1">
              <a:defRPr/>
            </a:pPr>
            <a:r>
              <a:rPr lang="en-US" dirty="0"/>
              <a:t>Number of clusters</a:t>
            </a:r>
          </a:p>
          <a:p>
            <a:pPr lvl="1">
              <a:defRPr/>
            </a:pPr>
            <a:r>
              <a:rPr lang="en-US" dirty="0"/>
              <a:t>Shape of clusters</a:t>
            </a:r>
          </a:p>
          <a:p>
            <a:pPr lvl="1">
              <a:defRPr/>
            </a:pPr>
            <a:r>
              <a:rPr lang="en-US" dirty="0"/>
              <a:t>Etc.</a:t>
            </a:r>
          </a:p>
          <a:p>
            <a:pPr>
              <a:buFont typeface="Wingdings" charset="2"/>
              <a:buChar char="l"/>
              <a:defRPr/>
            </a:pPr>
            <a:r>
              <a:rPr lang="en-US" dirty="0"/>
              <a:t>Note when task dimensions are &gt; 3 (typical and no longer </a:t>
            </a:r>
            <a:r>
              <a:rPr lang="en-US" dirty="0" err="1"/>
              <a:t>visualizable</a:t>
            </a:r>
            <a:r>
              <a:rPr lang="en-US" dirty="0"/>
              <a:t> for us), silhouette graph still easy to visualize</a:t>
            </a:r>
          </a:p>
          <a:p>
            <a:pPr>
              <a:buFont typeface="Wingdings" charset="2"/>
              <a:buChar char="l"/>
              <a:defRPr/>
            </a:pPr>
            <a:r>
              <a:rPr lang="en-US" dirty="0"/>
              <a:t>O(</a:t>
            </a:r>
            <a:r>
              <a:rPr lang="en-US" i="1" dirty="0"/>
              <a:t>n</a:t>
            </a:r>
            <a:r>
              <a:rPr lang="en-US" baseline="30000" dirty="0"/>
              <a:t>2</a:t>
            </a:r>
            <a:r>
              <a:rPr lang="en-US" dirty="0"/>
              <a:t>) complexity due to </a:t>
            </a:r>
            <a:r>
              <a:rPr lang="en-US" i="1" dirty="0"/>
              <a:t>b</a:t>
            </a:r>
            <a:r>
              <a:rPr lang="en-US" dirty="0"/>
              <a:t>(</a:t>
            </a:r>
            <a:r>
              <a:rPr lang="en-US" i="1" dirty="0" err="1"/>
              <a:t>i</a:t>
            </a:r>
            <a:r>
              <a:rPr lang="en-US" dirty="0"/>
              <a:t>) computation</a:t>
            </a:r>
          </a:p>
          <a:p>
            <a:pPr>
              <a:buFont typeface="Wingdings" charset="2"/>
              <a:buChar char="l"/>
              <a:defRPr/>
            </a:pPr>
            <a:r>
              <a:rPr lang="en-US" dirty="0"/>
              <a:t>There are other cluster metrics out there</a:t>
            </a:r>
          </a:p>
          <a:p>
            <a:pPr>
              <a:buFont typeface="Wingdings" charset="2"/>
              <a:buChar char="l"/>
              <a:defRPr/>
            </a:pPr>
            <a:r>
              <a:rPr lang="en-US" dirty="0"/>
              <a:t>These metrics are rough guidelines and should be "taken with a grain of salt"</a:t>
            </a:r>
          </a:p>
        </p:txBody>
      </p:sp>
      <p:sp>
        <p:nvSpPr>
          <p:cNvPr id="31751" name="Footer Placeholder 3"/>
          <p:cNvSpPr>
            <a:spLocks noGrp="1"/>
          </p:cNvSpPr>
          <p:nvPr>
            <p:ph type="ftr" sz="quarter" idx="11"/>
          </p:nvPr>
        </p:nvSpPr>
        <p:spPr>
          <a:noFill/>
        </p:spPr>
        <p:txBody>
          <a:bodyPr/>
          <a:lstStyle/>
          <a:p>
            <a:pPr fontAlgn="base">
              <a:spcBef>
                <a:spcPct val="0"/>
              </a:spcBef>
              <a:spcAft>
                <a:spcPct val="0"/>
              </a:spcAft>
            </a:pPr>
            <a:r>
              <a:rPr lang="en-US">
                <a:solidFill>
                  <a:srgbClr val="FFFFFF"/>
                </a:solidFill>
                <a:latin typeface="Times New Roman" pitchFamily="1" charset="0"/>
              </a:rPr>
              <a:t>CS 472 - Clustering</a:t>
            </a:r>
          </a:p>
        </p:txBody>
      </p:sp>
      <p:sp>
        <p:nvSpPr>
          <p:cNvPr id="31752" name="Slide Number Placeholder 4"/>
          <p:cNvSpPr>
            <a:spLocks noGrp="1"/>
          </p:cNvSpPr>
          <p:nvPr>
            <p:ph type="sldNum" sz="quarter" idx="12"/>
          </p:nvPr>
        </p:nvSpPr>
        <p:spPr>
          <a:noFill/>
        </p:spPr>
        <p:txBody>
          <a:bodyPr/>
          <a:lstStyle/>
          <a:p>
            <a:pPr fontAlgn="base">
              <a:spcBef>
                <a:spcPct val="0"/>
              </a:spcBef>
              <a:spcAft>
                <a:spcPct val="0"/>
              </a:spcAft>
            </a:pPr>
            <a:fld id="{08DB3A54-4C13-BD4A-B58E-9E4E1839294E}" type="slidenum">
              <a:rPr lang="en-US">
                <a:solidFill>
                  <a:srgbClr val="FFFFFF"/>
                </a:solidFill>
                <a:latin typeface="Times New Roman" pitchFamily="1" charset="0"/>
              </a:rPr>
              <a:pPr fontAlgn="base">
                <a:spcBef>
                  <a:spcPct val="0"/>
                </a:spcBef>
                <a:spcAft>
                  <a:spcPct val="0"/>
                </a:spcAft>
              </a:pPr>
              <a:t>43</a:t>
            </a:fld>
            <a:endParaRPr lang="en-US">
              <a:solidFill>
                <a:srgbClr val="FFFFFF"/>
              </a:solidFill>
              <a:latin typeface="Times New Roman" pitchFamily="1" charset="0"/>
            </a:endParaRPr>
          </a:p>
        </p:txBody>
      </p:sp>
    </p:spTree>
    <p:extLst>
      <p:ext uri="{BB962C8B-B14F-4D97-AF65-F5344CB8AC3E}">
        <p14:creationId xmlns:p14="http://schemas.microsoft.com/office/powerpoint/2010/main" val="482990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
            <a:ext cx="9128103" cy="685323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
            <a:ext cx="9128103" cy="685323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
            <a:ext cx="9128103" cy="685323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
            <a:ext cx="9128103" cy="685323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mathematical equation&#10;&#10;Description automatically generated">
            <a:extLst>
              <a:ext uri="{FF2B5EF4-FFF2-40B4-BE49-F238E27FC236}">
                <a16:creationId xmlns:a16="http://schemas.microsoft.com/office/drawing/2014/main" id="{8510FBD9-4F9E-F8E5-7413-E16766B6D565}"/>
              </a:ext>
            </a:extLst>
          </p:cNvPr>
          <p:cNvPicPr>
            <a:picLocks noChangeAspect="1"/>
          </p:cNvPicPr>
          <p:nvPr/>
        </p:nvPicPr>
        <p:blipFill>
          <a:blip r:embed="rId2"/>
          <a:stretch>
            <a:fillRect/>
          </a:stretch>
        </p:blipFill>
        <p:spPr>
          <a:xfrm>
            <a:off x="864952" y="643466"/>
            <a:ext cx="10462095" cy="5571067"/>
          </a:xfrm>
          <a:prstGeom prst="rect">
            <a:avLst/>
          </a:prstGeom>
        </p:spPr>
      </p:pic>
    </p:spTree>
    <p:extLst>
      <p:ext uri="{BB962C8B-B14F-4D97-AF65-F5344CB8AC3E}">
        <p14:creationId xmlns:p14="http://schemas.microsoft.com/office/powerpoint/2010/main" val="3778007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
            <a:ext cx="9128103" cy="68532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2E9CB6-918A-6F68-DEB3-7F743353EE9F}"/>
              </a:ext>
            </a:extLst>
          </p:cNvPr>
          <p:cNvSpPr>
            <a:spLocks noGrp="1"/>
          </p:cNvSpPr>
          <p:nvPr>
            <p:ph idx="1"/>
          </p:nvPr>
        </p:nvSpPr>
        <p:spPr>
          <a:xfrm>
            <a:off x="838200" y="452063"/>
            <a:ext cx="10515600" cy="6277510"/>
          </a:xfrm>
        </p:spPr>
        <p:txBody>
          <a:bodyPr>
            <a:normAutofit lnSpcReduction="10000"/>
          </a:bodyPr>
          <a:lstStyle/>
          <a:p>
            <a:r>
              <a:rPr lang="en-US" dirty="0"/>
              <a:t>Here are a few scenarios where data might not be naturally "</a:t>
            </a:r>
            <a:r>
              <a:rPr lang="en-US" dirty="0" err="1"/>
              <a:t>clusterable</a:t>
            </a:r>
            <a:r>
              <a:rPr lang="en-US" dirty="0"/>
              <a:t>":</a:t>
            </a:r>
          </a:p>
          <a:p>
            <a:endParaRPr lang="en-US" dirty="0"/>
          </a:p>
          <a:p>
            <a:pPr lvl="1"/>
            <a:r>
              <a:rPr lang="en-US" dirty="0"/>
              <a:t>Uniform Data: If your data is distributed uniformly or lacks any discernible patterns, it might not exhibit clear clusters.</a:t>
            </a:r>
          </a:p>
          <a:p>
            <a:pPr lvl="1"/>
            <a:endParaRPr lang="en-US" dirty="0"/>
          </a:p>
          <a:p>
            <a:pPr lvl="1"/>
            <a:r>
              <a:rPr lang="en-US" dirty="0"/>
              <a:t>Noisy Data: When there is a significant amount of noise in the data, it can obscure genuine cluster structures.</a:t>
            </a:r>
          </a:p>
          <a:p>
            <a:pPr lvl="1"/>
            <a:endParaRPr lang="en-US" dirty="0"/>
          </a:p>
          <a:p>
            <a:pPr lvl="1"/>
            <a:r>
              <a:rPr lang="en-US" dirty="0"/>
              <a:t>Overlapping Clusters: If clusters in the data overlap significantly, it can make it challenging to separate them distinctly.</a:t>
            </a:r>
          </a:p>
          <a:p>
            <a:pPr lvl="1"/>
            <a:endParaRPr lang="en-US" dirty="0"/>
          </a:p>
          <a:p>
            <a:pPr lvl="1"/>
            <a:r>
              <a:rPr lang="en-US" dirty="0"/>
              <a:t>Sparse Data: In high-dimensional spaces, data points tend to become more spread out, making it difficult to identify compact clusters.</a:t>
            </a:r>
          </a:p>
          <a:p>
            <a:pPr marL="457200" lvl="1" indent="0">
              <a:buNone/>
            </a:pPr>
            <a:endParaRPr lang="en-US" dirty="0"/>
          </a:p>
          <a:p>
            <a:pPr lvl="1"/>
            <a:r>
              <a:rPr lang="en-US" dirty="0"/>
              <a:t>Outliers: Outliers can significantly affect the determination of cluster centers and boundaries.</a:t>
            </a:r>
          </a:p>
          <a:p>
            <a:pPr lvl="1"/>
            <a:endParaRPr lang="en-US" dirty="0"/>
          </a:p>
          <a:p>
            <a:endParaRPr lang="en-US" dirty="0"/>
          </a:p>
        </p:txBody>
      </p:sp>
    </p:spTree>
    <p:extLst>
      <p:ext uri="{BB962C8B-B14F-4D97-AF65-F5344CB8AC3E}">
        <p14:creationId xmlns:p14="http://schemas.microsoft.com/office/powerpoint/2010/main" val="1290309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
            <a:ext cx="9128103" cy="685323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36718" y="1"/>
            <a:ext cx="9128103" cy="685323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6">
            <a:extLst>
              <a:ext uri="{FF2B5EF4-FFF2-40B4-BE49-F238E27FC236}">
                <a16:creationId xmlns:a16="http://schemas.microsoft.com/office/drawing/2014/main" id="{91D63A36-6282-EDDA-B6C9-3EFB88DF8A1E}"/>
              </a:ext>
            </a:extLst>
          </p:cNvPr>
          <p:cNvSpPr txBox="1">
            <a:spLocks noChangeArrowheads="1"/>
          </p:cNvSpPr>
          <p:nvPr/>
        </p:nvSpPr>
        <p:spPr bwMode="auto">
          <a:xfrm>
            <a:off x="2895601" y="1600200"/>
            <a:ext cx="5618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r>
              <a:rPr lang="en-US" altLang="zh-TW" sz="2400">
                <a:latin typeface="Times New Roman" panose="02020603050405020304" pitchFamily="18" charset="0"/>
                <a:cs typeface="微軟正黑體" panose="020B0604030504040204" pitchFamily="34" charset="-120"/>
              </a:rPr>
              <a:t>Y={(a,b,c), (d,e,f)}     Y</a:t>
            </a:r>
            <a:r>
              <a:rPr lang="en-US" altLang="zh-TW" sz="2400">
                <a:latin typeface="Times New Roman" panose="02020603050405020304" pitchFamily="18" charset="0"/>
                <a:cs typeface="Times New Roman" panose="02020603050405020304" pitchFamily="18" charset="0"/>
              </a:rPr>
              <a:t>'</a:t>
            </a:r>
            <a:r>
              <a:rPr lang="en-US" altLang="zh-TW" sz="2400">
                <a:latin typeface="Times New Roman" panose="02020603050405020304" pitchFamily="18" charset="0"/>
                <a:cs typeface="微軟正黑體" panose="020B0604030504040204" pitchFamily="34" charset="-120"/>
              </a:rPr>
              <a:t>={(a,b), (c,d,e), (f)}</a:t>
            </a:r>
          </a:p>
        </p:txBody>
      </p:sp>
      <p:graphicFrame>
        <p:nvGraphicFramePr>
          <p:cNvPr id="18551" name="Group 119">
            <a:extLst>
              <a:ext uri="{FF2B5EF4-FFF2-40B4-BE49-F238E27FC236}">
                <a16:creationId xmlns:a16="http://schemas.microsoft.com/office/drawing/2014/main" id="{79C7C78F-B120-5C64-3ED0-26B155A4CF0D}"/>
              </a:ext>
            </a:extLst>
          </p:cNvPr>
          <p:cNvGraphicFramePr>
            <a:graphicFrameLocks noGrp="1"/>
          </p:cNvGraphicFramePr>
          <p:nvPr/>
        </p:nvGraphicFramePr>
        <p:xfrm>
          <a:off x="2133600" y="2286000"/>
          <a:ext cx="8534400" cy="2425908"/>
        </p:xfrm>
        <a:graphic>
          <a:graphicData uri="http://schemas.openxmlformats.org/drawingml/2006/table">
            <a:tbl>
              <a:tblPr/>
              <a:tblGrid>
                <a:gridCol w="1054100">
                  <a:extLst>
                    <a:ext uri="{9D8B030D-6E8A-4147-A177-3AD203B41FA5}">
                      <a16:colId xmlns:a16="http://schemas.microsoft.com/office/drawing/2014/main" val="20000"/>
                    </a:ext>
                  </a:extLst>
                </a:gridCol>
                <a:gridCol w="442913">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420687">
                  <a:extLst>
                    <a:ext uri="{9D8B030D-6E8A-4147-A177-3AD203B41FA5}">
                      <a16:colId xmlns:a16="http://schemas.microsoft.com/office/drawing/2014/main" val="20003"/>
                    </a:ext>
                  </a:extLst>
                </a:gridCol>
                <a:gridCol w="465138">
                  <a:extLst>
                    <a:ext uri="{9D8B030D-6E8A-4147-A177-3AD203B41FA5}">
                      <a16:colId xmlns:a16="http://schemas.microsoft.com/office/drawing/2014/main" val="20004"/>
                    </a:ext>
                  </a:extLst>
                </a:gridCol>
                <a:gridCol w="444500">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gridCol w="442912">
                  <a:extLst>
                    <a:ext uri="{9D8B030D-6E8A-4147-A177-3AD203B41FA5}">
                      <a16:colId xmlns:a16="http://schemas.microsoft.com/office/drawing/2014/main" val="20007"/>
                    </a:ext>
                  </a:extLst>
                </a:gridCol>
                <a:gridCol w="444500">
                  <a:extLst>
                    <a:ext uri="{9D8B030D-6E8A-4147-A177-3AD203B41FA5}">
                      <a16:colId xmlns:a16="http://schemas.microsoft.com/office/drawing/2014/main" val="20008"/>
                    </a:ext>
                  </a:extLst>
                </a:gridCol>
                <a:gridCol w="442913">
                  <a:extLst>
                    <a:ext uri="{9D8B030D-6E8A-4147-A177-3AD203B41FA5}">
                      <a16:colId xmlns:a16="http://schemas.microsoft.com/office/drawing/2014/main" val="20009"/>
                    </a:ext>
                  </a:extLst>
                </a:gridCol>
                <a:gridCol w="444500">
                  <a:extLst>
                    <a:ext uri="{9D8B030D-6E8A-4147-A177-3AD203B41FA5}">
                      <a16:colId xmlns:a16="http://schemas.microsoft.com/office/drawing/2014/main" val="20010"/>
                    </a:ext>
                  </a:extLst>
                </a:gridCol>
                <a:gridCol w="444500">
                  <a:extLst>
                    <a:ext uri="{9D8B030D-6E8A-4147-A177-3AD203B41FA5}">
                      <a16:colId xmlns:a16="http://schemas.microsoft.com/office/drawing/2014/main" val="20011"/>
                    </a:ext>
                  </a:extLst>
                </a:gridCol>
                <a:gridCol w="441325">
                  <a:extLst>
                    <a:ext uri="{9D8B030D-6E8A-4147-A177-3AD203B41FA5}">
                      <a16:colId xmlns:a16="http://schemas.microsoft.com/office/drawing/2014/main" val="20012"/>
                    </a:ext>
                  </a:extLst>
                </a:gridCol>
                <a:gridCol w="444500">
                  <a:extLst>
                    <a:ext uri="{9D8B030D-6E8A-4147-A177-3AD203B41FA5}">
                      <a16:colId xmlns:a16="http://schemas.microsoft.com/office/drawing/2014/main" val="20013"/>
                    </a:ext>
                  </a:extLst>
                </a:gridCol>
                <a:gridCol w="444500">
                  <a:extLst>
                    <a:ext uri="{9D8B030D-6E8A-4147-A177-3AD203B41FA5}">
                      <a16:colId xmlns:a16="http://schemas.microsoft.com/office/drawing/2014/main" val="20014"/>
                    </a:ext>
                  </a:extLst>
                </a:gridCol>
                <a:gridCol w="442912">
                  <a:extLst>
                    <a:ext uri="{9D8B030D-6E8A-4147-A177-3AD203B41FA5}">
                      <a16:colId xmlns:a16="http://schemas.microsoft.com/office/drawing/2014/main" val="20015"/>
                    </a:ext>
                  </a:extLst>
                </a:gridCol>
                <a:gridCol w="825500">
                  <a:extLst>
                    <a:ext uri="{9D8B030D-6E8A-4147-A177-3AD203B41FA5}">
                      <a16:colId xmlns:a16="http://schemas.microsoft.com/office/drawing/2014/main" val="20016"/>
                    </a:ext>
                  </a:extLst>
                </a:gridCol>
              </a:tblGrid>
              <a:tr h="56666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ab</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ac</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ad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ae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af</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bc</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bd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be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bf</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cd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ce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cf</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dirty="0">
                          <a:ln>
                            <a:noFill/>
                          </a:ln>
                          <a:solidFill>
                            <a:schemeClr val="tx1"/>
                          </a:solidFill>
                          <a:effectLst/>
                          <a:latin typeface="Arial" charset="0"/>
                          <a:ea typeface="新細明體" pitchFamily="18" charset="-120"/>
                        </a:rPr>
                        <a:t>de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dirty="0">
                          <a:ln>
                            <a:noFill/>
                          </a:ln>
                          <a:solidFill>
                            <a:schemeClr val="tx1"/>
                          </a:solidFill>
                          <a:effectLst/>
                          <a:latin typeface="Arial" charset="0"/>
                          <a:ea typeface="新細明體" pitchFamily="18" charset="-120"/>
                        </a:rPr>
                        <a:t>df</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Arial" charset="0"/>
                          <a:ea typeface="新細明體" pitchFamily="18" charset="-120"/>
                        </a:rPr>
                        <a:t>ef</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Total</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0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Times New Roman" pitchFamily="18" charset="0"/>
                          <a:ea typeface="新細明體" pitchFamily="18" charset="-120"/>
                        </a:rPr>
                        <a:t>together in both</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2</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99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Times New Roman" pitchFamily="18" charset="0"/>
                          <a:ea typeface="新細明體" pitchFamily="18" charset="-120"/>
                        </a:rPr>
                        <a:t>separate in both</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7</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99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Times New Roman" pitchFamily="18" charset="0"/>
                          <a:ea typeface="新細明體" pitchFamily="18" charset="-120"/>
                        </a:rPr>
                        <a:t>discordant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sz="2800" b="0" i="0" u="none" strike="noStrike" cap="none" normalizeH="0" baseline="0">
                        <a:ln>
                          <a:noFill/>
                        </a:ln>
                        <a:solidFill>
                          <a:schemeClr val="tx1"/>
                        </a:solidFill>
                        <a:effectLst/>
                        <a:latin typeface="Arial" charset="0"/>
                        <a:ea typeface="新細明體" pitchFamily="18" charset="-12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dirty="0">
                          <a:ln>
                            <a:noFill/>
                          </a:ln>
                          <a:solidFill>
                            <a:schemeClr val="tx1"/>
                          </a:solidFill>
                          <a:effectLst/>
                          <a:latin typeface="Arial" charset="0"/>
                          <a:ea typeface="新細明體" pitchFamily="18" charset="-120"/>
                        </a:rPr>
                        <a:t>6</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3647" name="Text Box 122">
            <a:extLst>
              <a:ext uri="{FF2B5EF4-FFF2-40B4-BE49-F238E27FC236}">
                <a16:creationId xmlns:a16="http://schemas.microsoft.com/office/drawing/2014/main" id="{64C09FB1-8A76-F333-17A4-0A2E33307343}"/>
              </a:ext>
            </a:extLst>
          </p:cNvPr>
          <p:cNvSpPr txBox="1">
            <a:spLocks noChangeArrowheads="1"/>
          </p:cNvSpPr>
          <p:nvPr/>
        </p:nvSpPr>
        <p:spPr bwMode="auto">
          <a:xfrm>
            <a:off x="2057400" y="4648200"/>
            <a:ext cx="8153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r>
              <a:rPr lang="en-US" altLang="zh-TW" sz="2400">
                <a:latin typeface="Times New Roman" panose="02020603050405020304" pitchFamily="18" charset="0"/>
                <a:cs typeface="微軟正黑體" panose="020B0604030504040204" pitchFamily="34" charset="-120"/>
              </a:rPr>
              <a:t>Rand index: c(Y, Y</a:t>
            </a:r>
            <a:r>
              <a:rPr lang="en-US" altLang="zh-TW" sz="2400">
                <a:latin typeface="Times New Roman" panose="02020603050405020304" pitchFamily="18" charset="0"/>
                <a:cs typeface="Times New Roman" panose="02020603050405020304" pitchFamily="18" charset="0"/>
              </a:rPr>
              <a:t>') </a:t>
            </a:r>
            <a:r>
              <a:rPr lang="en-US" altLang="zh-TW" sz="2400">
                <a:latin typeface="Times New Roman" panose="02020603050405020304" pitchFamily="18" charset="0"/>
                <a:cs typeface="微軟正黑體" panose="020B0604030504040204" pitchFamily="34" charset="-120"/>
              </a:rPr>
              <a:t>=(2+7)/15=0.6  (percentage of concordance)</a:t>
            </a:r>
          </a:p>
          <a:p>
            <a:endParaRPr lang="en-US" altLang="zh-TW" sz="2400">
              <a:latin typeface="Times New Roman" panose="02020603050405020304" pitchFamily="18" charset="0"/>
              <a:cs typeface="微軟正黑體" panose="020B0604030504040204" pitchFamily="34" charset="-120"/>
            </a:endParaRPr>
          </a:p>
          <a:p>
            <a:pPr>
              <a:buFontTx/>
              <a:buAutoNum type="arabicPeriod"/>
            </a:pPr>
            <a:r>
              <a:rPr lang="en-US" altLang="zh-TW" sz="2400">
                <a:latin typeface="Times New Roman" panose="02020603050405020304" pitchFamily="18" charset="0"/>
                <a:cs typeface="微軟正黑體" panose="020B0604030504040204" pitchFamily="34" charset="-120"/>
              </a:rPr>
              <a:t>1</a:t>
            </a:r>
            <a:r>
              <a:rPr lang="en-US" altLang="zh-TW">
                <a:cs typeface="微軟正黑體" panose="020B0604030504040204" pitchFamily="34" charset="-120"/>
                <a:sym typeface="Symbol" pitchFamily="2" charset="2"/>
              </a:rPr>
              <a:t></a:t>
            </a:r>
            <a:r>
              <a:rPr lang="en-US" altLang="zh-TW">
                <a:cs typeface="微軟正黑體" panose="020B0604030504040204" pitchFamily="34" charset="-120"/>
              </a:rPr>
              <a:t> </a:t>
            </a:r>
            <a:r>
              <a:rPr lang="en-US" altLang="zh-TW" sz="2400">
                <a:latin typeface="Times New Roman" panose="02020603050405020304" pitchFamily="18" charset="0"/>
                <a:cs typeface="微軟正黑體" panose="020B0604030504040204" pitchFamily="34" charset="-120"/>
              </a:rPr>
              <a:t>c(Y, Y')</a:t>
            </a:r>
            <a:r>
              <a:rPr lang="en-US" altLang="zh-TW" sz="2400">
                <a:latin typeface="Times New Roman" panose="02020603050405020304" pitchFamily="18" charset="0"/>
                <a:cs typeface="微軟正黑體" panose="020B0604030504040204" pitchFamily="34" charset="-120"/>
                <a:sym typeface="Symbol" pitchFamily="2" charset="2"/>
              </a:rPr>
              <a:t></a:t>
            </a:r>
            <a:r>
              <a:rPr lang="en-US" altLang="zh-TW" sz="2400">
                <a:latin typeface="Times New Roman" panose="02020603050405020304" pitchFamily="18" charset="0"/>
                <a:cs typeface="微軟正黑體" panose="020B0604030504040204" pitchFamily="34" charset="-120"/>
              </a:rPr>
              <a:t>0</a:t>
            </a:r>
          </a:p>
          <a:p>
            <a:pPr>
              <a:buFontTx/>
              <a:buAutoNum type="arabicPeriod"/>
            </a:pPr>
            <a:r>
              <a:rPr lang="en-US" altLang="zh-TW" sz="2400">
                <a:latin typeface="Times New Roman" panose="02020603050405020304" pitchFamily="18" charset="0"/>
                <a:cs typeface="微軟正黑體" panose="020B0604030504040204" pitchFamily="34" charset="-120"/>
              </a:rPr>
              <a:t>Clustering methods can be evaluated by c(Y, Y</a:t>
            </a:r>
            <a:r>
              <a:rPr lang="en-US" altLang="zh-TW" sz="2400" baseline="-25000">
                <a:latin typeface="Times New Roman" panose="02020603050405020304" pitchFamily="18" charset="0"/>
                <a:cs typeface="微軟正黑體" panose="020B0604030504040204" pitchFamily="34" charset="-120"/>
              </a:rPr>
              <a:t>truth</a:t>
            </a:r>
            <a:r>
              <a:rPr lang="en-US" altLang="zh-TW" sz="2400">
                <a:latin typeface="Times New Roman" panose="02020603050405020304" pitchFamily="18" charset="0"/>
                <a:cs typeface="微軟正黑體" panose="020B0604030504040204" pitchFamily="34" charset="-120"/>
              </a:rPr>
              <a:t>) if Y</a:t>
            </a:r>
            <a:r>
              <a:rPr lang="en-US" altLang="zh-TW" sz="2400" baseline="-25000">
                <a:latin typeface="Times New Roman" panose="02020603050405020304" pitchFamily="18" charset="0"/>
                <a:cs typeface="微軟正黑體" panose="020B0604030504040204" pitchFamily="34" charset="-120"/>
              </a:rPr>
              <a:t>truth</a:t>
            </a:r>
            <a:r>
              <a:rPr lang="en-US" altLang="zh-TW" sz="2400">
                <a:latin typeface="Times New Roman" panose="02020603050405020304" pitchFamily="18" charset="0"/>
                <a:cs typeface="微軟正黑體" panose="020B0604030504040204" pitchFamily="34" charset="-120"/>
              </a:rPr>
              <a:t> available.</a:t>
            </a:r>
            <a:endParaRPr lang="en-US" altLang="zh-TW">
              <a:cs typeface="微軟正黑體" panose="020B0604030504040204" pitchFamily="34" charset="-120"/>
            </a:endParaRPr>
          </a:p>
        </p:txBody>
      </p:sp>
      <p:sp>
        <p:nvSpPr>
          <p:cNvPr id="2" name="Title 1">
            <a:extLst>
              <a:ext uri="{FF2B5EF4-FFF2-40B4-BE49-F238E27FC236}">
                <a16:creationId xmlns:a16="http://schemas.microsoft.com/office/drawing/2014/main" id="{A5E98958-A290-9FD2-5F20-888B503404B5}"/>
              </a:ext>
            </a:extLst>
          </p:cNvPr>
          <p:cNvSpPr>
            <a:spLocks noGrp="1"/>
          </p:cNvSpPr>
          <p:nvPr>
            <p:ph type="title"/>
          </p:nvPr>
        </p:nvSpPr>
        <p:spPr>
          <a:xfrm>
            <a:off x="2959100" y="274639"/>
            <a:ext cx="7499350" cy="615553"/>
          </a:xfrm>
        </p:spPr>
        <p:txBody>
          <a:bodyPr/>
          <a:lstStyle/>
          <a:p>
            <a:pPr>
              <a:defRPr/>
            </a:pPr>
            <a:r>
              <a:rPr lang="en-US" dirty="0">
                <a:solidFill>
                  <a:schemeClr val="tx2">
                    <a:satMod val="130000"/>
                  </a:schemeClr>
                </a:solidFill>
              </a:rPr>
              <a:t>Rand Index</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8044F4-0E63-D263-8277-742C4A4B34EC}"/>
              </a:ext>
            </a:extLst>
          </p:cNvPr>
          <p:cNvPicPr>
            <a:picLocks noChangeAspect="1"/>
          </p:cNvPicPr>
          <p:nvPr/>
        </p:nvPicPr>
        <p:blipFill rotWithShape="1">
          <a:blip r:embed="rId3"/>
          <a:srcRect t="8954" b="8586"/>
          <a:stretch/>
        </p:blipFill>
        <p:spPr>
          <a:xfrm>
            <a:off x="394986" y="355631"/>
            <a:ext cx="11402028" cy="611461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0381FF-089F-434E-AB71-D556FEEF7D63}"/>
              </a:ext>
            </a:extLst>
          </p:cNvPr>
          <p:cNvSpPr>
            <a:spLocks noGrp="1"/>
          </p:cNvSpPr>
          <p:nvPr>
            <p:ph idx="1"/>
          </p:nvPr>
        </p:nvSpPr>
        <p:spPr/>
        <p:txBody>
          <a:bodyPr>
            <a:normAutofit lnSpcReduction="10000"/>
          </a:bodyPr>
          <a:lstStyle/>
          <a:p>
            <a:r>
              <a:rPr lang="en-US" dirty="0"/>
              <a:t>The Adjusted Rand Index (ARI) is a measure of the similarity between two data </a:t>
            </a:r>
            <a:r>
              <a:rPr lang="en-US" dirty="0" err="1"/>
              <a:t>clusterings</a:t>
            </a:r>
            <a:r>
              <a:rPr lang="en-US" dirty="0"/>
              <a:t>. </a:t>
            </a:r>
          </a:p>
          <a:p>
            <a:endParaRPr lang="en-US" dirty="0"/>
          </a:p>
          <a:p>
            <a:r>
              <a:rPr lang="en-US" dirty="0"/>
              <a:t>It is a correction of the Rand Index, which is a basic measure of similarity between two </a:t>
            </a:r>
            <a:r>
              <a:rPr lang="en-US" dirty="0" err="1"/>
              <a:t>clusterings</a:t>
            </a:r>
            <a:r>
              <a:rPr lang="en-US" dirty="0"/>
              <a:t>, but it has the disadvantage of being sensitive to chance. </a:t>
            </a:r>
          </a:p>
          <a:p>
            <a:endParaRPr lang="en-US" dirty="0"/>
          </a:p>
          <a:p>
            <a:r>
              <a:rPr lang="en-US" dirty="0"/>
              <a:t>The Adjusted Rand Index takes into account the fact that some agreement between two </a:t>
            </a:r>
            <a:r>
              <a:rPr lang="en-US" dirty="0" err="1"/>
              <a:t>clusterings</a:t>
            </a:r>
            <a:r>
              <a:rPr lang="en-US" dirty="0"/>
              <a:t> can occur by chance, and it adjusts the Rand Index to account for this possibility.</a:t>
            </a:r>
          </a:p>
        </p:txBody>
      </p:sp>
    </p:spTree>
    <p:extLst>
      <p:ext uri="{BB962C8B-B14F-4D97-AF65-F5344CB8AC3E}">
        <p14:creationId xmlns:p14="http://schemas.microsoft.com/office/powerpoint/2010/main" val="3449412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F013C3-B7FC-1181-49F0-2D795C157261}"/>
              </a:ext>
            </a:extLst>
          </p:cNvPr>
          <p:cNvSpPr>
            <a:spLocks noGrp="1"/>
          </p:cNvSpPr>
          <p:nvPr>
            <p:ph idx="1"/>
          </p:nvPr>
        </p:nvSpPr>
        <p:spPr>
          <a:xfrm>
            <a:off x="0" y="225778"/>
            <a:ext cx="12192000" cy="6434666"/>
          </a:xfrm>
        </p:spPr>
        <p:txBody>
          <a:bodyPr>
            <a:normAutofit fontScale="92500" lnSpcReduction="10000"/>
          </a:bodyPr>
          <a:lstStyle/>
          <a:p>
            <a:pPr algn="l"/>
            <a:r>
              <a:rPr lang="en-IN" b="0" i="0" dirty="0">
                <a:effectLst/>
                <a:latin typeface="BerniniSans-Web-OECD-Regular"/>
              </a:rPr>
              <a:t>It is calculated as follows:</a:t>
            </a:r>
          </a:p>
          <a:p>
            <a:pPr algn="l"/>
            <a:endParaRPr lang="en-IN" b="0" i="0" dirty="0">
              <a:effectLst/>
              <a:latin typeface="BerniniSans-Web-OECD-Regular"/>
            </a:endParaRPr>
          </a:p>
          <a:p>
            <a:pPr marL="457200" lvl="1" indent="0">
              <a:buNone/>
            </a:pPr>
            <a:r>
              <a:rPr lang="en-IN" b="0" i="0" dirty="0">
                <a:effectLst/>
                <a:latin typeface="BerniniSans-Web-OECD-Regular"/>
              </a:rPr>
              <a:t>Let N be the number of samples in the data set.</a:t>
            </a:r>
          </a:p>
          <a:p>
            <a:pPr marL="914400" lvl="1" indent="-457200">
              <a:buAutoNum type="arabicPeriod"/>
            </a:pPr>
            <a:endParaRPr lang="en-IN" b="0" i="0" dirty="0">
              <a:effectLst/>
              <a:latin typeface="BerniniSans-Web-OECD-Regular"/>
            </a:endParaRPr>
          </a:p>
          <a:p>
            <a:pPr marL="457200" lvl="1" indent="0">
              <a:buNone/>
            </a:pPr>
            <a:r>
              <a:rPr lang="en-IN" b="0" i="0" dirty="0">
                <a:effectLst/>
                <a:latin typeface="BerniniSans-Web-OECD-Regular"/>
              </a:rPr>
              <a:t>2. Let C1 and C2 be two different </a:t>
            </a:r>
            <a:r>
              <a:rPr lang="en-IN" b="0" i="0" dirty="0" err="1">
                <a:effectLst/>
                <a:latin typeface="BerniniSans-Web-OECD-Regular"/>
              </a:rPr>
              <a:t>clusterings</a:t>
            </a:r>
            <a:r>
              <a:rPr lang="en-IN" b="0" i="0" dirty="0">
                <a:effectLst/>
                <a:latin typeface="BerniniSans-Web-OECD-Regular"/>
              </a:rPr>
              <a:t> of the data set.</a:t>
            </a:r>
          </a:p>
          <a:p>
            <a:pPr marL="457200" lvl="1" indent="0">
              <a:buNone/>
            </a:pPr>
            <a:endParaRPr lang="en-IN" b="0" i="0" dirty="0">
              <a:effectLst/>
              <a:latin typeface="BerniniSans-Web-OECD-Regular"/>
            </a:endParaRPr>
          </a:p>
          <a:p>
            <a:pPr marL="457200" lvl="1" indent="0">
              <a:buNone/>
            </a:pPr>
            <a:r>
              <a:rPr lang="en-IN" b="0" i="0" dirty="0">
                <a:effectLst/>
                <a:latin typeface="BerniniSans-Web-OECD-Regular"/>
              </a:rPr>
              <a:t>3. Let a be the number of pairs of samples that are in the same cluster in both C1 and C2.</a:t>
            </a:r>
          </a:p>
          <a:p>
            <a:pPr marL="457200" lvl="1" indent="0">
              <a:buNone/>
            </a:pPr>
            <a:endParaRPr lang="en-IN" b="0" i="0" dirty="0">
              <a:effectLst/>
              <a:latin typeface="BerniniSans-Web-OECD-Regular"/>
            </a:endParaRPr>
          </a:p>
          <a:p>
            <a:pPr marL="457200" lvl="1" indent="0">
              <a:buNone/>
            </a:pPr>
            <a:r>
              <a:rPr lang="en-IN" b="0" i="0" dirty="0">
                <a:effectLst/>
                <a:latin typeface="BerniniSans-Web-OECD-Regular"/>
              </a:rPr>
              <a:t>4. Let b be the number of pairs of samples that are in different clusters in C1 and C2.</a:t>
            </a:r>
          </a:p>
          <a:p>
            <a:pPr marL="457200" lvl="1" indent="0">
              <a:buNone/>
            </a:pPr>
            <a:endParaRPr lang="en-IN" b="0" i="0" dirty="0">
              <a:effectLst/>
              <a:latin typeface="BerniniSans-Web-OECD-Regular"/>
            </a:endParaRPr>
          </a:p>
          <a:p>
            <a:pPr marL="457200" lvl="1" indent="0">
              <a:buNone/>
            </a:pPr>
            <a:r>
              <a:rPr lang="en-IN" b="0" i="0" dirty="0">
                <a:effectLst/>
                <a:latin typeface="BerniniSans-Web-OECD-Regular"/>
              </a:rPr>
              <a:t>5. Calculate the Rand Index RI as RI = (a + b) / (N choose 2), where (N choose 2) is the number of possible pairs of samples.</a:t>
            </a:r>
          </a:p>
          <a:p>
            <a:pPr marL="457200" lvl="1" indent="0">
              <a:buNone/>
            </a:pPr>
            <a:endParaRPr lang="en-IN" b="0" i="0" dirty="0">
              <a:effectLst/>
              <a:latin typeface="BerniniSans-Web-OECD-Regular"/>
            </a:endParaRPr>
          </a:p>
          <a:p>
            <a:pPr marL="457200" lvl="1" indent="0">
              <a:buNone/>
            </a:pPr>
            <a:r>
              <a:rPr lang="en-IN" b="0" i="0" dirty="0">
                <a:effectLst/>
                <a:latin typeface="BerniniSans-Web-OECD-Regular"/>
              </a:rPr>
              <a:t>6. Calculate the expected value E of the Rand Index for random </a:t>
            </a:r>
            <a:r>
              <a:rPr lang="en-IN" b="0" i="0" dirty="0" err="1">
                <a:effectLst/>
                <a:latin typeface="BerniniSans-Web-OECD-Regular"/>
              </a:rPr>
              <a:t>clusterings</a:t>
            </a:r>
            <a:r>
              <a:rPr lang="en-IN" b="0" i="0" dirty="0">
                <a:effectLst/>
                <a:latin typeface="BerniniSans-Web-OECD-Regular"/>
              </a:rPr>
              <a:t>, given by: E = (sum(</a:t>
            </a:r>
            <a:r>
              <a:rPr lang="en-IN" b="0" i="0" dirty="0" err="1">
                <a:effectLst/>
                <a:latin typeface="BerniniSans-Web-OECD-Regular"/>
              </a:rPr>
              <a:t>n_i</a:t>
            </a:r>
            <a:r>
              <a:rPr lang="en-IN" b="0" i="0" dirty="0">
                <a:effectLst/>
                <a:latin typeface="BerniniSans-Web-OECD-Regular"/>
              </a:rPr>
              <a:t> choose 2) * sum(</a:t>
            </a:r>
            <a:r>
              <a:rPr lang="en-IN" b="0" i="0" dirty="0" err="1">
                <a:effectLst/>
                <a:latin typeface="BerniniSans-Web-OECD-Regular"/>
              </a:rPr>
              <a:t>n_j</a:t>
            </a:r>
            <a:r>
              <a:rPr lang="en-IN" b="0" i="0" dirty="0">
                <a:effectLst/>
                <a:latin typeface="BerniniSans-Web-OECD-Regular"/>
              </a:rPr>
              <a:t> choose 2)) / (N choose 2), where </a:t>
            </a:r>
            <a:r>
              <a:rPr lang="en-IN" b="0" i="0" dirty="0" err="1">
                <a:effectLst/>
                <a:latin typeface="BerniniSans-Web-OECD-Regular"/>
              </a:rPr>
              <a:t>n_i</a:t>
            </a:r>
            <a:r>
              <a:rPr lang="en-IN" b="0" i="0" dirty="0">
                <a:effectLst/>
                <a:latin typeface="BerniniSans-Web-OECD-Regular"/>
              </a:rPr>
              <a:t> is the number of samples in cluster </a:t>
            </a:r>
            <a:r>
              <a:rPr lang="en-IN" b="0" i="0" dirty="0" err="1">
                <a:effectLst/>
                <a:latin typeface="BerniniSans-Web-OECD-Regular"/>
              </a:rPr>
              <a:t>i</a:t>
            </a:r>
            <a:r>
              <a:rPr lang="en-IN" b="0" i="0" dirty="0">
                <a:effectLst/>
                <a:latin typeface="BerniniSans-Web-OECD-Regular"/>
              </a:rPr>
              <a:t> and </a:t>
            </a:r>
            <a:r>
              <a:rPr lang="en-IN" b="0" i="0" dirty="0" err="1">
                <a:effectLst/>
                <a:latin typeface="BerniniSans-Web-OECD-Regular"/>
              </a:rPr>
              <a:t>n_j</a:t>
            </a:r>
            <a:r>
              <a:rPr lang="en-IN" b="0" i="0" dirty="0">
                <a:effectLst/>
                <a:latin typeface="BerniniSans-Web-OECD-Regular"/>
              </a:rPr>
              <a:t> is the number of samples in cluster j.</a:t>
            </a:r>
          </a:p>
          <a:p>
            <a:pPr marL="457200" lvl="1" indent="0">
              <a:buNone/>
            </a:pPr>
            <a:endParaRPr lang="en-IN" b="0" i="0" dirty="0">
              <a:effectLst/>
              <a:latin typeface="BerniniSans-Web-OECD-Regular"/>
            </a:endParaRPr>
          </a:p>
          <a:p>
            <a:pPr marL="457200" lvl="1" indent="0">
              <a:buNone/>
            </a:pPr>
            <a:r>
              <a:rPr lang="en-IN" b="0" i="0" dirty="0">
                <a:effectLst/>
                <a:latin typeface="BerniniSans-Web-OECD-Regular"/>
              </a:rPr>
              <a:t>7. Calculate the Adjusted Rand Index ARI as ARI = (RI - E) / (max(RI) - E), where max(RI) = 1.</a:t>
            </a:r>
          </a:p>
          <a:p>
            <a:endParaRPr lang="en-US" dirty="0"/>
          </a:p>
        </p:txBody>
      </p:sp>
    </p:spTree>
    <p:extLst>
      <p:ext uri="{BB962C8B-B14F-4D97-AF65-F5344CB8AC3E}">
        <p14:creationId xmlns:p14="http://schemas.microsoft.com/office/powerpoint/2010/main" val="601772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6">
            <a:extLst>
              <a:ext uri="{FF2B5EF4-FFF2-40B4-BE49-F238E27FC236}">
                <a16:creationId xmlns:a16="http://schemas.microsoft.com/office/drawing/2014/main" id="{6AB97B0F-45CF-D5A0-AB0C-03E5E151F227}"/>
              </a:ext>
            </a:extLst>
          </p:cNvPr>
          <p:cNvSpPr txBox="1">
            <a:spLocks noChangeArrowheads="1"/>
          </p:cNvSpPr>
          <p:nvPr/>
        </p:nvSpPr>
        <p:spPr bwMode="auto">
          <a:xfrm>
            <a:off x="2743200" y="1066800"/>
            <a:ext cx="6503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r>
              <a:rPr lang="en-US" altLang="zh-TW" sz="2400" b="1" dirty="0">
                <a:latin typeface="Times New Roman" panose="02020603050405020304" pitchFamily="18" charset="0"/>
                <a:cs typeface="微軟正黑體" panose="020B0604030504040204" pitchFamily="34" charset="-120"/>
              </a:rPr>
              <a:t>Adjusted Rand index: (Hubert and </a:t>
            </a:r>
            <a:r>
              <a:rPr lang="en-US" altLang="zh-TW" sz="2400" b="1" dirty="0" err="1">
                <a:latin typeface="Times New Roman" panose="02020603050405020304" pitchFamily="18" charset="0"/>
                <a:cs typeface="微軟正黑體" panose="020B0604030504040204" pitchFamily="34" charset="-120"/>
              </a:rPr>
              <a:t>Arabie</a:t>
            </a:r>
            <a:r>
              <a:rPr lang="en-US" altLang="zh-TW" sz="2400" b="1" dirty="0">
                <a:latin typeface="Times New Roman" panose="02020603050405020304" pitchFamily="18" charset="0"/>
                <a:cs typeface="微軟正黑體" panose="020B0604030504040204" pitchFamily="34" charset="-120"/>
              </a:rPr>
              <a:t> 1985)</a:t>
            </a:r>
          </a:p>
        </p:txBody>
      </p:sp>
      <p:graphicFrame>
        <p:nvGraphicFramePr>
          <p:cNvPr id="4098" name="Object 14">
            <a:extLst>
              <a:ext uri="{FF2B5EF4-FFF2-40B4-BE49-F238E27FC236}">
                <a16:creationId xmlns:a16="http://schemas.microsoft.com/office/drawing/2014/main" id="{4B7A9D61-0349-F48B-FE30-6DFD7E77121C}"/>
              </a:ext>
            </a:extLst>
          </p:cNvPr>
          <p:cNvGraphicFramePr>
            <a:graphicFrameLocks noGrp="1" noChangeAspect="1"/>
          </p:cNvGraphicFramePr>
          <p:nvPr>
            <p:ph/>
          </p:nvPr>
        </p:nvGraphicFramePr>
        <p:xfrm>
          <a:off x="3886200" y="1828801"/>
          <a:ext cx="5257800" cy="1063625"/>
        </p:xfrm>
        <a:graphic>
          <a:graphicData uri="http://schemas.openxmlformats.org/presentationml/2006/ole">
            <mc:AlternateContent xmlns:mc="http://schemas.openxmlformats.org/markup-compatibility/2006">
              <mc:Choice xmlns:v="urn:schemas-microsoft-com:vml" Requires="v">
                <p:oleObj name="Equation" r:id="rId3" imgW="47688500" imgH="9652000" progId="Equation.3">
                  <p:embed/>
                </p:oleObj>
              </mc:Choice>
              <mc:Fallback>
                <p:oleObj name="Equation" r:id="rId3" imgW="47688500" imgH="9652000" progId="Equation.3">
                  <p:embed/>
                  <p:pic>
                    <p:nvPicPr>
                      <p:cNvPr id="4098" name="Object 14">
                        <a:extLst>
                          <a:ext uri="{FF2B5EF4-FFF2-40B4-BE49-F238E27FC236}">
                            <a16:creationId xmlns:a16="http://schemas.microsoft.com/office/drawing/2014/main" id="{4B7A9D61-0349-F48B-FE30-6DFD7E77121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828801"/>
                        <a:ext cx="5257800" cy="1063625"/>
                      </a:xfrm>
                      <a:prstGeom prst="rect">
                        <a:avLst/>
                      </a:prstGeom>
                    </p:spPr>
                  </p:pic>
                </p:oleObj>
              </mc:Fallback>
            </mc:AlternateContent>
          </a:graphicData>
        </a:graphic>
      </p:graphicFrame>
      <p:sp>
        <p:nvSpPr>
          <p:cNvPr id="4100" name="Text Box 10">
            <a:extLst>
              <a:ext uri="{FF2B5EF4-FFF2-40B4-BE49-F238E27FC236}">
                <a16:creationId xmlns:a16="http://schemas.microsoft.com/office/drawing/2014/main" id="{85422230-5A38-750F-D306-00E3CE15FE7D}"/>
              </a:ext>
            </a:extLst>
          </p:cNvPr>
          <p:cNvSpPr txBox="1">
            <a:spLocks noChangeArrowheads="1"/>
          </p:cNvSpPr>
          <p:nvPr/>
        </p:nvSpPr>
        <p:spPr bwMode="auto">
          <a:xfrm>
            <a:off x="2590800" y="5334001"/>
            <a:ext cx="815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r>
              <a:rPr lang="en-US" altLang="zh-TW" sz="2400">
                <a:latin typeface="Times New Roman" panose="02020603050405020304" pitchFamily="18" charset="0"/>
                <a:cs typeface="微軟正黑體" panose="020B0604030504040204" pitchFamily="34" charset="-120"/>
              </a:rPr>
              <a:t>The adjusted Rand index will take maximum value at 1 and constant expected value 0 (when two clusterings are totally independent)</a:t>
            </a:r>
          </a:p>
        </p:txBody>
      </p:sp>
      <p:pic>
        <p:nvPicPr>
          <p:cNvPr id="4101" name="Picture 11">
            <a:extLst>
              <a:ext uri="{FF2B5EF4-FFF2-40B4-BE49-F238E27FC236}">
                <a16:creationId xmlns:a16="http://schemas.microsoft.com/office/drawing/2014/main" id="{0D903ECF-A577-25E2-9704-9C50538BA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3576" y="3505201"/>
            <a:ext cx="4543425"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Text Box 12">
            <a:extLst>
              <a:ext uri="{FF2B5EF4-FFF2-40B4-BE49-F238E27FC236}">
                <a16:creationId xmlns:a16="http://schemas.microsoft.com/office/drawing/2014/main" id="{3CC3941C-DC95-102F-C5C3-D9D13D7F651B}"/>
              </a:ext>
            </a:extLst>
          </p:cNvPr>
          <p:cNvSpPr txBox="1">
            <a:spLocks noChangeArrowheads="1"/>
          </p:cNvSpPr>
          <p:nvPr/>
        </p:nvSpPr>
        <p:spPr bwMode="auto">
          <a:xfrm>
            <a:off x="2746376" y="3962400"/>
            <a:ext cx="319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r>
              <a:rPr lang="en-US" altLang="zh-TW" sz="2400" b="1">
                <a:latin typeface="Times New Roman" panose="02020603050405020304" pitchFamily="18" charset="0"/>
                <a:cs typeface="微軟正黑體" panose="020B0604030504040204" pitchFamily="34" charset="-120"/>
              </a:rPr>
              <a:t>Adjusted Rand index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white grid with black text&#10;&#10;Description automatically generated">
            <a:extLst>
              <a:ext uri="{FF2B5EF4-FFF2-40B4-BE49-F238E27FC236}">
                <a16:creationId xmlns:a16="http://schemas.microsoft.com/office/drawing/2014/main" id="{8D4BFCC0-730E-9F0E-FC33-09A7BA59A856}"/>
              </a:ext>
            </a:extLst>
          </p:cNvPr>
          <p:cNvPicPr>
            <a:picLocks noChangeAspect="1"/>
          </p:cNvPicPr>
          <p:nvPr/>
        </p:nvPicPr>
        <p:blipFill>
          <a:blip r:embed="rId2"/>
          <a:stretch>
            <a:fillRect/>
          </a:stretch>
        </p:blipFill>
        <p:spPr>
          <a:xfrm>
            <a:off x="643467" y="1293564"/>
            <a:ext cx="10905066" cy="5234432"/>
          </a:xfrm>
          <a:prstGeom prst="rect">
            <a:avLst/>
          </a:prstGeom>
        </p:spPr>
      </p:pic>
      <p:pic>
        <p:nvPicPr>
          <p:cNvPr id="3" name="Picture 2">
            <a:extLst>
              <a:ext uri="{FF2B5EF4-FFF2-40B4-BE49-F238E27FC236}">
                <a16:creationId xmlns:a16="http://schemas.microsoft.com/office/drawing/2014/main" id="{85E0F4F2-F5DC-C999-63E0-2E6AB8C91A13}"/>
              </a:ext>
            </a:extLst>
          </p:cNvPr>
          <p:cNvPicPr>
            <a:picLocks noChangeAspect="1"/>
          </p:cNvPicPr>
          <p:nvPr/>
        </p:nvPicPr>
        <p:blipFill>
          <a:blip r:embed="rId3"/>
          <a:stretch>
            <a:fillRect/>
          </a:stretch>
        </p:blipFill>
        <p:spPr>
          <a:xfrm>
            <a:off x="4249175" y="126107"/>
            <a:ext cx="3693650" cy="1167457"/>
          </a:xfrm>
          <a:prstGeom prst="rect">
            <a:avLst/>
          </a:prstGeom>
        </p:spPr>
      </p:pic>
    </p:spTree>
    <p:extLst>
      <p:ext uri="{BB962C8B-B14F-4D97-AF65-F5344CB8AC3E}">
        <p14:creationId xmlns:p14="http://schemas.microsoft.com/office/powerpoint/2010/main" val="2583576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math problem with numbers and equations&#10;&#10;Description automatically generated">
            <a:extLst>
              <a:ext uri="{FF2B5EF4-FFF2-40B4-BE49-F238E27FC236}">
                <a16:creationId xmlns:a16="http://schemas.microsoft.com/office/drawing/2014/main" id="{187C97F3-3928-6E2D-614A-24F57C545535}"/>
              </a:ext>
            </a:extLst>
          </p:cNvPr>
          <p:cNvPicPr>
            <a:picLocks noChangeAspect="1"/>
          </p:cNvPicPr>
          <p:nvPr/>
        </p:nvPicPr>
        <p:blipFill>
          <a:blip r:embed="rId2"/>
          <a:stretch>
            <a:fillRect/>
          </a:stretch>
        </p:blipFill>
        <p:spPr>
          <a:xfrm>
            <a:off x="643467" y="1043517"/>
            <a:ext cx="10905066" cy="4770965"/>
          </a:xfrm>
          <a:prstGeom prst="rect">
            <a:avLst/>
          </a:prstGeom>
        </p:spPr>
      </p:pic>
    </p:spTree>
    <p:extLst>
      <p:ext uri="{BB962C8B-B14F-4D97-AF65-F5344CB8AC3E}">
        <p14:creationId xmlns:p14="http://schemas.microsoft.com/office/powerpoint/2010/main" val="2415109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385E19-68DE-2544-8AF0-EFCE8363146B}"/>
              </a:ext>
            </a:extLst>
          </p:cNvPr>
          <p:cNvPicPr>
            <a:picLocks noChangeAspect="1"/>
          </p:cNvPicPr>
          <p:nvPr/>
        </p:nvPicPr>
        <p:blipFill>
          <a:blip r:embed="rId2"/>
          <a:stretch>
            <a:fillRect/>
          </a:stretch>
        </p:blipFill>
        <p:spPr>
          <a:xfrm>
            <a:off x="2895600" y="820195"/>
            <a:ext cx="6400800" cy="2565400"/>
          </a:xfrm>
          <a:prstGeom prst="rect">
            <a:avLst/>
          </a:prstGeom>
        </p:spPr>
      </p:pic>
      <p:pic>
        <p:nvPicPr>
          <p:cNvPr id="3" name="Picture 11">
            <a:extLst>
              <a:ext uri="{FF2B5EF4-FFF2-40B4-BE49-F238E27FC236}">
                <a16:creationId xmlns:a16="http://schemas.microsoft.com/office/drawing/2014/main" id="{F6C59B5E-38F1-4044-3D36-9B827C5ED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870" y="4211257"/>
            <a:ext cx="5894260" cy="1645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5552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E4B16-CDA0-CF1A-36E9-47D7DD445998}"/>
              </a:ext>
            </a:extLst>
          </p:cNvPr>
          <p:cNvSpPr>
            <a:spLocks noGrp="1"/>
          </p:cNvSpPr>
          <p:nvPr>
            <p:ph idx="1"/>
          </p:nvPr>
        </p:nvSpPr>
        <p:spPr>
          <a:xfrm>
            <a:off x="133563" y="328773"/>
            <a:ext cx="11938571" cy="6380252"/>
          </a:xfrm>
        </p:spPr>
        <p:txBody>
          <a:bodyPr>
            <a:normAutofit fontScale="92500" lnSpcReduction="10000"/>
          </a:bodyPr>
          <a:lstStyle/>
          <a:p>
            <a:r>
              <a:rPr lang="en-US" dirty="0"/>
              <a:t>Here are some reasons why using optimization criteria alone might be insufficient:</a:t>
            </a:r>
          </a:p>
          <a:p>
            <a:endParaRPr lang="en-US" dirty="0"/>
          </a:p>
          <a:p>
            <a:pPr lvl="1"/>
            <a:r>
              <a:rPr lang="en-US" dirty="0"/>
              <a:t>Assumption Mismatch: Built-in optimization criteria are often based on certain assumptions about the data, such as cluster shapes or densities. If these assumptions don't hold in your data, the criteria might lead to suboptimal results.</a:t>
            </a:r>
          </a:p>
          <a:p>
            <a:pPr lvl="1"/>
            <a:endParaRPr lang="en-US" dirty="0"/>
          </a:p>
          <a:p>
            <a:pPr lvl="1"/>
            <a:r>
              <a:rPr lang="en-US" dirty="0"/>
              <a:t>Overfitting: Some optimization criteria can lead to overfitting, where the algorithm tries to fit noise or outliers as if they were meaningful clusters. This can result in overly complex or inaccurate cluster assignments.</a:t>
            </a:r>
          </a:p>
          <a:p>
            <a:pPr lvl="1"/>
            <a:endParaRPr lang="en-US" dirty="0"/>
          </a:p>
          <a:p>
            <a:pPr lvl="1"/>
            <a:r>
              <a:rPr lang="en-US" dirty="0"/>
              <a:t>Sensitivity to Noise: Optimization criteria might be sensitive to noise or outliers, causing the algorithm to create clusters around these noisy points.</a:t>
            </a:r>
          </a:p>
          <a:p>
            <a:pPr lvl="1"/>
            <a:endParaRPr lang="en-US" dirty="0"/>
          </a:p>
          <a:p>
            <a:pPr lvl="1"/>
            <a:r>
              <a:rPr lang="en-US" dirty="0"/>
              <a:t>Arbitrary Metrics: Some optimization criteria might not necessarily align with the practical goals of your analysis. Maximizing certain metrics doesn't always lead to clusters that make sense in the context of your data.</a:t>
            </a:r>
          </a:p>
          <a:p>
            <a:pPr lvl="1"/>
            <a:endParaRPr lang="en-US" dirty="0"/>
          </a:p>
          <a:p>
            <a:pPr lvl="1"/>
            <a:r>
              <a:rPr lang="en-US" dirty="0"/>
              <a:t>Choosing Parameters: Optimization criteria often involve parameters that need to be chosen beforehand. Picking the right parameters can be challenging and can greatly impact the resulting clusters.</a:t>
            </a:r>
          </a:p>
          <a:p>
            <a:pPr lvl="1"/>
            <a:endParaRPr lang="en-US" dirty="0"/>
          </a:p>
        </p:txBody>
      </p:sp>
    </p:spTree>
    <p:extLst>
      <p:ext uri="{BB962C8B-B14F-4D97-AF65-F5344CB8AC3E}">
        <p14:creationId xmlns:p14="http://schemas.microsoft.com/office/powerpoint/2010/main" val="2776331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B803E-4288-2DD2-643F-BD0AB0A6C930}"/>
              </a:ext>
            </a:extLst>
          </p:cNvPr>
          <p:cNvPicPr>
            <a:picLocks noChangeAspect="1"/>
          </p:cNvPicPr>
          <p:nvPr/>
        </p:nvPicPr>
        <p:blipFill>
          <a:blip r:embed="rId2"/>
          <a:stretch>
            <a:fillRect/>
          </a:stretch>
        </p:blipFill>
        <p:spPr>
          <a:xfrm>
            <a:off x="2209800" y="570458"/>
            <a:ext cx="7772400" cy="5717084"/>
          </a:xfrm>
          <a:prstGeom prst="rect">
            <a:avLst/>
          </a:prstGeom>
        </p:spPr>
      </p:pic>
    </p:spTree>
    <p:extLst>
      <p:ext uri="{BB962C8B-B14F-4D97-AF65-F5344CB8AC3E}">
        <p14:creationId xmlns:p14="http://schemas.microsoft.com/office/powerpoint/2010/main" val="3602277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95E8FE-A08E-CB6B-5743-741D678F924A}"/>
              </a:ext>
            </a:extLst>
          </p:cNvPr>
          <p:cNvPicPr>
            <a:picLocks noChangeAspect="1"/>
          </p:cNvPicPr>
          <p:nvPr/>
        </p:nvPicPr>
        <p:blipFill rotWithShape="1">
          <a:blip r:embed="rId2"/>
          <a:srcRect l="9759" t="8936" b="6177"/>
          <a:stretch/>
        </p:blipFill>
        <p:spPr>
          <a:xfrm>
            <a:off x="1700981" y="495019"/>
            <a:ext cx="9547121" cy="5848508"/>
          </a:xfrm>
          <a:prstGeom prst="rect">
            <a:avLst/>
          </a:prstGeom>
        </p:spPr>
      </p:pic>
    </p:spTree>
    <p:extLst>
      <p:ext uri="{BB962C8B-B14F-4D97-AF65-F5344CB8AC3E}">
        <p14:creationId xmlns:p14="http://schemas.microsoft.com/office/powerpoint/2010/main" val="2742605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DA583-B6C4-A2CE-494D-E4E059A1D3BD}"/>
              </a:ext>
            </a:extLst>
          </p:cNvPr>
          <p:cNvPicPr>
            <a:picLocks noChangeAspect="1"/>
          </p:cNvPicPr>
          <p:nvPr/>
        </p:nvPicPr>
        <p:blipFill rotWithShape="1">
          <a:blip r:embed="rId2"/>
          <a:srcRect l="9772" t="9200" b="8714"/>
          <a:stretch/>
        </p:blipFill>
        <p:spPr>
          <a:xfrm>
            <a:off x="1042219" y="622136"/>
            <a:ext cx="9488129" cy="5613727"/>
          </a:xfrm>
          <a:prstGeom prst="rect">
            <a:avLst/>
          </a:prstGeom>
        </p:spPr>
      </p:pic>
    </p:spTree>
    <p:extLst>
      <p:ext uri="{BB962C8B-B14F-4D97-AF65-F5344CB8AC3E}">
        <p14:creationId xmlns:p14="http://schemas.microsoft.com/office/powerpoint/2010/main" val="681265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graph on a white background&#10;&#10;Description automatically generated">
            <a:extLst>
              <a:ext uri="{FF2B5EF4-FFF2-40B4-BE49-F238E27FC236}">
                <a16:creationId xmlns:a16="http://schemas.microsoft.com/office/drawing/2014/main" id="{C81B9BA8-C336-CA74-092A-6DC673892DA1}"/>
              </a:ext>
            </a:extLst>
          </p:cNvPr>
          <p:cNvPicPr>
            <a:picLocks noChangeAspect="1"/>
          </p:cNvPicPr>
          <p:nvPr/>
        </p:nvPicPr>
        <p:blipFill rotWithShape="1">
          <a:blip r:embed="rId2"/>
          <a:srcRect l="8760" t="8811" b="7159"/>
          <a:stretch/>
        </p:blipFill>
        <p:spPr>
          <a:xfrm>
            <a:off x="1442858" y="643466"/>
            <a:ext cx="9306283" cy="5571067"/>
          </a:xfrm>
          <a:prstGeom prst="rect">
            <a:avLst/>
          </a:prstGeom>
        </p:spPr>
      </p:pic>
    </p:spTree>
    <p:extLst>
      <p:ext uri="{BB962C8B-B14F-4D97-AF65-F5344CB8AC3E}">
        <p14:creationId xmlns:p14="http://schemas.microsoft.com/office/powerpoint/2010/main" val="2617453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77AE3BC-BB44-1504-F428-4E12C978614D}"/>
              </a:ext>
            </a:extLst>
          </p:cNvPr>
          <p:cNvPicPr>
            <a:picLocks noChangeAspect="1"/>
          </p:cNvPicPr>
          <p:nvPr/>
        </p:nvPicPr>
        <p:blipFill rotWithShape="1">
          <a:blip r:embed="rId2"/>
          <a:srcRect l="8381" t="8810" b="13382"/>
          <a:stretch/>
        </p:blipFill>
        <p:spPr>
          <a:xfrm>
            <a:off x="1049892" y="643466"/>
            <a:ext cx="10092215" cy="5571067"/>
          </a:xfrm>
          <a:prstGeom prst="rect">
            <a:avLst/>
          </a:prstGeom>
        </p:spPr>
      </p:pic>
    </p:spTree>
    <p:extLst>
      <p:ext uri="{BB962C8B-B14F-4D97-AF65-F5344CB8AC3E}">
        <p14:creationId xmlns:p14="http://schemas.microsoft.com/office/powerpoint/2010/main" val="3948248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61964E6-FC52-B76F-9AFD-CA62837F0D4D}"/>
              </a:ext>
            </a:extLst>
          </p:cNvPr>
          <p:cNvPicPr>
            <a:picLocks noChangeAspect="1"/>
          </p:cNvPicPr>
          <p:nvPr/>
        </p:nvPicPr>
        <p:blipFill rotWithShape="1">
          <a:blip r:embed="rId2"/>
          <a:srcRect l="8888" t="8754" b="6048"/>
          <a:stretch/>
        </p:blipFill>
        <p:spPr>
          <a:xfrm>
            <a:off x="1513091" y="643466"/>
            <a:ext cx="9165817" cy="5571067"/>
          </a:xfrm>
          <a:prstGeom prst="rect">
            <a:avLst/>
          </a:prstGeom>
        </p:spPr>
      </p:pic>
    </p:spTree>
    <p:extLst>
      <p:ext uri="{BB962C8B-B14F-4D97-AF65-F5344CB8AC3E}">
        <p14:creationId xmlns:p14="http://schemas.microsoft.com/office/powerpoint/2010/main" val="8888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3467735" cy="697230"/>
          </a:xfrm>
          <a:prstGeom prst="rect">
            <a:avLst/>
          </a:prstGeom>
        </p:spPr>
        <p:txBody>
          <a:bodyPr vert="horz" wrap="square" lIns="0" tIns="13335" rIns="0" bIns="0" rtlCol="0">
            <a:spAutoFit/>
          </a:bodyPr>
          <a:lstStyle/>
          <a:p>
            <a:pPr marL="12700">
              <a:lnSpc>
                <a:spcPct val="100000"/>
              </a:lnSpc>
              <a:spcBef>
                <a:spcPts val="105"/>
              </a:spcBef>
            </a:pPr>
            <a:r>
              <a:rPr spc="-5" dirty="0"/>
              <a:t>Basic</a:t>
            </a:r>
            <a:r>
              <a:rPr spc="-70" dirty="0"/>
              <a:t> </a:t>
            </a:r>
            <a:r>
              <a:rPr spc="-5" dirty="0"/>
              <a:t>questions</a:t>
            </a:r>
          </a:p>
        </p:txBody>
      </p:sp>
      <p:sp>
        <p:nvSpPr>
          <p:cNvPr id="3" name="object 3"/>
          <p:cNvSpPr txBox="1"/>
          <p:nvPr/>
        </p:nvSpPr>
        <p:spPr>
          <a:xfrm>
            <a:off x="835742" y="2212945"/>
            <a:ext cx="11092555" cy="3129062"/>
          </a:xfrm>
          <a:prstGeom prst="rect">
            <a:avLst/>
          </a:prstGeom>
        </p:spPr>
        <p:txBody>
          <a:bodyPr vert="horz" wrap="square" lIns="0" tIns="83820" rIns="0" bIns="0" rtlCol="0">
            <a:spAutoFit/>
          </a:bodyPr>
          <a:lstStyle/>
          <a:p>
            <a:pPr marL="240665" indent="-228600">
              <a:lnSpc>
                <a:spcPct val="100000"/>
              </a:lnSpc>
              <a:spcBef>
                <a:spcPts val="660"/>
              </a:spcBef>
              <a:buFont typeface="Arial MT"/>
              <a:buChar char="•"/>
              <a:tabLst>
                <a:tab pos="241300" algn="l"/>
              </a:tabLst>
            </a:pPr>
            <a:r>
              <a:rPr sz="2400" spc="-5" dirty="0">
                <a:latin typeface="Calibri"/>
                <a:cs typeface="Calibri"/>
              </a:rPr>
              <a:t>Did</a:t>
            </a:r>
            <a:r>
              <a:rPr sz="2400" spc="-25" dirty="0">
                <a:latin typeface="Calibri"/>
                <a:cs typeface="Calibri"/>
              </a:rPr>
              <a:t> we</a:t>
            </a:r>
            <a:r>
              <a:rPr sz="2400" dirty="0">
                <a:latin typeface="Calibri"/>
                <a:cs typeface="Calibri"/>
              </a:rPr>
              <a:t> </a:t>
            </a:r>
            <a:r>
              <a:rPr sz="2400" spc="-10" dirty="0">
                <a:latin typeface="Calibri"/>
                <a:cs typeface="Calibri"/>
              </a:rPr>
              <a:t>capture</a:t>
            </a:r>
            <a:r>
              <a:rPr sz="2400" spc="-55" dirty="0">
                <a:latin typeface="Calibri"/>
                <a:cs typeface="Calibri"/>
              </a:rPr>
              <a:t> </a:t>
            </a:r>
            <a:r>
              <a:rPr sz="2400" spc="-25" dirty="0">
                <a:latin typeface="Calibri"/>
                <a:cs typeface="Calibri"/>
              </a:rPr>
              <a:t>any</a:t>
            </a:r>
            <a:r>
              <a:rPr sz="2400" spc="-5" dirty="0">
                <a:latin typeface="Calibri"/>
                <a:cs typeface="Calibri"/>
              </a:rPr>
              <a:t> </a:t>
            </a:r>
            <a:r>
              <a:rPr sz="2400" i="1" spc="-5" dirty="0">
                <a:latin typeface="Calibri"/>
                <a:cs typeface="Calibri"/>
              </a:rPr>
              <a:t>non-random </a:t>
            </a:r>
            <a:r>
              <a:rPr sz="2400" spc="-10" dirty="0">
                <a:latin typeface="Calibri"/>
                <a:cs typeface="Calibri"/>
              </a:rPr>
              <a:t>structure</a:t>
            </a:r>
            <a:r>
              <a:rPr sz="2400" spc="-40" dirty="0">
                <a:latin typeface="Calibri"/>
                <a:cs typeface="Calibri"/>
              </a:rPr>
              <a:t> </a:t>
            </a:r>
            <a:r>
              <a:rPr sz="2400" dirty="0">
                <a:latin typeface="Calibri"/>
                <a:cs typeface="Calibri"/>
              </a:rPr>
              <a:t>in</a:t>
            </a:r>
            <a:r>
              <a:rPr sz="2400" spc="-5" dirty="0">
                <a:latin typeface="Calibri"/>
                <a:cs typeface="Calibri"/>
              </a:rPr>
              <a:t> </a:t>
            </a:r>
            <a:r>
              <a:rPr sz="2400" dirty="0">
                <a:latin typeface="Calibri"/>
                <a:cs typeface="Calibri"/>
              </a:rPr>
              <a:t>the</a:t>
            </a:r>
            <a:r>
              <a:rPr sz="2400" spc="-20" dirty="0">
                <a:latin typeface="Calibri"/>
                <a:cs typeface="Calibri"/>
              </a:rPr>
              <a:t> data?</a:t>
            </a:r>
            <a:endParaRPr lang="en-US" sz="2400" spc="-20" dirty="0">
              <a:latin typeface="Calibri"/>
              <a:cs typeface="Calibri"/>
            </a:endParaRPr>
          </a:p>
          <a:p>
            <a:pPr marL="240665" indent="-228600">
              <a:lnSpc>
                <a:spcPct val="100000"/>
              </a:lnSpc>
              <a:spcBef>
                <a:spcPts val="660"/>
              </a:spcBef>
              <a:buFont typeface="Arial MT"/>
              <a:buChar char="•"/>
              <a:tabLst>
                <a:tab pos="241300" algn="l"/>
              </a:tabLst>
            </a:pPr>
            <a:endParaRPr sz="2400" dirty="0">
              <a:latin typeface="Calibri"/>
              <a:cs typeface="Calibri"/>
            </a:endParaRPr>
          </a:p>
          <a:p>
            <a:pPr marL="240665" marR="1363980" indent="-228600">
              <a:lnSpc>
                <a:spcPts val="3890"/>
              </a:lnSpc>
              <a:spcBef>
                <a:spcPts val="1050"/>
              </a:spcBef>
              <a:buFont typeface="Arial MT"/>
              <a:buChar char="•"/>
              <a:tabLst>
                <a:tab pos="241300" algn="l"/>
              </a:tabLst>
            </a:pPr>
            <a:r>
              <a:rPr sz="2400" spc="-5" dirty="0">
                <a:latin typeface="Calibri"/>
                <a:cs typeface="Calibri"/>
              </a:rPr>
              <a:t>Did </a:t>
            </a:r>
            <a:r>
              <a:rPr sz="2400" spc="-25" dirty="0">
                <a:latin typeface="Calibri"/>
                <a:cs typeface="Calibri"/>
              </a:rPr>
              <a:t>we </a:t>
            </a:r>
            <a:r>
              <a:rPr sz="2400" dirty="0">
                <a:latin typeface="Calibri"/>
                <a:cs typeface="Calibri"/>
              </a:rPr>
              <a:t>choose the </a:t>
            </a:r>
            <a:r>
              <a:rPr sz="2400" spc="-25" dirty="0">
                <a:latin typeface="Calibri"/>
                <a:cs typeface="Calibri"/>
              </a:rPr>
              <a:t>parameters </a:t>
            </a:r>
            <a:r>
              <a:rPr sz="2400" dirty="0">
                <a:latin typeface="Calibri"/>
                <a:cs typeface="Calibri"/>
              </a:rPr>
              <a:t>(e.g., </a:t>
            </a:r>
            <a:r>
              <a:rPr sz="2400" spc="-5" dirty="0">
                <a:latin typeface="Calibri"/>
                <a:cs typeface="Calibri"/>
              </a:rPr>
              <a:t>number of </a:t>
            </a:r>
            <a:r>
              <a:rPr sz="2400" spc="-800" dirty="0">
                <a:latin typeface="Calibri"/>
                <a:cs typeface="Calibri"/>
              </a:rPr>
              <a:t> </a:t>
            </a:r>
            <a:r>
              <a:rPr sz="2400" spc="-20" dirty="0">
                <a:latin typeface="Calibri"/>
                <a:cs typeface="Calibri"/>
              </a:rPr>
              <a:t>clusters)</a:t>
            </a:r>
            <a:r>
              <a:rPr sz="2400" spc="-35" dirty="0">
                <a:latin typeface="Calibri"/>
                <a:cs typeface="Calibri"/>
              </a:rPr>
              <a:t> </a:t>
            </a:r>
            <a:r>
              <a:rPr sz="2400" dirty="0">
                <a:latin typeface="Calibri"/>
                <a:cs typeface="Calibri"/>
              </a:rPr>
              <a:t>in the</a:t>
            </a:r>
            <a:r>
              <a:rPr sz="2400" spc="-20" dirty="0">
                <a:latin typeface="Calibri"/>
                <a:cs typeface="Calibri"/>
              </a:rPr>
              <a:t> </a:t>
            </a:r>
            <a:r>
              <a:rPr sz="2400" spc="-10" dirty="0">
                <a:latin typeface="Calibri"/>
                <a:cs typeface="Calibri"/>
              </a:rPr>
              <a:t>most</a:t>
            </a:r>
            <a:r>
              <a:rPr sz="2400" spc="-5" dirty="0">
                <a:latin typeface="Calibri"/>
                <a:cs typeface="Calibri"/>
              </a:rPr>
              <a:t> optimal</a:t>
            </a:r>
            <a:r>
              <a:rPr sz="2400" spc="-25" dirty="0">
                <a:latin typeface="Calibri"/>
                <a:cs typeface="Calibri"/>
              </a:rPr>
              <a:t> </a:t>
            </a:r>
            <a:r>
              <a:rPr sz="2400" spc="-30" dirty="0">
                <a:latin typeface="Calibri"/>
                <a:cs typeface="Calibri"/>
              </a:rPr>
              <a:t>way?</a:t>
            </a:r>
            <a:endParaRPr lang="en-US" sz="2400" spc="-30" dirty="0">
              <a:latin typeface="Calibri"/>
              <a:cs typeface="Calibri"/>
            </a:endParaRPr>
          </a:p>
          <a:p>
            <a:pPr marL="240665" marR="1363980" indent="-228600">
              <a:lnSpc>
                <a:spcPts val="3890"/>
              </a:lnSpc>
              <a:spcBef>
                <a:spcPts val="1050"/>
              </a:spcBef>
              <a:buFont typeface="Arial MT"/>
              <a:buChar char="•"/>
              <a:tabLst>
                <a:tab pos="241300" algn="l"/>
              </a:tabLst>
            </a:pPr>
            <a:endParaRPr sz="2400" dirty="0">
              <a:latin typeface="Calibri"/>
              <a:cs typeface="Calibri"/>
            </a:endParaRPr>
          </a:p>
          <a:p>
            <a:pPr marL="240665" indent="-228600">
              <a:lnSpc>
                <a:spcPct val="100000"/>
              </a:lnSpc>
              <a:spcBef>
                <a:spcPts val="509"/>
              </a:spcBef>
              <a:buFont typeface="Arial MT"/>
              <a:buChar char="•"/>
              <a:tabLst>
                <a:tab pos="241300" algn="l"/>
              </a:tabLst>
            </a:pPr>
            <a:r>
              <a:rPr sz="2400" spc="-5" dirty="0">
                <a:latin typeface="Calibri"/>
                <a:cs typeface="Calibri"/>
              </a:rPr>
              <a:t>Do</a:t>
            </a:r>
            <a:r>
              <a:rPr sz="2400" spc="-10" dirty="0">
                <a:latin typeface="Calibri"/>
                <a:cs typeface="Calibri"/>
              </a:rPr>
              <a:t> </a:t>
            </a:r>
            <a:r>
              <a:rPr sz="2400" spc="-5" dirty="0">
                <a:latin typeface="Calibri"/>
                <a:cs typeface="Calibri"/>
              </a:rPr>
              <a:t>our</a:t>
            </a:r>
            <a:r>
              <a:rPr sz="2400" spc="-10" dirty="0">
                <a:latin typeface="Calibri"/>
                <a:cs typeface="Calibri"/>
              </a:rPr>
              <a:t> </a:t>
            </a:r>
            <a:r>
              <a:rPr sz="2400" spc="-20" dirty="0">
                <a:latin typeface="Calibri"/>
                <a:cs typeface="Calibri"/>
              </a:rPr>
              <a:t>clusters</a:t>
            </a:r>
            <a:r>
              <a:rPr sz="2400" spc="-25" dirty="0">
                <a:latin typeface="Calibri"/>
                <a:cs typeface="Calibri"/>
              </a:rPr>
              <a:t> </a:t>
            </a:r>
            <a:r>
              <a:rPr sz="2400" spc="-30" dirty="0">
                <a:latin typeface="Calibri"/>
                <a:cs typeface="Calibri"/>
              </a:rPr>
              <a:t>make</a:t>
            </a:r>
            <a:r>
              <a:rPr sz="2400" spc="-20" dirty="0">
                <a:latin typeface="Calibri"/>
                <a:cs typeface="Calibri"/>
              </a:rPr>
              <a:t> </a:t>
            </a:r>
            <a:r>
              <a:rPr sz="2400" spc="-5" dirty="0">
                <a:latin typeface="Calibri"/>
                <a:cs typeface="Calibri"/>
              </a:rPr>
              <a:t>sense</a:t>
            </a:r>
            <a:r>
              <a:rPr sz="2400" spc="-10" dirty="0">
                <a:latin typeface="Calibri"/>
                <a:cs typeface="Calibri"/>
              </a:rPr>
              <a:t> </a:t>
            </a:r>
            <a:r>
              <a:rPr sz="2400" dirty="0">
                <a:latin typeface="Calibri"/>
                <a:cs typeface="Calibri"/>
              </a:rPr>
              <a:t>in</a:t>
            </a:r>
            <a:r>
              <a:rPr sz="2400" spc="-20" dirty="0">
                <a:latin typeface="Calibri"/>
                <a:cs typeface="Calibri"/>
              </a:rPr>
              <a:t> </a:t>
            </a:r>
            <a:r>
              <a:rPr sz="2400" dirty="0">
                <a:latin typeface="Calibri"/>
                <a:cs typeface="Calibri"/>
              </a:rPr>
              <a:t>the</a:t>
            </a:r>
            <a:r>
              <a:rPr sz="2400" spc="-15" dirty="0">
                <a:latin typeface="Calibri"/>
                <a:cs typeface="Calibri"/>
              </a:rPr>
              <a:t> </a:t>
            </a:r>
            <a:r>
              <a:rPr sz="2400" spc="-5" dirty="0">
                <a:latin typeface="Calibri"/>
                <a:cs typeface="Calibri"/>
              </a:rPr>
              <a:t>application</a:t>
            </a:r>
            <a:r>
              <a:rPr sz="2400" spc="-45" dirty="0">
                <a:latin typeface="Calibri"/>
                <a:cs typeface="Calibri"/>
              </a:rPr>
              <a:t> </a:t>
            </a:r>
            <a:r>
              <a:rPr sz="2400" spc="-5" dirty="0">
                <a:latin typeface="Calibri"/>
                <a:cs typeface="Calibri"/>
              </a:rPr>
              <a:t>domain?</a:t>
            </a:r>
            <a:endParaRPr sz="2400" dirty="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0CEAFE01-3D1C-B206-C7B2-4CC5CCF29887}"/>
              </a:ext>
            </a:extLst>
          </p:cNvPr>
          <p:cNvPicPr>
            <a:picLocks noChangeAspect="1"/>
          </p:cNvPicPr>
          <p:nvPr/>
        </p:nvPicPr>
        <p:blipFill rotWithShape="1">
          <a:blip r:embed="rId2"/>
          <a:srcRect l="8127" t="8616" b="5018"/>
          <a:stretch/>
        </p:blipFill>
        <p:spPr>
          <a:xfrm>
            <a:off x="1537308" y="643466"/>
            <a:ext cx="9117384" cy="5571067"/>
          </a:xfrm>
          <a:prstGeom prst="rect">
            <a:avLst/>
          </a:prstGeom>
        </p:spPr>
      </p:pic>
    </p:spTree>
    <p:extLst>
      <p:ext uri="{BB962C8B-B14F-4D97-AF65-F5344CB8AC3E}">
        <p14:creationId xmlns:p14="http://schemas.microsoft.com/office/powerpoint/2010/main" val="41297746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function&#10;&#10;Description automatically generated">
            <a:extLst>
              <a:ext uri="{FF2B5EF4-FFF2-40B4-BE49-F238E27FC236}">
                <a16:creationId xmlns:a16="http://schemas.microsoft.com/office/drawing/2014/main" id="{028BD8EE-720B-A6E9-274A-59BADFCD5E05}"/>
              </a:ext>
            </a:extLst>
          </p:cNvPr>
          <p:cNvPicPr>
            <a:picLocks noChangeAspect="1"/>
          </p:cNvPicPr>
          <p:nvPr/>
        </p:nvPicPr>
        <p:blipFill rotWithShape="1">
          <a:blip r:embed="rId2"/>
          <a:srcRect l="8634" t="9200" b="6186"/>
          <a:stretch/>
        </p:blipFill>
        <p:spPr>
          <a:xfrm>
            <a:off x="1468594" y="643466"/>
            <a:ext cx="9254812" cy="5571067"/>
          </a:xfrm>
          <a:prstGeom prst="rect">
            <a:avLst/>
          </a:prstGeom>
        </p:spPr>
      </p:pic>
    </p:spTree>
    <p:extLst>
      <p:ext uri="{BB962C8B-B14F-4D97-AF65-F5344CB8AC3E}">
        <p14:creationId xmlns:p14="http://schemas.microsoft.com/office/powerpoint/2010/main" val="1709701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33A11E-5029-6B83-D8D5-F5DCBC0A95D9}"/>
              </a:ext>
            </a:extLst>
          </p:cNvPr>
          <p:cNvPicPr>
            <a:picLocks noChangeAspect="1"/>
          </p:cNvPicPr>
          <p:nvPr/>
        </p:nvPicPr>
        <p:blipFill rotWithShape="1">
          <a:blip r:embed="rId2"/>
          <a:srcRect t="8811" b="5212"/>
          <a:stretch/>
        </p:blipFill>
        <p:spPr>
          <a:xfrm>
            <a:off x="0" y="0"/>
            <a:ext cx="11651226" cy="6514664"/>
          </a:xfrm>
          <a:prstGeom prst="rect">
            <a:avLst/>
          </a:prstGeom>
        </p:spPr>
      </p:pic>
    </p:spTree>
    <p:extLst>
      <p:ext uri="{BB962C8B-B14F-4D97-AF65-F5344CB8AC3E}">
        <p14:creationId xmlns:p14="http://schemas.microsoft.com/office/powerpoint/2010/main" val="1458095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7934189-C1F0-8A5D-9BDA-2D236E561BC1}"/>
              </a:ext>
            </a:extLst>
          </p:cNvPr>
          <p:cNvPicPr>
            <a:picLocks noChangeAspect="1"/>
          </p:cNvPicPr>
          <p:nvPr/>
        </p:nvPicPr>
        <p:blipFill rotWithShape="1">
          <a:blip r:embed="rId2"/>
          <a:srcRect l="8002" t="9199" b="5213"/>
          <a:stretch/>
        </p:blipFill>
        <p:spPr>
          <a:xfrm>
            <a:off x="1489609" y="643466"/>
            <a:ext cx="9212782" cy="5571067"/>
          </a:xfrm>
          <a:prstGeom prst="rect">
            <a:avLst/>
          </a:prstGeom>
        </p:spPr>
      </p:pic>
    </p:spTree>
    <p:extLst>
      <p:ext uri="{BB962C8B-B14F-4D97-AF65-F5344CB8AC3E}">
        <p14:creationId xmlns:p14="http://schemas.microsoft.com/office/powerpoint/2010/main" val="1810880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14AE4BFD-B6D3-A623-637D-C9CE23A2F29F}"/>
              </a:ext>
            </a:extLst>
          </p:cNvPr>
          <p:cNvPicPr>
            <a:picLocks noChangeAspect="1"/>
          </p:cNvPicPr>
          <p:nvPr/>
        </p:nvPicPr>
        <p:blipFill rotWithShape="1">
          <a:blip r:embed="rId2"/>
          <a:srcRect l="8381" t="9005" b="5796"/>
          <a:stretch/>
        </p:blipFill>
        <p:spPr>
          <a:xfrm>
            <a:off x="1487643" y="643466"/>
            <a:ext cx="9216714" cy="5571067"/>
          </a:xfrm>
          <a:prstGeom prst="rect">
            <a:avLst/>
          </a:prstGeom>
        </p:spPr>
      </p:pic>
    </p:spTree>
    <p:extLst>
      <p:ext uri="{BB962C8B-B14F-4D97-AF65-F5344CB8AC3E}">
        <p14:creationId xmlns:p14="http://schemas.microsoft.com/office/powerpoint/2010/main" val="2122109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6A053F59-B675-9903-35C0-410EB7E50DAE}"/>
              </a:ext>
            </a:extLst>
          </p:cNvPr>
          <p:cNvPicPr>
            <a:picLocks noChangeAspect="1"/>
          </p:cNvPicPr>
          <p:nvPr/>
        </p:nvPicPr>
        <p:blipFill rotWithShape="1">
          <a:blip r:embed="rId2"/>
          <a:srcRect l="8127" t="9005" b="5601"/>
          <a:stretch/>
        </p:blipFill>
        <p:spPr>
          <a:xfrm>
            <a:off x="1485417" y="643466"/>
            <a:ext cx="9221166" cy="5571067"/>
          </a:xfrm>
          <a:prstGeom prst="rect">
            <a:avLst/>
          </a:prstGeom>
        </p:spPr>
      </p:pic>
    </p:spTree>
    <p:extLst>
      <p:ext uri="{BB962C8B-B14F-4D97-AF65-F5344CB8AC3E}">
        <p14:creationId xmlns:p14="http://schemas.microsoft.com/office/powerpoint/2010/main" val="1632319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162D49C4-77EE-982F-831A-9D1EB7CC92A6}"/>
              </a:ext>
            </a:extLst>
          </p:cNvPr>
          <p:cNvPicPr>
            <a:picLocks noChangeAspect="1"/>
          </p:cNvPicPr>
          <p:nvPr/>
        </p:nvPicPr>
        <p:blipFill rotWithShape="1">
          <a:blip r:embed="rId2"/>
          <a:srcRect l="157" t="8616" r="13628" b="5407"/>
          <a:stretch/>
        </p:blipFill>
        <p:spPr>
          <a:xfrm>
            <a:off x="1602658" y="287312"/>
            <a:ext cx="9144000" cy="5927222"/>
          </a:xfrm>
          <a:prstGeom prst="rect">
            <a:avLst/>
          </a:prstGeom>
        </p:spPr>
      </p:pic>
    </p:spTree>
    <p:extLst>
      <p:ext uri="{BB962C8B-B14F-4D97-AF65-F5344CB8AC3E}">
        <p14:creationId xmlns:p14="http://schemas.microsoft.com/office/powerpoint/2010/main" val="13960585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1E2CE755-4629-BED4-9BDB-8AEA4DD34DFB}"/>
              </a:ext>
            </a:extLst>
          </p:cNvPr>
          <p:cNvPicPr>
            <a:picLocks noChangeAspect="1"/>
          </p:cNvPicPr>
          <p:nvPr/>
        </p:nvPicPr>
        <p:blipFill rotWithShape="1">
          <a:blip r:embed="rId2"/>
          <a:srcRect t="21455" b="5407"/>
          <a:stretch/>
        </p:blipFill>
        <p:spPr>
          <a:xfrm>
            <a:off x="643467" y="836883"/>
            <a:ext cx="10905066" cy="5184232"/>
          </a:xfrm>
          <a:prstGeom prst="rect">
            <a:avLst/>
          </a:prstGeom>
        </p:spPr>
      </p:pic>
    </p:spTree>
    <p:extLst>
      <p:ext uri="{BB962C8B-B14F-4D97-AF65-F5344CB8AC3E}">
        <p14:creationId xmlns:p14="http://schemas.microsoft.com/office/powerpoint/2010/main" val="1440825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27C1419-042A-57FC-99C4-8C0E3A0447CE}"/>
              </a:ext>
            </a:extLst>
          </p:cNvPr>
          <p:cNvPicPr>
            <a:picLocks noChangeAspect="1"/>
          </p:cNvPicPr>
          <p:nvPr/>
        </p:nvPicPr>
        <p:blipFill rotWithShape="1">
          <a:blip r:embed="rId2"/>
          <a:srcRect t="9005" b="5213"/>
          <a:stretch/>
        </p:blipFill>
        <p:spPr>
          <a:xfrm>
            <a:off x="392346" y="289505"/>
            <a:ext cx="11150725" cy="6217451"/>
          </a:xfrm>
          <a:prstGeom prst="rect">
            <a:avLst/>
          </a:prstGeom>
        </p:spPr>
      </p:pic>
    </p:spTree>
    <p:extLst>
      <p:ext uri="{BB962C8B-B14F-4D97-AF65-F5344CB8AC3E}">
        <p14:creationId xmlns:p14="http://schemas.microsoft.com/office/powerpoint/2010/main" val="2149168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80845C-111F-04BF-2A9B-1744ED37547B}"/>
              </a:ext>
            </a:extLst>
          </p:cNvPr>
          <p:cNvPicPr>
            <a:picLocks noChangeAspect="1"/>
          </p:cNvPicPr>
          <p:nvPr/>
        </p:nvPicPr>
        <p:blipFill rotWithShape="1">
          <a:blip r:embed="rId2"/>
          <a:srcRect t="8811" b="5407"/>
          <a:stretch/>
        </p:blipFill>
        <p:spPr>
          <a:xfrm>
            <a:off x="469489" y="344128"/>
            <a:ext cx="10768781" cy="6007631"/>
          </a:xfrm>
          <a:prstGeom prst="rect">
            <a:avLst/>
          </a:prstGeom>
        </p:spPr>
      </p:pic>
    </p:spTree>
    <p:extLst>
      <p:ext uri="{BB962C8B-B14F-4D97-AF65-F5344CB8AC3E}">
        <p14:creationId xmlns:p14="http://schemas.microsoft.com/office/powerpoint/2010/main" val="2094048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616" y="363169"/>
            <a:ext cx="9820275" cy="697230"/>
          </a:xfrm>
          <a:prstGeom prst="rect">
            <a:avLst/>
          </a:prstGeom>
        </p:spPr>
        <p:txBody>
          <a:bodyPr vert="horz" wrap="square" lIns="0" tIns="13335" rIns="0" bIns="0" rtlCol="0">
            <a:spAutoFit/>
          </a:bodyPr>
          <a:lstStyle/>
          <a:p>
            <a:pPr marL="12700">
              <a:lnSpc>
                <a:spcPct val="100000"/>
              </a:lnSpc>
              <a:spcBef>
                <a:spcPts val="105"/>
              </a:spcBef>
            </a:pPr>
            <a:r>
              <a:rPr spc="-15" dirty="0"/>
              <a:t>Standard</a:t>
            </a:r>
            <a:r>
              <a:rPr spc="5" dirty="0"/>
              <a:t> </a:t>
            </a:r>
            <a:r>
              <a:rPr spc="-30" dirty="0"/>
              <a:t>protocol</a:t>
            </a:r>
            <a:r>
              <a:rPr spc="-5" dirty="0"/>
              <a:t> </a:t>
            </a:r>
            <a:r>
              <a:rPr spc="-35" dirty="0"/>
              <a:t>for</a:t>
            </a:r>
            <a:r>
              <a:rPr spc="-5" dirty="0"/>
              <a:t> </a:t>
            </a:r>
            <a:r>
              <a:rPr spc="-15" dirty="0"/>
              <a:t>testing</a:t>
            </a:r>
            <a:r>
              <a:rPr dirty="0"/>
              <a:t> </a:t>
            </a:r>
            <a:r>
              <a:rPr spc="-15" dirty="0"/>
              <a:t>cluster</a:t>
            </a:r>
            <a:r>
              <a:rPr spc="10" dirty="0"/>
              <a:t> </a:t>
            </a:r>
            <a:r>
              <a:rPr spc="-10" dirty="0"/>
              <a:t>validity</a:t>
            </a:r>
          </a:p>
        </p:txBody>
      </p:sp>
      <p:sp>
        <p:nvSpPr>
          <p:cNvPr id="3" name="object 3"/>
          <p:cNvSpPr txBox="1"/>
          <p:nvPr/>
        </p:nvSpPr>
        <p:spPr>
          <a:xfrm>
            <a:off x="647272" y="1357541"/>
            <a:ext cx="10696786" cy="3851695"/>
          </a:xfrm>
          <a:prstGeom prst="rect">
            <a:avLst/>
          </a:prstGeom>
        </p:spPr>
        <p:txBody>
          <a:bodyPr vert="horz" wrap="square" lIns="0" tIns="90805" rIns="0" bIns="0" rtlCol="0">
            <a:spAutoFit/>
          </a:bodyPr>
          <a:lstStyle/>
          <a:p>
            <a:pPr marL="469265" indent="-457200">
              <a:lnSpc>
                <a:spcPct val="100000"/>
              </a:lnSpc>
              <a:spcBef>
                <a:spcPts val="715"/>
              </a:spcBef>
              <a:buFont typeface="+mj-lt"/>
              <a:buAutoNum type="arabicPeriod"/>
              <a:tabLst>
                <a:tab pos="415290" algn="l"/>
              </a:tabLst>
            </a:pPr>
            <a:r>
              <a:rPr sz="2400" spc="-5" dirty="0">
                <a:latin typeface="Calibri"/>
                <a:cs typeface="Calibri"/>
              </a:rPr>
              <a:t>Identify</a:t>
            </a:r>
            <a:r>
              <a:rPr sz="2400" spc="15" dirty="0">
                <a:latin typeface="Calibri"/>
                <a:cs typeface="Calibri"/>
              </a:rPr>
              <a:t> </a:t>
            </a:r>
            <a:r>
              <a:rPr sz="2400" dirty="0">
                <a:latin typeface="Calibri"/>
                <a:cs typeface="Calibri"/>
              </a:rPr>
              <a:t>the</a:t>
            </a:r>
            <a:r>
              <a:rPr sz="2400" spc="-15" dirty="0">
                <a:latin typeface="Calibri"/>
                <a:cs typeface="Calibri"/>
              </a:rPr>
              <a:t> </a:t>
            </a:r>
            <a:r>
              <a:rPr sz="2400" spc="-10" dirty="0">
                <a:latin typeface="Calibri"/>
                <a:cs typeface="Calibri"/>
              </a:rPr>
              <a:t>clustering</a:t>
            </a:r>
            <a:r>
              <a:rPr sz="2400" spc="15" dirty="0">
                <a:latin typeface="Calibri"/>
                <a:cs typeface="Calibri"/>
              </a:rPr>
              <a:t> </a:t>
            </a:r>
            <a:r>
              <a:rPr sz="2400" spc="-10" dirty="0">
                <a:latin typeface="Calibri"/>
                <a:cs typeface="Calibri"/>
              </a:rPr>
              <a:t>structure</a:t>
            </a:r>
            <a:r>
              <a:rPr sz="2400" spc="-5" dirty="0">
                <a:latin typeface="Calibri"/>
                <a:cs typeface="Calibri"/>
              </a:rPr>
              <a:t> </a:t>
            </a:r>
            <a:r>
              <a:rPr sz="2400" dirty="0">
                <a:latin typeface="Calibri"/>
                <a:cs typeface="Calibri"/>
              </a:rPr>
              <a:t>and</a:t>
            </a:r>
            <a:r>
              <a:rPr sz="2400" spc="10" dirty="0">
                <a:latin typeface="Calibri"/>
                <a:cs typeface="Calibri"/>
              </a:rPr>
              <a:t> </a:t>
            </a:r>
            <a:r>
              <a:rPr sz="2400" spc="-10" dirty="0">
                <a:latin typeface="Calibri"/>
                <a:cs typeface="Calibri"/>
              </a:rPr>
              <a:t>validation</a:t>
            </a:r>
            <a:r>
              <a:rPr sz="2400" spc="15" dirty="0">
                <a:latin typeface="Calibri"/>
                <a:cs typeface="Calibri"/>
              </a:rPr>
              <a:t> </a:t>
            </a:r>
            <a:r>
              <a:rPr sz="2400" dirty="0">
                <a:latin typeface="Calibri"/>
                <a:cs typeface="Calibri"/>
              </a:rPr>
              <a:t>type</a:t>
            </a:r>
          </a:p>
          <a:p>
            <a:pPr marL="469265" indent="-457200">
              <a:lnSpc>
                <a:spcPct val="100000"/>
              </a:lnSpc>
              <a:spcBef>
                <a:spcPts val="615"/>
              </a:spcBef>
              <a:buFont typeface="+mj-lt"/>
              <a:buAutoNum type="arabicPeriod"/>
              <a:tabLst>
                <a:tab pos="415290" algn="l"/>
              </a:tabLst>
            </a:pPr>
            <a:r>
              <a:rPr sz="2400" spc="-10" dirty="0">
                <a:latin typeface="Calibri"/>
                <a:cs typeface="Calibri"/>
              </a:rPr>
              <a:t>Define </a:t>
            </a:r>
            <a:r>
              <a:rPr sz="2400" dirty="0">
                <a:latin typeface="Calibri"/>
                <a:cs typeface="Calibri"/>
              </a:rPr>
              <a:t>a</a:t>
            </a:r>
            <a:r>
              <a:rPr sz="2400" spc="-5" dirty="0">
                <a:latin typeface="Calibri"/>
                <a:cs typeface="Calibri"/>
              </a:rPr>
              <a:t> </a:t>
            </a:r>
            <a:r>
              <a:rPr sz="2400" spc="-10" dirty="0">
                <a:latin typeface="Calibri"/>
                <a:cs typeface="Calibri"/>
              </a:rPr>
              <a:t>validation</a:t>
            </a:r>
            <a:r>
              <a:rPr sz="2400" spc="15" dirty="0">
                <a:latin typeface="Calibri"/>
                <a:cs typeface="Calibri"/>
              </a:rPr>
              <a:t> </a:t>
            </a:r>
            <a:r>
              <a:rPr sz="2400" spc="-15" dirty="0">
                <a:latin typeface="Calibri"/>
                <a:cs typeface="Calibri"/>
              </a:rPr>
              <a:t>index</a:t>
            </a:r>
            <a:endParaRPr sz="2400" dirty="0">
              <a:latin typeface="Calibri"/>
              <a:cs typeface="Calibri"/>
            </a:endParaRPr>
          </a:p>
          <a:p>
            <a:pPr marL="469900" marR="5080" indent="-457200">
              <a:lnSpc>
                <a:spcPts val="3460"/>
              </a:lnSpc>
              <a:spcBef>
                <a:spcPts val="1045"/>
              </a:spcBef>
              <a:buFont typeface="+mj-lt"/>
              <a:buAutoNum type="arabicPeriod"/>
              <a:tabLst>
                <a:tab pos="322580" algn="l"/>
              </a:tabLst>
            </a:pPr>
            <a:r>
              <a:rPr sz="2400" spc="-10" dirty="0">
                <a:latin typeface="Calibri"/>
                <a:cs typeface="Calibri"/>
              </a:rPr>
              <a:t>Define</a:t>
            </a:r>
            <a:r>
              <a:rPr sz="2400" spc="10" dirty="0">
                <a:latin typeface="Calibri"/>
                <a:cs typeface="Calibri"/>
              </a:rPr>
              <a:t> </a:t>
            </a:r>
            <a:r>
              <a:rPr sz="2400" dirty="0">
                <a:latin typeface="Calibri"/>
                <a:cs typeface="Calibri"/>
              </a:rPr>
              <a:t>a</a:t>
            </a:r>
            <a:r>
              <a:rPr sz="2400" spc="5" dirty="0">
                <a:latin typeface="Calibri"/>
                <a:cs typeface="Calibri"/>
              </a:rPr>
              <a:t> </a:t>
            </a:r>
            <a:r>
              <a:rPr sz="2400" spc="-5" dirty="0">
                <a:latin typeface="Calibri"/>
                <a:cs typeface="Calibri"/>
              </a:rPr>
              <a:t>null</a:t>
            </a:r>
            <a:r>
              <a:rPr sz="2400" spc="30" dirty="0">
                <a:latin typeface="Calibri"/>
                <a:cs typeface="Calibri"/>
              </a:rPr>
              <a:t> </a:t>
            </a:r>
            <a:r>
              <a:rPr sz="2400" spc="-10" dirty="0">
                <a:latin typeface="Calibri"/>
                <a:cs typeface="Calibri"/>
              </a:rPr>
              <a:t>hypothesis</a:t>
            </a:r>
            <a:r>
              <a:rPr sz="2400" spc="5"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no </a:t>
            </a:r>
            <a:r>
              <a:rPr sz="2400" spc="-10" dirty="0">
                <a:latin typeface="Calibri"/>
                <a:cs typeface="Calibri"/>
              </a:rPr>
              <a:t>structure</a:t>
            </a:r>
            <a:r>
              <a:rPr sz="2400" spc="5" dirty="0">
                <a:latin typeface="Calibri"/>
                <a:cs typeface="Calibri"/>
              </a:rPr>
              <a:t> </a:t>
            </a:r>
            <a:r>
              <a:rPr sz="2400" spc="-20" dirty="0">
                <a:latin typeface="Calibri"/>
                <a:cs typeface="Calibri"/>
              </a:rPr>
              <a:t>(for</a:t>
            </a:r>
            <a:r>
              <a:rPr sz="2400" dirty="0">
                <a:latin typeface="Calibri"/>
                <a:cs typeface="Calibri"/>
              </a:rPr>
              <a:t> </a:t>
            </a:r>
            <a:r>
              <a:rPr sz="2400" spc="-15" dirty="0">
                <a:latin typeface="Calibri"/>
                <a:cs typeface="Calibri"/>
              </a:rPr>
              <a:t>example,</a:t>
            </a:r>
            <a:r>
              <a:rPr sz="2400" spc="15" dirty="0">
                <a:latin typeface="Calibri"/>
                <a:cs typeface="Calibri"/>
              </a:rPr>
              <a:t> </a:t>
            </a:r>
            <a:r>
              <a:rPr sz="2400" i="1" spc="-5" dirty="0">
                <a:latin typeface="Calibri"/>
                <a:cs typeface="Calibri"/>
              </a:rPr>
              <a:t>all</a:t>
            </a:r>
            <a:r>
              <a:rPr sz="2400" i="1" spc="5" dirty="0">
                <a:latin typeface="Calibri"/>
                <a:cs typeface="Calibri"/>
              </a:rPr>
              <a:t> </a:t>
            </a:r>
            <a:r>
              <a:rPr sz="2400" i="1" dirty="0">
                <a:latin typeface="Calibri"/>
                <a:cs typeface="Calibri"/>
              </a:rPr>
              <a:t>the </a:t>
            </a:r>
            <a:r>
              <a:rPr sz="2400" i="1" spc="-710" dirty="0">
                <a:latin typeface="Calibri"/>
                <a:cs typeface="Calibri"/>
              </a:rPr>
              <a:t> </a:t>
            </a:r>
            <a:r>
              <a:rPr sz="2400" i="1" spc="-10" dirty="0">
                <a:latin typeface="Calibri"/>
                <a:cs typeface="Calibri"/>
              </a:rPr>
              <a:t>locations</a:t>
            </a:r>
            <a:r>
              <a:rPr sz="2400" i="1" spc="25" dirty="0">
                <a:latin typeface="Calibri"/>
                <a:cs typeface="Calibri"/>
              </a:rPr>
              <a:t> </a:t>
            </a:r>
            <a:r>
              <a:rPr sz="2400" i="1" spc="-5" dirty="0">
                <a:latin typeface="Calibri"/>
                <a:cs typeface="Calibri"/>
              </a:rPr>
              <a:t>of</a:t>
            </a:r>
            <a:r>
              <a:rPr sz="2400" i="1" dirty="0">
                <a:latin typeface="Calibri"/>
                <a:cs typeface="Calibri"/>
              </a:rPr>
              <a:t> </a:t>
            </a:r>
            <a:r>
              <a:rPr sz="2400" i="1" spc="-20" dirty="0">
                <a:latin typeface="Calibri"/>
                <a:cs typeface="Calibri"/>
              </a:rPr>
              <a:t>data</a:t>
            </a:r>
            <a:r>
              <a:rPr sz="2400" i="1" spc="25" dirty="0">
                <a:latin typeface="Calibri"/>
                <a:cs typeface="Calibri"/>
              </a:rPr>
              <a:t> </a:t>
            </a:r>
            <a:r>
              <a:rPr sz="2400" i="1" spc="-10" dirty="0">
                <a:latin typeface="Calibri"/>
                <a:cs typeface="Calibri"/>
              </a:rPr>
              <a:t>points</a:t>
            </a:r>
            <a:r>
              <a:rPr sz="2400" i="1" spc="15" dirty="0">
                <a:latin typeface="Calibri"/>
                <a:cs typeface="Calibri"/>
              </a:rPr>
              <a:t> </a:t>
            </a:r>
            <a:r>
              <a:rPr sz="2400" i="1" dirty="0">
                <a:latin typeface="Calibri"/>
                <a:cs typeface="Calibri"/>
              </a:rPr>
              <a:t>in</a:t>
            </a:r>
            <a:r>
              <a:rPr sz="2400" i="1" spc="15" dirty="0">
                <a:latin typeface="Calibri"/>
                <a:cs typeface="Calibri"/>
              </a:rPr>
              <a:t> </a:t>
            </a:r>
            <a:r>
              <a:rPr sz="2400" i="1" dirty="0">
                <a:latin typeface="Calibri"/>
                <a:cs typeface="Calibri"/>
              </a:rPr>
              <a:t>the </a:t>
            </a:r>
            <a:r>
              <a:rPr sz="2400" i="1" spc="-10" dirty="0">
                <a:latin typeface="Calibri"/>
                <a:cs typeface="Calibri"/>
              </a:rPr>
              <a:t>specific</a:t>
            </a:r>
            <a:r>
              <a:rPr sz="2400" i="1" spc="20" dirty="0">
                <a:latin typeface="Calibri"/>
                <a:cs typeface="Calibri"/>
              </a:rPr>
              <a:t> </a:t>
            </a:r>
            <a:r>
              <a:rPr sz="2400" i="1" dirty="0">
                <a:latin typeface="Calibri"/>
                <a:cs typeface="Calibri"/>
              </a:rPr>
              <a:t>regions are</a:t>
            </a:r>
            <a:r>
              <a:rPr sz="2400" i="1" spc="-5" dirty="0">
                <a:latin typeface="Calibri"/>
                <a:cs typeface="Calibri"/>
              </a:rPr>
              <a:t> equally </a:t>
            </a:r>
            <a:r>
              <a:rPr sz="2400" i="1" spc="-20" dirty="0">
                <a:latin typeface="Calibri"/>
                <a:cs typeface="Calibri"/>
              </a:rPr>
              <a:t>likely</a:t>
            </a:r>
            <a:r>
              <a:rPr sz="2400" spc="-20" dirty="0">
                <a:latin typeface="Calibri"/>
                <a:cs typeface="Calibri"/>
              </a:rPr>
              <a:t>)</a:t>
            </a:r>
            <a:endParaRPr sz="2400" dirty="0">
              <a:latin typeface="Calibri"/>
              <a:cs typeface="Calibri"/>
            </a:endParaRPr>
          </a:p>
          <a:p>
            <a:pPr marL="469900" marR="27305" indent="-457200">
              <a:lnSpc>
                <a:spcPts val="3460"/>
              </a:lnSpc>
              <a:spcBef>
                <a:spcPts val="994"/>
              </a:spcBef>
              <a:buFont typeface="+mj-lt"/>
              <a:buAutoNum type="arabicPeriod"/>
              <a:tabLst>
                <a:tab pos="322580" algn="l"/>
              </a:tabLst>
            </a:pPr>
            <a:r>
              <a:rPr sz="2400" spc="-15" dirty="0">
                <a:latin typeface="Calibri"/>
                <a:cs typeface="Calibri"/>
              </a:rPr>
              <a:t>Establish</a:t>
            </a:r>
            <a:r>
              <a:rPr sz="2400" spc="45" dirty="0">
                <a:latin typeface="Calibri"/>
                <a:cs typeface="Calibri"/>
              </a:rPr>
              <a:t> </a:t>
            </a:r>
            <a:r>
              <a:rPr sz="2400" dirty="0">
                <a:latin typeface="Calibri"/>
                <a:cs typeface="Calibri"/>
              </a:rPr>
              <a:t>the</a:t>
            </a:r>
            <a:r>
              <a:rPr sz="2400" spc="5" dirty="0">
                <a:latin typeface="Calibri"/>
                <a:cs typeface="Calibri"/>
              </a:rPr>
              <a:t> </a:t>
            </a:r>
            <a:r>
              <a:rPr sz="2400" spc="-5" dirty="0">
                <a:latin typeface="Calibri"/>
                <a:cs typeface="Calibri"/>
              </a:rPr>
              <a:t>baseline</a:t>
            </a:r>
            <a:r>
              <a:rPr sz="2400" dirty="0">
                <a:latin typeface="Calibri"/>
                <a:cs typeface="Calibri"/>
              </a:rPr>
              <a:t> </a:t>
            </a:r>
            <a:r>
              <a:rPr sz="2400" spc="-10" dirty="0">
                <a:latin typeface="Calibri"/>
                <a:cs typeface="Calibri"/>
              </a:rPr>
              <a:t>distribution</a:t>
            </a:r>
            <a:r>
              <a:rPr sz="2400" spc="60" dirty="0">
                <a:latin typeface="Calibri"/>
                <a:cs typeface="Calibri"/>
              </a:rPr>
              <a:t> </a:t>
            </a:r>
            <a:r>
              <a:rPr sz="2400" spc="-5" dirty="0">
                <a:latin typeface="Calibri"/>
                <a:cs typeface="Calibri"/>
              </a:rPr>
              <a:t>under</a:t>
            </a:r>
            <a:r>
              <a:rPr sz="2400" dirty="0">
                <a:latin typeface="Calibri"/>
                <a:cs typeface="Calibri"/>
              </a:rPr>
              <a:t> the</a:t>
            </a:r>
            <a:r>
              <a:rPr sz="2400" spc="5" dirty="0">
                <a:latin typeface="Calibri"/>
                <a:cs typeface="Calibri"/>
              </a:rPr>
              <a:t> </a:t>
            </a:r>
            <a:r>
              <a:rPr sz="2400" spc="-5" dirty="0">
                <a:latin typeface="Calibri"/>
                <a:cs typeface="Calibri"/>
              </a:rPr>
              <a:t>null</a:t>
            </a:r>
            <a:r>
              <a:rPr sz="2400" spc="20" dirty="0">
                <a:latin typeface="Calibri"/>
                <a:cs typeface="Calibri"/>
              </a:rPr>
              <a:t> </a:t>
            </a:r>
            <a:r>
              <a:rPr sz="2400" spc="-10" dirty="0">
                <a:latin typeface="Calibri"/>
                <a:cs typeface="Calibri"/>
              </a:rPr>
              <a:t>hypothesis </a:t>
            </a:r>
            <a:r>
              <a:rPr sz="2400" spc="-705" dirty="0">
                <a:latin typeface="Calibri"/>
                <a:cs typeface="Calibri"/>
              </a:rPr>
              <a:t> </a:t>
            </a:r>
            <a:r>
              <a:rPr sz="2400" spc="-25" dirty="0">
                <a:latin typeface="Calibri"/>
                <a:cs typeface="Calibri"/>
              </a:rPr>
              <a:t>(for</a:t>
            </a:r>
            <a:r>
              <a:rPr sz="2400" spc="-10" dirty="0">
                <a:latin typeface="Calibri"/>
                <a:cs typeface="Calibri"/>
              </a:rPr>
              <a:t> </a:t>
            </a:r>
            <a:r>
              <a:rPr sz="2400" spc="-15" dirty="0">
                <a:latin typeface="Calibri"/>
                <a:cs typeface="Calibri"/>
              </a:rPr>
              <a:t>example,</a:t>
            </a:r>
            <a:r>
              <a:rPr sz="2400" spc="5" dirty="0">
                <a:latin typeface="Calibri"/>
                <a:cs typeface="Calibri"/>
              </a:rPr>
              <a:t> </a:t>
            </a:r>
            <a:r>
              <a:rPr sz="2400" spc="-5" dirty="0">
                <a:latin typeface="Calibri"/>
                <a:cs typeface="Calibri"/>
              </a:rPr>
              <a:t>by</a:t>
            </a:r>
            <a:r>
              <a:rPr sz="2400" dirty="0">
                <a:latin typeface="Calibri"/>
                <a:cs typeface="Calibri"/>
              </a:rPr>
              <a:t> </a:t>
            </a:r>
            <a:r>
              <a:rPr sz="2400" spc="-5" dirty="0">
                <a:latin typeface="Calibri"/>
                <a:cs typeface="Calibri"/>
              </a:rPr>
              <a:t>bootstrapping,</a:t>
            </a:r>
            <a:r>
              <a:rPr sz="2400" spc="30" dirty="0">
                <a:latin typeface="Calibri"/>
                <a:cs typeface="Calibri"/>
              </a:rPr>
              <a:t> </a:t>
            </a:r>
            <a:r>
              <a:rPr sz="2400" spc="-5" dirty="0">
                <a:latin typeface="Calibri"/>
                <a:cs typeface="Calibri"/>
              </a:rPr>
              <a:t>resampling</a:t>
            </a:r>
            <a:r>
              <a:rPr sz="2400" spc="-15" dirty="0">
                <a:latin typeface="Calibri"/>
                <a:cs typeface="Calibri"/>
              </a:rPr>
              <a:t> </a:t>
            </a:r>
            <a:r>
              <a:rPr sz="2400" dirty="0">
                <a:latin typeface="Calibri"/>
                <a:cs typeface="Calibri"/>
              </a:rPr>
              <a:t>or</a:t>
            </a:r>
            <a:r>
              <a:rPr sz="2400" spc="-5" dirty="0">
                <a:latin typeface="Calibri"/>
                <a:cs typeface="Calibri"/>
              </a:rPr>
              <a:t> </a:t>
            </a:r>
            <a:r>
              <a:rPr sz="2400" spc="-10" dirty="0">
                <a:latin typeface="Calibri"/>
                <a:cs typeface="Calibri"/>
              </a:rPr>
              <a:t>permutations)</a:t>
            </a:r>
            <a:endParaRPr sz="2400" dirty="0">
              <a:latin typeface="Calibri"/>
              <a:cs typeface="Calibri"/>
            </a:endParaRPr>
          </a:p>
          <a:p>
            <a:pPr marL="469265" indent="-457200">
              <a:lnSpc>
                <a:spcPct val="100000"/>
              </a:lnSpc>
              <a:spcBef>
                <a:spcPts val="560"/>
              </a:spcBef>
              <a:buFont typeface="+mj-lt"/>
              <a:buAutoNum type="arabicPeriod"/>
              <a:tabLst>
                <a:tab pos="322580" algn="l"/>
              </a:tabLst>
            </a:pPr>
            <a:r>
              <a:rPr sz="2400" spc="-15" dirty="0">
                <a:latin typeface="Calibri"/>
                <a:cs typeface="Calibri"/>
              </a:rPr>
              <a:t>Calculate</a:t>
            </a:r>
            <a:r>
              <a:rPr sz="2400" spc="15" dirty="0">
                <a:latin typeface="Calibri"/>
                <a:cs typeface="Calibri"/>
              </a:rPr>
              <a:t> </a:t>
            </a:r>
            <a:r>
              <a:rPr sz="2400" dirty="0">
                <a:latin typeface="Calibri"/>
                <a:cs typeface="Calibri"/>
              </a:rPr>
              <a:t>the</a:t>
            </a:r>
            <a:r>
              <a:rPr sz="2400" spc="-15" dirty="0">
                <a:latin typeface="Calibri"/>
                <a:cs typeface="Calibri"/>
              </a:rPr>
              <a:t> </a:t>
            </a:r>
            <a:r>
              <a:rPr sz="2400" spc="-10" dirty="0">
                <a:latin typeface="Calibri"/>
                <a:cs typeface="Calibri"/>
              </a:rPr>
              <a:t>index</a:t>
            </a:r>
            <a:endParaRPr sz="2400" dirty="0">
              <a:latin typeface="Calibri"/>
              <a:cs typeface="Calibri"/>
            </a:endParaRPr>
          </a:p>
          <a:p>
            <a:pPr marL="469265" indent="-457200">
              <a:lnSpc>
                <a:spcPct val="100000"/>
              </a:lnSpc>
              <a:spcBef>
                <a:spcPts val="610"/>
              </a:spcBef>
              <a:buFont typeface="+mj-lt"/>
              <a:buAutoNum type="arabicPeriod"/>
              <a:tabLst>
                <a:tab pos="322580" algn="l"/>
              </a:tabLst>
            </a:pPr>
            <a:r>
              <a:rPr sz="2400" spc="-85" dirty="0">
                <a:latin typeface="Calibri"/>
                <a:cs typeface="Calibri"/>
              </a:rPr>
              <a:t>Test</a:t>
            </a:r>
            <a:r>
              <a:rPr sz="2400" spc="5" dirty="0">
                <a:latin typeface="Calibri"/>
                <a:cs typeface="Calibri"/>
              </a:rPr>
              <a:t> </a:t>
            </a:r>
            <a:r>
              <a:rPr sz="2400" dirty="0">
                <a:latin typeface="Calibri"/>
                <a:cs typeface="Calibri"/>
              </a:rPr>
              <a:t>the </a:t>
            </a:r>
            <a:r>
              <a:rPr sz="2400" spc="-10" dirty="0">
                <a:latin typeface="Calibri"/>
                <a:cs typeface="Calibri"/>
              </a:rPr>
              <a:t>hypothesis</a:t>
            </a:r>
            <a:r>
              <a:rPr sz="2400" spc="15" dirty="0">
                <a:latin typeface="Calibri"/>
                <a:cs typeface="Calibri"/>
              </a:rPr>
              <a:t> </a:t>
            </a:r>
            <a:r>
              <a:rPr sz="2400" spc="-5" dirty="0">
                <a:latin typeface="Calibri"/>
                <a:cs typeface="Calibri"/>
              </a:rPr>
              <a:t>of no </a:t>
            </a:r>
            <a:r>
              <a:rPr sz="2400" spc="-10" dirty="0">
                <a:latin typeface="Calibri"/>
                <a:cs typeface="Calibri"/>
              </a:rPr>
              <a:t>structure</a:t>
            </a:r>
            <a:endParaRPr sz="2400" dirty="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DECF929-3D75-E2A9-7531-F59A1DC04551}"/>
              </a:ext>
            </a:extLst>
          </p:cNvPr>
          <p:cNvPicPr>
            <a:picLocks noChangeAspect="1"/>
          </p:cNvPicPr>
          <p:nvPr/>
        </p:nvPicPr>
        <p:blipFill rotWithShape="1">
          <a:blip r:embed="rId2"/>
          <a:srcRect l="9140" t="8811" b="5212"/>
          <a:stretch/>
        </p:blipFill>
        <p:spPr>
          <a:xfrm>
            <a:off x="1567172" y="643466"/>
            <a:ext cx="9057655" cy="5571067"/>
          </a:xfrm>
          <a:prstGeom prst="rect">
            <a:avLst/>
          </a:prstGeom>
        </p:spPr>
      </p:pic>
    </p:spTree>
    <p:extLst>
      <p:ext uri="{BB962C8B-B14F-4D97-AF65-F5344CB8AC3E}">
        <p14:creationId xmlns:p14="http://schemas.microsoft.com/office/powerpoint/2010/main" val="3630864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mathematical equation&#10;&#10;Description automatically generated">
            <a:extLst>
              <a:ext uri="{FF2B5EF4-FFF2-40B4-BE49-F238E27FC236}">
                <a16:creationId xmlns:a16="http://schemas.microsoft.com/office/drawing/2014/main" id="{6D4CACE0-194F-B04E-87B7-E9738E83D374}"/>
              </a:ext>
            </a:extLst>
          </p:cNvPr>
          <p:cNvPicPr>
            <a:picLocks noChangeAspect="1"/>
          </p:cNvPicPr>
          <p:nvPr/>
        </p:nvPicPr>
        <p:blipFill rotWithShape="1">
          <a:blip r:embed="rId2"/>
          <a:srcRect l="8127" t="9005" b="5018"/>
          <a:stretch/>
        </p:blipFill>
        <p:spPr>
          <a:xfrm>
            <a:off x="1516681" y="643466"/>
            <a:ext cx="9158637" cy="5571067"/>
          </a:xfrm>
          <a:prstGeom prst="rect">
            <a:avLst/>
          </a:prstGeom>
        </p:spPr>
      </p:pic>
    </p:spTree>
    <p:extLst>
      <p:ext uri="{BB962C8B-B14F-4D97-AF65-F5344CB8AC3E}">
        <p14:creationId xmlns:p14="http://schemas.microsoft.com/office/powerpoint/2010/main" val="3814926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13335">
              <a:spcBef>
                <a:spcPts val="105"/>
              </a:spcBef>
            </a:pPr>
            <a:r>
              <a:rPr spc="-10" dirty="0"/>
              <a:t>Normalized</a:t>
            </a:r>
            <a:r>
              <a:rPr spc="-40" dirty="0"/>
              <a:t> </a:t>
            </a:r>
            <a:r>
              <a:rPr dirty="0"/>
              <a:t>Mutual</a:t>
            </a:r>
            <a:r>
              <a:rPr spc="-45" dirty="0"/>
              <a:t> </a:t>
            </a:r>
            <a:r>
              <a:rPr spc="-15" dirty="0"/>
              <a:t>Information</a:t>
            </a:r>
          </a:p>
        </p:txBody>
      </p:sp>
      <p:sp>
        <p:nvSpPr>
          <p:cNvPr id="3" name="object 3"/>
          <p:cNvSpPr txBox="1"/>
          <p:nvPr/>
        </p:nvSpPr>
        <p:spPr>
          <a:xfrm>
            <a:off x="3700431" y="3893312"/>
            <a:ext cx="4787265" cy="513715"/>
          </a:xfrm>
          <a:prstGeom prst="rect">
            <a:avLst/>
          </a:prstGeom>
        </p:spPr>
        <p:txBody>
          <a:bodyPr vert="horz" wrap="square" lIns="0" tIns="12700" rIns="0" bIns="0" rtlCol="0">
            <a:spAutoFit/>
          </a:bodyPr>
          <a:lstStyle/>
          <a:p>
            <a:pPr marL="12700">
              <a:spcBef>
                <a:spcPts val="100"/>
              </a:spcBef>
            </a:pPr>
            <a:r>
              <a:rPr sz="3200" spc="-10" dirty="0">
                <a:solidFill>
                  <a:srgbClr val="8A8A8A"/>
                </a:solidFill>
                <a:latin typeface="Calibri"/>
                <a:cs typeface="Calibri"/>
              </a:rPr>
              <a:t>Estimating</a:t>
            </a:r>
            <a:r>
              <a:rPr sz="3200" spc="30" dirty="0">
                <a:solidFill>
                  <a:srgbClr val="8A8A8A"/>
                </a:solidFill>
                <a:latin typeface="Calibri"/>
                <a:cs typeface="Calibri"/>
              </a:rPr>
              <a:t> </a:t>
            </a:r>
            <a:r>
              <a:rPr sz="3200" spc="-15" dirty="0">
                <a:solidFill>
                  <a:srgbClr val="8A8A8A"/>
                </a:solidFill>
                <a:latin typeface="Calibri"/>
                <a:cs typeface="Calibri"/>
              </a:rPr>
              <a:t>Clustering</a:t>
            </a:r>
            <a:r>
              <a:rPr sz="3200" spc="20" dirty="0">
                <a:solidFill>
                  <a:srgbClr val="8A8A8A"/>
                </a:solidFill>
                <a:latin typeface="Calibri"/>
                <a:cs typeface="Calibri"/>
              </a:rPr>
              <a:t> </a:t>
            </a:r>
            <a:r>
              <a:rPr sz="3200" spc="-5" dirty="0">
                <a:solidFill>
                  <a:srgbClr val="8A8A8A"/>
                </a:solidFill>
                <a:latin typeface="Calibri"/>
                <a:cs typeface="Calibri"/>
              </a:rPr>
              <a:t>Quality</a:t>
            </a:r>
            <a:endParaRPr sz="3200">
              <a:solidFill>
                <a:prstClr val="black"/>
              </a:solidFill>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2754" y="461582"/>
            <a:ext cx="7227570" cy="696595"/>
          </a:xfrm>
          <a:prstGeom prst="rect">
            <a:avLst/>
          </a:prstGeom>
        </p:spPr>
        <p:txBody>
          <a:bodyPr vert="horz" wrap="square" lIns="0" tIns="13335" rIns="0" bIns="0" rtlCol="0">
            <a:spAutoFit/>
          </a:bodyPr>
          <a:lstStyle/>
          <a:p>
            <a:pPr marL="12700">
              <a:spcBef>
                <a:spcPts val="105"/>
              </a:spcBef>
            </a:pPr>
            <a:r>
              <a:rPr sz="4400" spc="-10" dirty="0"/>
              <a:t>Normalized</a:t>
            </a:r>
            <a:r>
              <a:rPr sz="4400" spc="-40" dirty="0"/>
              <a:t> </a:t>
            </a:r>
            <a:r>
              <a:rPr sz="4400" dirty="0"/>
              <a:t>Mutual</a:t>
            </a:r>
            <a:r>
              <a:rPr sz="4400" spc="-45" dirty="0"/>
              <a:t> </a:t>
            </a:r>
            <a:r>
              <a:rPr sz="4400" spc="-15" dirty="0"/>
              <a:t>Information</a:t>
            </a:r>
            <a:endParaRPr sz="4400" dirty="0"/>
          </a:p>
        </p:txBody>
      </p:sp>
      <p:sp>
        <p:nvSpPr>
          <p:cNvPr id="3" name="object 3"/>
          <p:cNvSpPr txBox="1"/>
          <p:nvPr/>
        </p:nvSpPr>
        <p:spPr>
          <a:xfrm>
            <a:off x="2059940" y="1610360"/>
            <a:ext cx="5036820" cy="452120"/>
          </a:xfrm>
          <a:prstGeom prst="rect">
            <a:avLst/>
          </a:prstGeom>
        </p:spPr>
        <p:txBody>
          <a:bodyPr vert="horz" wrap="square" lIns="0" tIns="12065" rIns="0" bIns="0" rtlCol="0">
            <a:spAutoFit/>
          </a:bodyPr>
          <a:lstStyle/>
          <a:p>
            <a:pPr marL="355600" indent="-342900">
              <a:spcBef>
                <a:spcPts val="95"/>
              </a:spcBef>
              <a:buFont typeface="Arial MT"/>
              <a:buChar char="•"/>
              <a:tabLst>
                <a:tab pos="354965" algn="l"/>
                <a:tab pos="355600" algn="l"/>
              </a:tabLst>
            </a:pPr>
            <a:r>
              <a:rPr sz="2800" spc="-15" dirty="0">
                <a:solidFill>
                  <a:prstClr val="black"/>
                </a:solidFill>
                <a:latin typeface="Calibri"/>
                <a:cs typeface="Calibri"/>
              </a:rPr>
              <a:t>Normalized</a:t>
            </a:r>
            <a:r>
              <a:rPr sz="2800" dirty="0">
                <a:solidFill>
                  <a:prstClr val="black"/>
                </a:solidFill>
                <a:latin typeface="Calibri"/>
                <a:cs typeface="Calibri"/>
              </a:rPr>
              <a:t> </a:t>
            </a:r>
            <a:r>
              <a:rPr sz="2800" spc="-10" dirty="0">
                <a:solidFill>
                  <a:prstClr val="black"/>
                </a:solidFill>
                <a:latin typeface="Calibri"/>
                <a:cs typeface="Calibri"/>
              </a:rPr>
              <a:t>Mutual</a:t>
            </a:r>
            <a:r>
              <a:rPr sz="2800" spc="25" dirty="0">
                <a:solidFill>
                  <a:prstClr val="black"/>
                </a:solidFill>
                <a:latin typeface="Calibri"/>
                <a:cs typeface="Calibri"/>
              </a:rPr>
              <a:t> </a:t>
            </a:r>
            <a:r>
              <a:rPr sz="2800" spc="-15" dirty="0">
                <a:solidFill>
                  <a:prstClr val="black"/>
                </a:solidFill>
                <a:latin typeface="Calibri"/>
                <a:cs typeface="Calibri"/>
              </a:rPr>
              <a:t>Information:</a:t>
            </a:r>
            <a:endParaRPr sz="2800">
              <a:solidFill>
                <a:prstClr val="black"/>
              </a:solidFill>
              <a:latin typeface="Calibri"/>
              <a:cs typeface="Calibri"/>
            </a:endParaRPr>
          </a:p>
        </p:txBody>
      </p:sp>
      <p:sp>
        <p:nvSpPr>
          <p:cNvPr id="4" name="object 4"/>
          <p:cNvSpPr/>
          <p:nvPr/>
        </p:nvSpPr>
        <p:spPr>
          <a:xfrm>
            <a:off x="4484318" y="2422570"/>
            <a:ext cx="932815" cy="377190"/>
          </a:xfrm>
          <a:custGeom>
            <a:avLst/>
            <a:gdLst/>
            <a:ahLst/>
            <a:cxnLst/>
            <a:rect l="l" t="t" r="r" b="b"/>
            <a:pathLst>
              <a:path w="932814" h="377189">
                <a:moveTo>
                  <a:pt x="812304" y="0"/>
                </a:moveTo>
                <a:lnTo>
                  <a:pt x="806945" y="15303"/>
                </a:lnTo>
                <a:lnTo>
                  <a:pt x="828762" y="24771"/>
                </a:lnTo>
                <a:lnTo>
                  <a:pt x="847523" y="37877"/>
                </a:lnTo>
                <a:lnTo>
                  <a:pt x="875880" y="75006"/>
                </a:lnTo>
                <a:lnTo>
                  <a:pt x="892568" y="125098"/>
                </a:lnTo>
                <a:lnTo>
                  <a:pt x="898131" y="186563"/>
                </a:lnTo>
                <a:lnTo>
                  <a:pt x="896735" y="219810"/>
                </a:lnTo>
                <a:lnTo>
                  <a:pt x="885561" y="277131"/>
                </a:lnTo>
                <a:lnTo>
                  <a:pt x="863134" y="321896"/>
                </a:lnTo>
                <a:lnTo>
                  <a:pt x="829016" y="352096"/>
                </a:lnTo>
                <a:lnTo>
                  <a:pt x="807542" y="361607"/>
                </a:lnTo>
                <a:lnTo>
                  <a:pt x="812304" y="376910"/>
                </a:lnTo>
                <a:lnTo>
                  <a:pt x="863712" y="352794"/>
                </a:lnTo>
                <a:lnTo>
                  <a:pt x="901509" y="311048"/>
                </a:lnTo>
                <a:lnTo>
                  <a:pt x="924758" y="255136"/>
                </a:lnTo>
                <a:lnTo>
                  <a:pt x="932510" y="188556"/>
                </a:lnTo>
                <a:lnTo>
                  <a:pt x="930567" y="154004"/>
                </a:lnTo>
                <a:lnTo>
                  <a:pt x="915022" y="92759"/>
                </a:lnTo>
                <a:lnTo>
                  <a:pt x="884185" y="42898"/>
                </a:lnTo>
                <a:lnTo>
                  <a:pt x="839627" y="9865"/>
                </a:lnTo>
                <a:lnTo>
                  <a:pt x="812304" y="0"/>
                </a:lnTo>
                <a:close/>
              </a:path>
              <a:path w="932814" h="377189">
                <a:moveTo>
                  <a:pt x="120205" y="0"/>
                </a:moveTo>
                <a:lnTo>
                  <a:pt x="68922" y="24164"/>
                </a:lnTo>
                <a:lnTo>
                  <a:pt x="31089" y="66065"/>
                </a:lnTo>
                <a:lnTo>
                  <a:pt x="7772" y="122072"/>
                </a:lnTo>
                <a:lnTo>
                  <a:pt x="0" y="188556"/>
                </a:lnTo>
                <a:lnTo>
                  <a:pt x="1938" y="223180"/>
                </a:lnTo>
                <a:lnTo>
                  <a:pt x="17439" y="284426"/>
                </a:lnTo>
                <a:lnTo>
                  <a:pt x="48198" y="334124"/>
                </a:lnTo>
                <a:lnTo>
                  <a:pt x="92799" y="367057"/>
                </a:lnTo>
                <a:lnTo>
                  <a:pt x="120205" y="376910"/>
                </a:lnTo>
                <a:lnTo>
                  <a:pt x="124980" y="361607"/>
                </a:lnTo>
                <a:lnTo>
                  <a:pt x="103499" y="352096"/>
                </a:lnTo>
                <a:lnTo>
                  <a:pt x="84964" y="338859"/>
                </a:lnTo>
                <a:lnTo>
                  <a:pt x="56730" y="301205"/>
                </a:lnTo>
                <a:lnTo>
                  <a:pt x="39963" y="249999"/>
                </a:lnTo>
                <a:lnTo>
                  <a:pt x="34378" y="186563"/>
                </a:lnTo>
                <a:lnTo>
                  <a:pt x="35774" y="154408"/>
                </a:lnTo>
                <a:lnTo>
                  <a:pt x="46948" y="98630"/>
                </a:lnTo>
                <a:lnTo>
                  <a:pt x="69413" y="54622"/>
                </a:lnTo>
                <a:lnTo>
                  <a:pt x="103831" y="24771"/>
                </a:lnTo>
                <a:lnTo>
                  <a:pt x="125564" y="15303"/>
                </a:lnTo>
                <a:lnTo>
                  <a:pt x="12020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 name="object 5"/>
          <p:cNvSpPr txBox="1"/>
          <p:nvPr/>
        </p:nvSpPr>
        <p:spPr>
          <a:xfrm>
            <a:off x="3623564" y="2306828"/>
            <a:ext cx="2259330" cy="513715"/>
          </a:xfrm>
          <a:prstGeom prst="rect">
            <a:avLst/>
          </a:prstGeom>
        </p:spPr>
        <p:txBody>
          <a:bodyPr vert="horz" wrap="square" lIns="0" tIns="13335" rIns="0" bIns="0" rtlCol="0">
            <a:spAutoFit/>
          </a:bodyPr>
          <a:lstStyle/>
          <a:p>
            <a:pPr marL="12700">
              <a:spcBef>
                <a:spcPts val="105"/>
              </a:spcBef>
              <a:tabLst>
                <a:tab pos="993775" algn="l"/>
                <a:tab pos="1941830" algn="l"/>
              </a:tabLst>
            </a:pPr>
            <a:r>
              <a:rPr sz="3200" spc="5" dirty="0">
                <a:solidFill>
                  <a:prstClr val="black"/>
                </a:solidFill>
                <a:latin typeface="Cambria Math"/>
                <a:cs typeface="Cambria Math"/>
              </a:rPr>
              <a:t>𝑁</a:t>
            </a:r>
            <a:r>
              <a:rPr sz="3200" spc="-5" dirty="0">
                <a:solidFill>
                  <a:prstClr val="black"/>
                </a:solidFill>
                <a:latin typeface="Cambria Math"/>
                <a:cs typeface="Cambria Math"/>
              </a:rPr>
              <a:t>𝑀</a:t>
            </a:r>
            <a:r>
              <a:rPr sz="3200" dirty="0">
                <a:solidFill>
                  <a:prstClr val="black"/>
                </a:solidFill>
                <a:latin typeface="Cambria Math"/>
                <a:cs typeface="Cambria Math"/>
              </a:rPr>
              <a:t>𝐼	</a:t>
            </a:r>
            <a:r>
              <a:rPr sz="3200" spc="60" dirty="0">
                <a:solidFill>
                  <a:prstClr val="black"/>
                </a:solidFill>
                <a:latin typeface="Cambria Math"/>
                <a:cs typeface="Cambria Math"/>
              </a:rPr>
              <a:t>𝑌</a:t>
            </a:r>
            <a:r>
              <a:rPr sz="3200" dirty="0">
                <a:solidFill>
                  <a:prstClr val="black"/>
                </a:solidFill>
                <a:latin typeface="Cambria Math"/>
                <a:cs typeface="Cambria Math"/>
              </a:rPr>
              <a:t>,</a:t>
            </a:r>
            <a:r>
              <a:rPr sz="3200" spc="-165" dirty="0">
                <a:solidFill>
                  <a:prstClr val="black"/>
                </a:solidFill>
                <a:latin typeface="Cambria Math"/>
                <a:cs typeface="Cambria Math"/>
              </a:rPr>
              <a:t> </a:t>
            </a:r>
            <a:r>
              <a:rPr sz="3200" dirty="0">
                <a:solidFill>
                  <a:prstClr val="black"/>
                </a:solidFill>
                <a:latin typeface="Cambria Math"/>
                <a:cs typeface="Cambria Math"/>
              </a:rPr>
              <a:t>𝐶	=</a:t>
            </a:r>
            <a:endParaRPr sz="3200">
              <a:solidFill>
                <a:prstClr val="black"/>
              </a:solidFill>
              <a:latin typeface="Cambria Math"/>
              <a:cs typeface="Cambria Math"/>
            </a:endParaRPr>
          </a:p>
        </p:txBody>
      </p:sp>
      <p:sp>
        <p:nvSpPr>
          <p:cNvPr id="6" name="object 6"/>
          <p:cNvSpPr txBox="1"/>
          <p:nvPr/>
        </p:nvSpPr>
        <p:spPr>
          <a:xfrm>
            <a:off x="6309150" y="1998799"/>
            <a:ext cx="1917700" cy="513715"/>
          </a:xfrm>
          <a:prstGeom prst="rect">
            <a:avLst/>
          </a:prstGeom>
        </p:spPr>
        <p:txBody>
          <a:bodyPr vert="horz" wrap="square" lIns="0" tIns="13335" rIns="0" bIns="0" rtlCol="0">
            <a:spAutoFit/>
          </a:bodyPr>
          <a:lstStyle/>
          <a:p>
            <a:pPr marL="12700">
              <a:spcBef>
                <a:spcPts val="105"/>
              </a:spcBef>
            </a:pPr>
            <a:r>
              <a:rPr sz="3200" dirty="0">
                <a:solidFill>
                  <a:prstClr val="black"/>
                </a:solidFill>
                <a:latin typeface="Cambria Math"/>
                <a:cs typeface="Cambria Math"/>
              </a:rPr>
              <a:t>2</a:t>
            </a:r>
            <a:r>
              <a:rPr sz="3200" spc="15" dirty="0">
                <a:solidFill>
                  <a:prstClr val="black"/>
                </a:solidFill>
                <a:latin typeface="Cambria Math"/>
                <a:cs typeface="Cambria Math"/>
              </a:rPr>
              <a:t> </a:t>
            </a:r>
            <a:r>
              <a:rPr sz="3200" dirty="0">
                <a:solidFill>
                  <a:prstClr val="black"/>
                </a:solidFill>
                <a:latin typeface="Cambria Math"/>
                <a:cs typeface="Cambria Math"/>
              </a:rPr>
              <a:t>×</a:t>
            </a:r>
            <a:r>
              <a:rPr sz="3200" spc="5" dirty="0">
                <a:solidFill>
                  <a:prstClr val="black"/>
                </a:solidFill>
                <a:latin typeface="Cambria Math"/>
                <a:cs typeface="Cambria Math"/>
              </a:rPr>
              <a:t> </a:t>
            </a:r>
            <a:r>
              <a:rPr sz="3200" spc="90" dirty="0">
                <a:solidFill>
                  <a:prstClr val="black"/>
                </a:solidFill>
                <a:latin typeface="Cambria Math"/>
                <a:cs typeface="Cambria Math"/>
              </a:rPr>
              <a:t>𝐼</a:t>
            </a:r>
            <a:r>
              <a:rPr sz="3200" dirty="0">
                <a:solidFill>
                  <a:prstClr val="black"/>
                </a:solidFill>
                <a:latin typeface="Cambria Math"/>
                <a:cs typeface="Cambria Math"/>
              </a:rPr>
              <a:t>(</a:t>
            </a:r>
            <a:r>
              <a:rPr sz="3200" spc="60" dirty="0">
                <a:solidFill>
                  <a:prstClr val="black"/>
                </a:solidFill>
                <a:latin typeface="Cambria Math"/>
                <a:cs typeface="Cambria Math"/>
              </a:rPr>
              <a:t>𝑌</a:t>
            </a:r>
            <a:r>
              <a:rPr sz="3200" dirty="0">
                <a:solidFill>
                  <a:prstClr val="black"/>
                </a:solidFill>
                <a:latin typeface="Cambria Math"/>
                <a:cs typeface="Cambria Math"/>
              </a:rPr>
              <a:t>;</a:t>
            </a:r>
            <a:r>
              <a:rPr sz="3200" spc="-160" dirty="0">
                <a:solidFill>
                  <a:prstClr val="black"/>
                </a:solidFill>
                <a:latin typeface="Cambria Math"/>
                <a:cs typeface="Cambria Math"/>
              </a:rPr>
              <a:t> </a:t>
            </a:r>
            <a:r>
              <a:rPr sz="3200" spc="135" dirty="0">
                <a:solidFill>
                  <a:prstClr val="black"/>
                </a:solidFill>
                <a:latin typeface="Cambria Math"/>
                <a:cs typeface="Cambria Math"/>
              </a:rPr>
              <a:t>𝐶</a:t>
            </a:r>
            <a:r>
              <a:rPr sz="3200" dirty="0">
                <a:solidFill>
                  <a:prstClr val="black"/>
                </a:solidFill>
                <a:latin typeface="Cambria Math"/>
                <a:cs typeface="Cambria Math"/>
              </a:rPr>
              <a:t>)</a:t>
            </a:r>
            <a:endParaRPr sz="3200">
              <a:solidFill>
                <a:prstClr val="black"/>
              </a:solidFill>
              <a:latin typeface="Cambria Math"/>
              <a:cs typeface="Cambria Math"/>
            </a:endParaRPr>
          </a:p>
        </p:txBody>
      </p:sp>
      <p:sp>
        <p:nvSpPr>
          <p:cNvPr id="7" name="object 7"/>
          <p:cNvSpPr/>
          <p:nvPr/>
        </p:nvSpPr>
        <p:spPr>
          <a:xfrm>
            <a:off x="8421014" y="2694584"/>
            <a:ext cx="88900" cy="378460"/>
          </a:xfrm>
          <a:custGeom>
            <a:avLst/>
            <a:gdLst/>
            <a:ahLst/>
            <a:cxnLst/>
            <a:rect l="l" t="t" r="r" b="b"/>
            <a:pathLst>
              <a:path w="88900" h="378460">
                <a:moveTo>
                  <a:pt x="88607" y="0"/>
                </a:moveTo>
                <a:lnTo>
                  <a:pt x="0" y="0"/>
                </a:lnTo>
                <a:lnTo>
                  <a:pt x="0" y="15240"/>
                </a:lnTo>
                <a:lnTo>
                  <a:pt x="55626" y="15240"/>
                </a:lnTo>
                <a:lnTo>
                  <a:pt x="55626" y="363220"/>
                </a:lnTo>
                <a:lnTo>
                  <a:pt x="0" y="363220"/>
                </a:lnTo>
                <a:lnTo>
                  <a:pt x="0" y="378460"/>
                </a:lnTo>
                <a:lnTo>
                  <a:pt x="88607" y="378460"/>
                </a:lnTo>
                <a:lnTo>
                  <a:pt x="88607" y="363220"/>
                </a:lnTo>
                <a:lnTo>
                  <a:pt x="88607" y="15240"/>
                </a:lnTo>
                <a:lnTo>
                  <a:pt x="88607"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8" name="object 8"/>
          <p:cNvSpPr/>
          <p:nvPr/>
        </p:nvSpPr>
        <p:spPr>
          <a:xfrm>
            <a:off x="6026988" y="2694584"/>
            <a:ext cx="88900" cy="378460"/>
          </a:xfrm>
          <a:custGeom>
            <a:avLst/>
            <a:gdLst/>
            <a:ahLst/>
            <a:cxnLst/>
            <a:rect l="l" t="t" r="r" b="b"/>
            <a:pathLst>
              <a:path w="88900" h="378460">
                <a:moveTo>
                  <a:pt x="88620" y="0"/>
                </a:moveTo>
                <a:lnTo>
                  <a:pt x="0" y="0"/>
                </a:lnTo>
                <a:lnTo>
                  <a:pt x="0" y="15240"/>
                </a:lnTo>
                <a:lnTo>
                  <a:pt x="0" y="363220"/>
                </a:lnTo>
                <a:lnTo>
                  <a:pt x="0" y="378460"/>
                </a:lnTo>
                <a:lnTo>
                  <a:pt x="88620" y="378460"/>
                </a:lnTo>
                <a:lnTo>
                  <a:pt x="88620" y="363220"/>
                </a:lnTo>
                <a:lnTo>
                  <a:pt x="32981" y="363220"/>
                </a:lnTo>
                <a:lnTo>
                  <a:pt x="32981" y="15240"/>
                </a:lnTo>
                <a:lnTo>
                  <a:pt x="88620" y="15240"/>
                </a:lnTo>
                <a:lnTo>
                  <a:pt x="8862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9" name="object 9"/>
          <p:cNvSpPr/>
          <p:nvPr/>
        </p:nvSpPr>
        <p:spPr>
          <a:xfrm>
            <a:off x="6467042" y="2695366"/>
            <a:ext cx="521334" cy="377190"/>
          </a:xfrm>
          <a:custGeom>
            <a:avLst/>
            <a:gdLst/>
            <a:ahLst/>
            <a:cxnLst/>
            <a:rect l="l" t="t" r="r" b="b"/>
            <a:pathLst>
              <a:path w="521335" h="377189">
                <a:moveTo>
                  <a:pt x="400824" y="0"/>
                </a:moveTo>
                <a:lnTo>
                  <a:pt x="395465" y="15303"/>
                </a:lnTo>
                <a:lnTo>
                  <a:pt x="417282" y="24771"/>
                </a:lnTo>
                <a:lnTo>
                  <a:pt x="436043" y="37877"/>
                </a:lnTo>
                <a:lnTo>
                  <a:pt x="464400" y="75006"/>
                </a:lnTo>
                <a:lnTo>
                  <a:pt x="481088" y="125098"/>
                </a:lnTo>
                <a:lnTo>
                  <a:pt x="486651" y="186563"/>
                </a:lnTo>
                <a:lnTo>
                  <a:pt x="485255" y="219810"/>
                </a:lnTo>
                <a:lnTo>
                  <a:pt x="474081" y="277131"/>
                </a:lnTo>
                <a:lnTo>
                  <a:pt x="451654" y="321896"/>
                </a:lnTo>
                <a:lnTo>
                  <a:pt x="417536" y="352096"/>
                </a:lnTo>
                <a:lnTo>
                  <a:pt x="396062" y="361607"/>
                </a:lnTo>
                <a:lnTo>
                  <a:pt x="400824" y="376910"/>
                </a:lnTo>
                <a:lnTo>
                  <a:pt x="452232" y="352794"/>
                </a:lnTo>
                <a:lnTo>
                  <a:pt x="490029" y="311048"/>
                </a:lnTo>
                <a:lnTo>
                  <a:pt x="513278" y="255136"/>
                </a:lnTo>
                <a:lnTo>
                  <a:pt x="521030" y="188556"/>
                </a:lnTo>
                <a:lnTo>
                  <a:pt x="519087" y="154004"/>
                </a:lnTo>
                <a:lnTo>
                  <a:pt x="503542" y="92759"/>
                </a:lnTo>
                <a:lnTo>
                  <a:pt x="472705" y="42898"/>
                </a:lnTo>
                <a:lnTo>
                  <a:pt x="428147" y="9865"/>
                </a:lnTo>
                <a:lnTo>
                  <a:pt x="400824" y="0"/>
                </a:lnTo>
                <a:close/>
              </a:path>
              <a:path w="521335" h="377189">
                <a:moveTo>
                  <a:pt x="120205" y="0"/>
                </a:moveTo>
                <a:lnTo>
                  <a:pt x="68924" y="24164"/>
                </a:lnTo>
                <a:lnTo>
                  <a:pt x="31102" y="66065"/>
                </a:lnTo>
                <a:lnTo>
                  <a:pt x="7773" y="122072"/>
                </a:lnTo>
                <a:lnTo>
                  <a:pt x="0" y="188556"/>
                </a:lnTo>
                <a:lnTo>
                  <a:pt x="1938" y="223180"/>
                </a:lnTo>
                <a:lnTo>
                  <a:pt x="17439" y="284426"/>
                </a:lnTo>
                <a:lnTo>
                  <a:pt x="48198" y="334124"/>
                </a:lnTo>
                <a:lnTo>
                  <a:pt x="92799" y="367057"/>
                </a:lnTo>
                <a:lnTo>
                  <a:pt x="120205" y="376910"/>
                </a:lnTo>
                <a:lnTo>
                  <a:pt x="124980" y="361607"/>
                </a:lnTo>
                <a:lnTo>
                  <a:pt x="103499" y="352096"/>
                </a:lnTo>
                <a:lnTo>
                  <a:pt x="84964" y="338859"/>
                </a:lnTo>
                <a:lnTo>
                  <a:pt x="56730" y="301205"/>
                </a:lnTo>
                <a:lnTo>
                  <a:pt x="39963" y="249999"/>
                </a:lnTo>
                <a:lnTo>
                  <a:pt x="34378" y="186563"/>
                </a:lnTo>
                <a:lnTo>
                  <a:pt x="35774" y="154408"/>
                </a:lnTo>
                <a:lnTo>
                  <a:pt x="46948" y="98630"/>
                </a:lnTo>
                <a:lnTo>
                  <a:pt x="69413" y="54622"/>
                </a:lnTo>
                <a:lnTo>
                  <a:pt x="103831" y="24771"/>
                </a:lnTo>
                <a:lnTo>
                  <a:pt x="125564" y="15303"/>
                </a:lnTo>
                <a:lnTo>
                  <a:pt x="12020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0" name="object 10"/>
          <p:cNvSpPr/>
          <p:nvPr/>
        </p:nvSpPr>
        <p:spPr>
          <a:xfrm>
            <a:off x="7849311" y="2695366"/>
            <a:ext cx="527685" cy="377190"/>
          </a:xfrm>
          <a:custGeom>
            <a:avLst/>
            <a:gdLst/>
            <a:ahLst/>
            <a:cxnLst/>
            <a:rect l="l" t="t" r="r" b="b"/>
            <a:pathLst>
              <a:path w="527684" h="377189">
                <a:moveTo>
                  <a:pt x="406920" y="0"/>
                </a:moveTo>
                <a:lnTo>
                  <a:pt x="401561" y="15303"/>
                </a:lnTo>
                <a:lnTo>
                  <a:pt x="423378" y="24771"/>
                </a:lnTo>
                <a:lnTo>
                  <a:pt x="442139" y="37877"/>
                </a:lnTo>
                <a:lnTo>
                  <a:pt x="470496" y="75006"/>
                </a:lnTo>
                <a:lnTo>
                  <a:pt x="487184" y="125098"/>
                </a:lnTo>
                <a:lnTo>
                  <a:pt x="492747" y="186563"/>
                </a:lnTo>
                <a:lnTo>
                  <a:pt x="491351" y="219810"/>
                </a:lnTo>
                <a:lnTo>
                  <a:pt x="480177" y="277131"/>
                </a:lnTo>
                <a:lnTo>
                  <a:pt x="457750" y="321896"/>
                </a:lnTo>
                <a:lnTo>
                  <a:pt x="423632" y="352096"/>
                </a:lnTo>
                <a:lnTo>
                  <a:pt x="402158" y="361607"/>
                </a:lnTo>
                <a:lnTo>
                  <a:pt x="406920" y="376910"/>
                </a:lnTo>
                <a:lnTo>
                  <a:pt x="458328" y="352794"/>
                </a:lnTo>
                <a:lnTo>
                  <a:pt x="496125" y="311048"/>
                </a:lnTo>
                <a:lnTo>
                  <a:pt x="519374" y="255136"/>
                </a:lnTo>
                <a:lnTo>
                  <a:pt x="527126" y="188556"/>
                </a:lnTo>
                <a:lnTo>
                  <a:pt x="525183" y="154004"/>
                </a:lnTo>
                <a:lnTo>
                  <a:pt x="509638" y="92759"/>
                </a:lnTo>
                <a:lnTo>
                  <a:pt x="478801" y="42898"/>
                </a:lnTo>
                <a:lnTo>
                  <a:pt x="434243" y="9865"/>
                </a:lnTo>
                <a:lnTo>
                  <a:pt x="406920" y="0"/>
                </a:lnTo>
                <a:close/>
              </a:path>
              <a:path w="527684" h="377189">
                <a:moveTo>
                  <a:pt x="120205" y="0"/>
                </a:moveTo>
                <a:lnTo>
                  <a:pt x="68924" y="24164"/>
                </a:lnTo>
                <a:lnTo>
                  <a:pt x="31102" y="66065"/>
                </a:lnTo>
                <a:lnTo>
                  <a:pt x="7773" y="122072"/>
                </a:lnTo>
                <a:lnTo>
                  <a:pt x="0" y="188556"/>
                </a:lnTo>
                <a:lnTo>
                  <a:pt x="1938" y="223180"/>
                </a:lnTo>
                <a:lnTo>
                  <a:pt x="17439" y="284426"/>
                </a:lnTo>
                <a:lnTo>
                  <a:pt x="48198" y="334124"/>
                </a:lnTo>
                <a:lnTo>
                  <a:pt x="92799" y="367057"/>
                </a:lnTo>
                <a:lnTo>
                  <a:pt x="120205" y="376910"/>
                </a:lnTo>
                <a:lnTo>
                  <a:pt x="124980" y="361607"/>
                </a:lnTo>
                <a:lnTo>
                  <a:pt x="103499" y="352096"/>
                </a:lnTo>
                <a:lnTo>
                  <a:pt x="84964" y="338859"/>
                </a:lnTo>
                <a:lnTo>
                  <a:pt x="56730" y="301205"/>
                </a:lnTo>
                <a:lnTo>
                  <a:pt x="39963" y="249999"/>
                </a:lnTo>
                <a:lnTo>
                  <a:pt x="34378" y="186563"/>
                </a:lnTo>
                <a:lnTo>
                  <a:pt x="35774" y="154408"/>
                </a:lnTo>
                <a:lnTo>
                  <a:pt x="46948" y="98630"/>
                </a:lnTo>
                <a:lnTo>
                  <a:pt x="69413" y="54622"/>
                </a:lnTo>
                <a:lnTo>
                  <a:pt x="103831" y="24771"/>
                </a:lnTo>
                <a:lnTo>
                  <a:pt x="125564" y="15303"/>
                </a:lnTo>
                <a:lnTo>
                  <a:pt x="12020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1" name="object 11"/>
          <p:cNvSpPr txBox="1"/>
          <p:nvPr/>
        </p:nvSpPr>
        <p:spPr>
          <a:xfrm>
            <a:off x="6110733" y="2579625"/>
            <a:ext cx="2127885" cy="513715"/>
          </a:xfrm>
          <a:prstGeom prst="rect">
            <a:avLst/>
          </a:prstGeom>
        </p:spPr>
        <p:txBody>
          <a:bodyPr vert="horz" wrap="square" lIns="0" tIns="13335" rIns="0" bIns="0" rtlCol="0">
            <a:spAutoFit/>
          </a:bodyPr>
          <a:lstStyle/>
          <a:p>
            <a:pPr marL="12700">
              <a:spcBef>
                <a:spcPts val="105"/>
              </a:spcBef>
              <a:tabLst>
                <a:tab pos="489584" algn="l"/>
                <a:tab pos="1001394" algn="l"/>
                <a:tab pos="1871345" algn="l"/>
              </a:tabLst>
            </a:pPr>
            <a:r>
              <a:rPr sz="3200" dirty="0">
                <a:solidFill>
                  <a:prstClr val="black"/>
                </a:solidFill>
                <a:latin typeface="Cambria Math"/>
                <a:cs typeface="Cambria Math"/>
              </a:rPr>
              <a:t>𝐻	𝑌	+</a:t>
            </a:r>
            <a:r>
              <a:rPr sz="3200" spc="5" dirty="0">
                <a:solidFill>
                  <a:prstClr val="black"/>
                </a:solidFill>
                <a:latin typeface="Cambria Math"/>
                <a:cs typeface="Cambria Math"/>
              </a:rPr>
              <a:t> </a:t>
            </a:r>
            <a:r>
              <a:rPr sz="3200" dirty="0">
                <a:solidFill>
                  <a:prstClr val="black"/>
                </a:solidFill>
                <a:latin typeface="Cambria Math"/>
                <a:cs typeface="Cambria Math"/>
              </a:rPr>
              <a:t>𝐻	𝐶</a:t>
            </a:r>
            <a:endParaRPr sz="3200">
              <a:solidFill>
                <a:prstClr val="black"/>
              </a:solidFill>
              <a:latin typeface="Cambria Math"/>
              <a:cs typeface="Cambria Math"/>
            </a:endParaRPr>
          </a:p>
        </p:txBody>
      </p:sp>
      <p:sp>
        <p:nvSpPr>
          <p:cNvPr id="12" name="object 12"/>
          <p:cNvSpPr/>
          <p:nvPr/>
        </p:nvSpPr>
        <p:spPr>
          <a:xfrm>
            <a:off x="5981700" y="2598420"/>
            <a:ext cx="2573020" cy="26034"/>
          </a:xfrm>
          <a:custGeom>
            <a:avLst/>
            <a:gdLst/>
            <a:ahLst/>
            <a:cxnLst/>
            <a:rect l="l" t="t" r="r" b="b"/>
            <a:pathLst>
              <a:path w="2573020" h="26035">
                <a:moveTo>
                  <a:pt x="2572512" y="0"/>
                </a:moveTo>
                <a:lnTo>
                  <a:pt x="0" y="0"/>
                </a:lnTo>
                <a:lnTo>
                  <a:pt x="0" y="25908"/>
                </a:lnTo>
                <a:lnTo>
                  <a:pt x="2572512" y="25908"/>
                </a:lnTo>
                <a:lnTo>
                  <a:pt x="257251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3" name="object 13"/>
          <p:cNvSpPr txBox="1">
            <a:spLocks noGrp="1"/>
          </p:cNvSpPr>
          <p:nvPr>
            <p:ph type="body" idx="1"/>
          </p:nvPr>
        </p:nvSpPr>
        <p:spPr>
          <a:xfrm>
            <a:off x="957943" y="2939878"/>
            <a:ext cx="10076654" cy="2621743"/>
          </a:xfrm>
          <a:prstGeom prst="rect">
            <a:avLst/>
          </a:prstGeom>
        </p:spPr>
        <p:txBody>
          <a:bodyPr vert="horz" wrap="square" lIns="0" tIns="194310" rIns="0" bIns="0" rtlCol="0">
            <a:spAutoFit/>
          </a:bodyPr>
          <a:lstStyle/>
          <a:p>
            <a:pPr marL="12700">
              <a:spcBef>
                <a:spcPts val="1530"/>
              </a:spcBef>
            </a:pPr>
            <a:r>
              <a:rPr spc="-10" dirty="0"/>
              <a:t>where,</a:t>
            </a:r>
          </a:p>
          <a:p>
            <a:pPr marL="1268095" indent="-341630">
              <a:spcBef>
                <a:spcPts val="1340"/>
              </a:spcBef>
              <a:buAutoNum type="arabicParenR"/>
              <a:tabLst>
                <a:tab pos="1268730" algn="l"/>
              </a:tabLst>
            </a:pPr>
            <a:r>
              <a:rPr sz="2600" dirty="0"/>
              <a:t>Y</a:t>
            </a:r>
            <a:r>
              <a:rPr sz="2600" spc="-35" dirty="0"/>
              <a:t> </a:t>
            </a:r>
            <a:r>
              <a:rPr sz="2600" dirty="0"/>
              <a:t>=</a:t>
            </a:r>
            <a:r>
              <a:rPr sz="2600" spc="-25" dirty="0"/>
              <a:t> </a:t>
            </a:r>
            <a:r>
              <a:rPr sz="2600" dirty="0"/>
              <a:t>class</a:t>
            </a:r>
            <a:r>
              <a:rPr sz="2600" spc="-35" dirty="0"/>
              <a:t> </a:t>
            </a:r>
            <a:r>
              <a:rPr sz="2600" dirty="0"/>
              <a:t>labels</a:t>
            </a:r>
          </a:p>
          <a:p>
            <a:pPr marL="1268095" indent="-341630">
              <a:spcBef>
                <a:spcPts val="780"/>
              </a:spcBef>
              <a:buAutoNum type="arabicParenR"/>
              <a:tabLst>
                <a:tab pos="1268730" algn="l"/>
              </a:tabLst>
            </a:pPr>
            <a:r>
              <a:rPr sz="2600" dirty="0"/>
              <a:t>C</a:t>
            </a:r>
            <a:r>
              <a:rPr sz="2600" spc="-15" dirty="0"/>
              <a:t> </a:t>
            </a:r>
            <a:r>
              <a:rPr sz="2600" dirty="0"/>
              <a:t>=</a:t>
            </a:r>
            <a:r>
              <a:rPr sz="2600" spc="-15" dirty="0"/>
              <a:t> </a:t>
            </a:r>
            <a:r>
              <a:rPr sz="2600" spc="-10" dirty="0"/>
              <a:t>cluster</a:t>
            </a:r>
            <a:r>
              <a:rPr sz="2600" spc="-50" dirty="0"/>
              <a:t> </a:t>
            </a:r>
            <a:r>
              <a:rPr sz="2600" dirty="0"/>
              <a:t>labels</a:t>
            </a:r>
          </a:p>
          <a:p>
            <a:pPr marL="1248410" indent="-342265">
              <a:spcBef>
                <a:spcPts val="625"/>
              </a:spcBef>
              <a:buAutoNum type="arabicParenR"/>
              <a:tabLst>
                <a:tab pos="1249045" algn="l"/>
              </a:tabLst>
            </a:pPr>
            <a:r>
              <a:rPr sz="2600" dirty="0"/>
              <a:t>H(.)</a:t>
            </a:r>
            <a:r>
              <a:rPr sz="2600" spc="-20" dirty="0"/>
              <a:t> </a:t>
            </a:r>
            <a:r>
              <a:rPr sz="2600" dirty="0"/>
              <a:t>=</a:t>
            </a:r>
            <a:r>
              <a:rPr sz="2600" spc="-10" dirty="0"/>
              <a:t> </a:t>
            </a:r>
            <a:r>
              <a:rPr sz="2600" spc="-15" dirty="0"/>
              <a:t>Entropy</a:t>
            </a:r>
            <a:endParaRPr sz="2600" dirty="0"/>
          </a:p>
          <a:p>
            <a:pPr marL="12700" marR="5080">
              <a:lnSpc>
                <a:spcPct val="120000"/>
              </a:lnSpc>
              <a:tabLst>
                <a:tab pos="1268730" algn="l"/>
              </a:tabLst>
            </a:pPr>
            <a:r>
              <a:rPr lang="en-US" sz="2600" spc="-30" dirty="0"/>
              <a:t>             4) </a:t>
            </a:r>
            <a:r>
              <a:rPr sz="2600" spc="-30" dirty="0"/>
              <a:t>I(Y;C) </a:t>
            </a:r>
            <a:r>
              <a:rPr sz="2600" dirty="0"/>
              <a:t>= Mutual </a:t>
            </a:r>
            <a:r>
              <a:rPr sz="2600" spc="-15" dirty="0"/>
              <a:t>Information </a:t>
            </a:r>
            <a:r>
              <a:rPr sz="2600" dirty="0"/>
              <a:t>b/w Y and C </a:t>
            </a:r>
            <a:r>
              <a:rPr sz="2600" spc="-575" dirty="0"/>
              <a:t> </a:t>
            </a:r>
            <a:r>
              <a:rPr sz="2600" spc="-10" dirty="0"/>
              <a:t>Note:</a:t>
            </a:r>
            <a:r>
              <a:rPr sz="2600" spc="-20" dirty="0"/>
              <a:t> </a:t>
            </a:r>
            <a:r>
              <a:rPr sz="2600" dirty="0"/>
              <a:t>All</a:t>
            </a:r>
            <a:r>
              <a:rPr sz="2600" spc="-10" dirty="0"/>
              <a:t> </a:t>
            </a:r>
            <a:r>
              <a:rPr sz="2600" spc="-5" dirty="0"/>
              <a:t>logs</a:t>
            </a:r>
            <a:r>
              <a:rPr sz="2600" dirty="0"/>
              <a:t> </a:t>
            </a:r>
            <a:r>
              <a:rPr sz="2600" spc="-10" dirty="0"/>
              <a:t>are</a:t>
            </a:r>
            <a:r>
              <a:rPr sz="2600" dirty="0"/>
              <a:t> </a:t>
            </a:r>
            <a:r>
              <a:rPr sz="2600" spc="-5" dirty="0"/>
              <a:t>base-2.</a:t>
            </a:r>
            <a:endParaRPr sz="2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96084" y="461582"/>
            <a:ext cx="6800215" cy="696595"/>
          </a:xfrm>
          <a:prstGeom prst="rect">
            <a:avLst/>
          </a:prstGeom>
        </p:spPr>
        <p:txBody>
          <a:bodyPr vert="horz" wrap="square" lIns="0" tIns="13335" rIns="0" bIns="0" rtlCol="0">
            <a:spAutoFit/>
          </a:bodyPr>
          <a:lstStyle/>
          <a:p>
            <a:pPr marL="12700">
              <a:spcBef>
                <a:spcPts val="105"/>
              </a:spcBef>
            </a:pPr>
            <a:r>
              <a:rPr sz="4400" spc="-5" dirty="0"/>
              <a:t>Calculating</a:t>
            </a:r>
            <a:r>
              <a:rPr sz="4400" spc="-15" dirty="0"/>
              <a:t> </a:t>
            </a:r>
            <a:r>
              <a:rPr sz="4400" dirty="0"/>
              <a:t>NMI</a:t>
            </a:r>
            <a:r>
              <a:rPr sz="4400" spc="-25" dirty="0"/>
              <a:t> </a:t>
            </a:r>
            <a:r>
              <a:rPr sz="4400" spc="-35" dirty="0"/>
              <a:t>for</a:t>
            </a:r>
            <a:r>
              <a:rPr sz="4400" spc="-15" dirty="0"/>
              <a:t> </a:t>
            </a:r>
            <a:r>
              <a:rPr sz="4400" spc="-10" dirty="0"/>
              <a:t>Clustering</a:t>
            </a:r>
            <a:endParaRPr sz="4400"/>
          </a:p>
        </p:txBody>
      </p:sp>
      <p:sp>
        <p:nvSpPr>
          <p:cNvPr id="3" name="object 3"/>
          <p:cNvSpPr txBox="1"/>
          <p:nvPr/>
        </p:nvSpPr>
        <p:spPr>
          <a:xfrm>
            <a:off x="2059941" y="1607313"/>
            <a:ext cx="6472555" cy="513715"/>
          </a:xfrm>
          <a:prstGeom prst="rect">
            <a:avLst/>
          </a:prstGeom>
        </p:spPr>
        <p:txBody>
          <a:bodyPr vert="horz" wrap="square" lIns="0" tIns="13335" rIns="0" bIns="0" rtlCol="0">
            <a:spAutoFit/>
          </a:bodyPr>
          <a:lstStyle/>
          <a:p>
            <a:pPr marL="355600" indent="-342900">
              <a:spcBef>
                <a:spcPts val="105"/>
              </a:spcBef>
              <a:buFont typeface="Arial MT"/>
              <a:buChar char="•"/>
              <a:tabLst>
                <a:tab pos="354965" algn="l"/>
                <a:tab pos="355600" algn="l"/>
              </a:tabLst>
            </a:pPr>
            <a:r>
              <a:rPr sz="3200" spc="-5" dirty="0">
                <a:solidFill>
                  <a:prstClr val="black"/>
                </a:solidFill>
                <a:latin typeface="Calibri"/>
                <a:cs typeface="Calibri"/>
              </a:rPr>
              <a:t>Assume</a:t>
            </a:r>
            <a:r>
              <a:rPr sz="3200" spc="-10" dirty="0">
                <a:solidFill>
                  <a:prstClr val="black"/>
                </a:solidFill>
                <a:latin typeface="Calibri"/>
                <a:cs typeface="Calibri"/>
              </a:rPr>
              <a:t> </a:t>
            </a:r>
            <a:r>
              <a:rPr sz="3200" dirty="0">
                <a:solidFill>
                  <a:prstClr val="black"/>
                </a:solidFill>
                <a:latin typeface="Calibri"/>
                <a:cs typeface="Calibri"/>
              </a:rPr>
              <a:t>m=3</a:t>
            </a:r>
            <a:r>
              <a:rPr sz="3200" spc="5" dirty="0">
                <a:solidFill>
                  <a:prstClr val="black"/>
                </a:solidFill>
                <a:latin typeface="Calibri"/>
                <a:cs typeface="Calibri"/>
              </a:rPr>
              <a:t> </a:t>
            </a:r>
            <a:r>
              <a:rPr sz="3200" spc="-5" dirty="0">
                <a:solidFill>
                  <a:prstClr val="black"/>
                </a:solidFill>
                <a:latin typeface="Calibri"/>
                <a:cs typeface="Calibri"/>
              </a:rPr>
              <a:t>classes</a:t>
            </a:r>
            <a:r>
              <a:rPr sz="3200" spc="-15" dirty="0">
                <a:solidFill>
                  <a:prstClr val="black"/>
                </a:solidFill>
                <a:latin typeface="Calibri"/>
                <a:cs typeface="Calibri"/>
              </a:rPr>
              <a:t> </a:t>
            </a:r>
            <a:r>
              <a:rPr sz="3200" spc="-5" dirty="0">
                <a:solidFill>
                  <a:prstClr val="black"/>
                </a:solidFill>
                <a:latin typeface="Calibri"/>
                <a:cs typeface="Calibri"/>
              </a:rPr>
              <a:t>and</a:t>
            </a:r>
            <a:r>
              <a:rPr sz="3200" spc="5" dirty="0">
                <a:solidFill>
                  <a:prstClr val="black"/>
                </a:solidFill>
                <a:latin typeface="Calibri"/>
                <a:cs typeface="Calibri"/>
              </a:rPr>
              <a:t> </a:t>
            </a:r>
            <a:r>
              <a:rPr sz="3200" dirty="0">
                <a:solidFill>
                  <a:prstClr val="black"/>
                </a:solidFill>
                <a:latin typeface="Calibri"/>
                <a:cs typeface="Calibri"/>
              </a:rPr>
              <a:t>k=2</a:t>
            </a:r>
            <a:r>
              <a:rPr sz="3200" spc="-10" dirty="0">
                <a:solidFill>
                  <a:prstClr val="black"/>
                </a:solidFill>
                <a:latin typeface="Calibri"/>
                <a:cs typeface="Calibri"/>
              </a:rPr>
              <a:t> </a:t>
            </a:r>
            <a:r>
              <a:rPr sz="3200" spc="-20" dirty="0">
                <a:solidFill>
                  <a:prstClr val="black"/>
                </a:solidFill>
                <a:latin typeface="Calibri"/>
                <a:cs typeface="Calibri"/>
              </a:rPr>
              <a:t>clusters</a:t>
            </a:r>
            <a:endParaRPr sz="3200">
              <a:solidFill>
                <a:prstClr val="black"/>
              </a:solidFill>
              <a:latin typeface="Calibri"/>
              <a:cs typeface="Calibri"/>
            </a:endParaRPr>
          </a:p>
        </p:txBody>
      </p:sp>
      <p:grpSp>
        <p:nvGrpSpPr>
          <p:cNvPr id="4" name="object 4"/>
          <p:cNvGrpSpPr/>
          <p:nvPr/>
        </p:nvGrpSpPr>
        <p:grpSpPr>
          <a:xfrm>
            <a:off x="2730500" y="2223476"/>
            <a:ext cx="2997200" cy="2235200"/>
            <a:chOff x="1206500" y="2223476"/>
            <a:chExt cx="2997200" cy="2235200"/>
          </a:xfrm>
        </p:grpSpPr>
        <p:sp>
          <p:nvSpPr>
            <p:cNvPr id="5" name="object 5"/>
            <p:cNvSpPr/>
            <p:nvPr/>
          </p:nvSpPr>
          <p:spPr>
            <a:xfrm>
              <a:off x="1219200" y="2236176"/>
              <a:ext cx="2971800" cy="2209800"/>
            </a:xfrm>
            <a:custGeom>
              <a:avLst/>
              <a:gdLst/>
              <a:ahLst/>
              <a:cxnLst/>
              <a:rect l="l" t="t" r="r" b="b"/>
              <a:pathLst>
                <a:path w="2971800" h="2209800">
                  <a:moveTo>
                    <a:pt x="0" y="1104900"/>
                  </a:moveTo>
                  <a:lnTo>
                    <a:pt x="1024" y="1063477"/>
                  </a:lnTo>
                  <a:lnTo>
                    <a:pt x="4075" y="1022439"/>
                  </a:lnTo>
                  <a:lnTo>
                    <a:pt x="9116" y="981813"/>
                  </a:lnTo>
                  <a:lnTo>
                    <a:pt x="16111" y="941625"/>
                  </a:lnTo>
                  <a:lnTo>
                    <a:pt x="25023" y="901902"/>
                  </a:lnTo>
                  <a:lnTo>
                    <a:pt x="35818" y="862670"/>
                  </a:lnTo>
                  <a:lnTo>
                    <a:pt x="48460" y="823957"/>
                  </a:lnTo>
                  <a:lnTo>
                    <a:pt x="62911" y="785789"/>
                  </a:lnTo>
                  <a:lnTo>
                    <a:pt x="79138" y="748192"/>
                  </a:lnTo>
                  <a:lnTo>
                    <a:pt x="97102" y="711194"/>
                  </a:lnTo>
                  <a:lnTo>
                    <a:pt x="116769" y="674821"/>
                  </a:lnTo>
                  <a:lnTo>
                    <a:pt x="138103" y="639100"/>
                  </a:lnTo>
                  <a:lnTo>
                    <a:pt x="161068" y="604058"/>
                  </a:lnTo>
                  <a:lnTo>
                    <a:pt x="185628" y="569721"/>
                  </a:lnTo>
                  <a:lnTo>
                    <a:pt x="211747" y="536115"/>
                  </a:lnTo>
                  <a:lnTo>
                    <a:pt x="239388" y="503269"/>
                  </a:lnTo>
                  <a:lnTo>
                    <a:pt x="268517" y="471207"/>
                  </a:lnTo>
                  <a:lnTo>
                    <a:pt x="299097" y="439958"/>
                  </a:lnTo>
                  <a:lnTo>
                    <a:pt x="331092" y="409548"/>
                  </a:lnTo>
                  <a:lnTo>
                    <a:pt x="364467" y="380003"/>
                  </a:lnTo>
                  <a:lnTo>
                    <a:pt x="399185" y="351350"/>
                  </a:lnTo>
                  <a:lnTo>
                    <a:pt x="435211" y="323616"/>
                  </a:lnTo>
                  <a:lnTo>
                    <a:pt x="472508" y="296828"/>
                  </a:lnTo>
                  <a:lnTo>
                    <a:pt x="511042" y="271012"/>
                  </a:lnTo>
                  <a:lnTo>
                    <a:pt x="550775" y="246195"/>
                  </a:lnTo>
                  <a:lnTo>
                    <a:pt x="591671" y="222404"/>
                  </a:lnTo>
                  <a:lnTo>
                    <a:pt x="633696" y="199665"/>
                  </a:lnTo>
                  <a:lnTo>
                    <a:pt x="676813" y="178005"/>
                  </a:lnTo>
                  <a:lnTo>
                    <a:pt x="720986" y="157451"/>
                  </a:lnTo>
                  <a:lnTo>
                    <a:pt x="766180" y="138030"/>
                  </a:lnTo>
                  <a:lnTo>
                    <a:pt x="812357" y="119767"/>
                  </a:lnTo>
                  <a:lnTo>
                    <a:pt x="859483" y="102691"/>
                  </a:lnTo>
                  <a:lnTo>
                    <a:pt x="907522" y="86828"/>
                  </a:lnTo>
                  <a:lnTo>
                    <a:pt x="956437" y="72203"/>
                  </a:lnTo>
                  <a:lnTo>
                    <a:pt x="1006193" y="58845"/>
                  </a:lnTo>
                  <a:lnTo>
                    <a:pt x="1056753" y="46780"/>
                  </a:lnTo>
                  <a:lnTo>
                    <a:pt x="1108083" y="36034"/>
                  </a:lnTo>
                  <a:lnTo>
                    <a:pt x="1160145" y="26634"/>
                  </a:lnTo>
                  <a:lnTo>
                    <a:pt x="1212905" y="18607"/>
                  </a:lnTo>
                  <a:lnTo>
                    <a:pt x="1266325" y="11979"/>
                  </a:lnTo>
                  <a:lnTo>
                    <a:pt x="1320371" y="6778"/>
                  </a:lnTo>
                  <a:lnTo>
                    <a:pt x="1375006" y="3030"/>
                  </a:lnTo>
                  <a:lnTo>
                    <a:pt x="1430194" y="762"/>
                  </a:lnTo>
                  <a:lnTo>
                    <a:pt x="1485900" y="0"/>
                  </a:lnTo>
                  <a:lnTo>
                    <a:pt x="1541605" y="762"/>
                  </a:lnTo>
                  <a:lnTo>
                    <a:pt x="1596793" y="3030"/>
                  </a:lnTo>
                  <a:lnTo>
                    <a:pt x="1651428" y="6778"/>
                  </a:lnTo>
                  <a:lnTo>
                    <a:pt x="1705474" y="11979"/>
                  </a:lnTo>
                  <a:lnTo>
                    <a:pt x="1758894" y="18607"/>
                  </a:lnTo>
                  <a:lnTo>
                    <a:pt x="1811654" y="26634"/>
                  </a:lnTo>
                  <a:lnTo>
                    <a:pt x="1863716" y="36034"/>
                  </a:lnTo>
                  <a:lnTo>
                    <a:pt x="1915046" y="46780"/>
                  </a:lnTo>
                  <a:lnTo>
                    <a:pt x="1965606" y="58845"/>
                  </a:lnTo>
                  <a:lnTo>
                    <a:pt x="2015362" y="72203"/>
                  </a:lnTo>
                  <a:lnTo>
                    <a:pt x="2064277" y="86828"/>
                  </a:lnTo>
                  <a:lnTo>
                    <a:pt x="2112316" y="102691"/>
                  </a:lnTo>
                  <a:lnTo>
                    <a:pt x="2159442" y="119767"/>
                  </a:lnTo>
                  <a:lnTo>
                    <a:pt x="2205619" y="138030"/>
                  </a:lnTo>
                  <a:lnTo>
                    <a:pt x="2250813" y="157451"/>
                  </a:lnTo>
                  <a:lnTo>
                    <a:pt x="2294986" y="178005"/>
                  </a:lnTo>
                  <a:lnTo>
                    <a:pt x="2338103" y="199665"/>
                  </a:lnTo>
                  <a:lnTo>
                    <a:pt x="2380128" y="222404"/>
                  </a:lnTo>
                  <a:lnTo>
                    <a:pt x="2421024" y="246195"/>
                  </a:lnTo>
                  <a:lnTo>
                    <a:pt x="2460757" y="271012"/>
                  </a:lnTo>
                  <a:lnTo>
                    <a:pt x="2499291" y="296828"/>
                  </a:lnTo>
                  <a:lnTo>
                    <a:pt x="2536588" y="323616"/>
                  </a:lnTo>
                  <a:lnTo>
                    <a:pt x="2572614" y="351350"/>
                  </a:lnTo>
                  <a:lnTo>
                    <a:pt x="2607332" y="380003"/>
                  </a:lnTo>
                  <a:lnTo>
                    <a:pt x="2640707" y="409548"/>
                  </a:lnTo>
                  <a:lnTo>
                    <a:pt x="2672702" y="439958"/>
                  </a:lnTo>
                  <a:lnTo>
                    <a:pt x="2703282" y="471207"/>
                  </a:lnTo>
                  <a:lnTo>
                    <a:pt x="2732411" y="503269"/>
                  </a:lnTo>
                  <a:lnTo>
                    <a:pt x="2760052" y="536115"/>
                  </a:lnTo>
                  <a:lnTo>
                    <a:pt x="2786171" y="569721"/>
                  </a:lnTo>
                  <a:lnTo>
                    <a:pt x="2810731" y="604058"/>
                  </a:lnTo>
                  <a:lnTo>
                    <a:pt x="2833696" y="639100"/>
                  </a:lnTo>
                  <a:lnTo>
                    <a:pt x="2855030" y="674821"/>
                  </a:lnTo>
                  <a:lnTo>
                    <a:pt x="2874697" y="711194"/>
                  </a:lnTo>
                  <a:lnTo>
                    <a:pt x="2892661" y="748192"/>
                  </a:lnTo>
                  <a:lnTo>
                    <a:pt x="2908888" y="785789"/>
                  </a:lnTo>
                  <a:lnTo>
                    <a:pt x="2923339" y="823957"/>
                  </a:lnTo>
                  <a:lnTo>
                    <a:pt x="2935981" y="862670"/>
                  </a:lnTo>
                  <a:lnTo>
                    <a:pt x="2946776" y="901902"/>
                  </a:lnTo>
                  <a:lnTo>
                    <a:pt x="2955688" y="941625"/>
                  </a:lnTo>
                  <a:lnTo>
                    <a:pt x="2962683" y="981813"/>
                  </a:lnTo>
                  <a:lnTo>
                    <a:pt x="2967724" y="1022439"/>
                  </a:lnTo>
                  <a:lnTo>
                    <a:pt x="2970775" y="1063477"/>
                  </a:lnTo>
                  <a:lnTo>
                    <a:pt x="2971800" y="1104900"/>
                  </a:lnTo>
                  <a:lnTo>
                    <a:pt x="2970775" y="1146322"/>
                  </a:lnTo>
                  <a:lnTo>
                    <a:pt x="2967724" y="1187360"/>
                  </a:lnTo>
                  <a:lnTo>
                    <a:pt x="2962683" y="1227986"/>
                  </a:lnTo>
                  <a:lnTo>
                    <a:pt x="2955688" y="1268174"/>
                  </a:lnTo>
                  <a:lnTo>
                    <a:pt x="2946776" y="1307897"/>
                  </a:lnTo>
                  <a:lnTo>
                    <a:pt x="2935981" y="1347129"/>
                  </a:lnTo>
                  <a:lnTo>
                    <a:pt x="2923339" y="1385842"/>
                  </a:lnTo>
                  <a:lnTo>
                    <a:pt x="2908888" y="1424010"/>
                  </a:lnTo>
                  <a:lnTo>
                    <a:pt x="2892661" y="1461607"/>
                  </a:lnTo>
                  <a:lnTo>
                    <a:pt x="2874697" y="1498605"/>
                  </a:lnTo>
                  <a:lnTo>
                    <a:pt x="2855030" y="1534978"/>
                  </a:lnTo>
                  <a:lnTo>
                    <a:pt x="2833696" y="1570699"/>
                  </a:lnTo>
                  <a:lnTo>
                    <a:pt x="2810731" y="1605741"/>
                  </a:lnTo>
                  <a:lnTo>
                    <a:pt x="2786171" y="1640078"/>
                  </a:lnTo>
                  <a:lnTo>
                    <a:pt x="2760052" y="1673684"/>
                  </a:lnTo>
                  <a:lnTo>
                    <a:pt x="2732411" y="1706530"/>
                  </a:lnTo>
                  <a:lnTo>
                    <a:pt x="2703282" y="1738592"/>
                  </a:lnTo>
                  <a:lnTo>
                    <a:pt x="2672702" y="1769841"/>
                  </a:lnTo>
                  <a:lnTo>
                    <a:pt x="2640707" y="1800251"/>
                  </a:lnTo>
                  <a:lnTo>
                    <a:pt x="2607332" y="1829796"/>
                  </a:lnTo>
                  <a:lnTo>
                    <a:pt x="2572614" y="1858449"/>
                  </a:lnTo>
                  <a:lnTo>
                    <a:pt x="2536588" y="1886183"/>
                  </a:lnTo>
                  <a:lnTo>
                    <a:pt x="2499291" y="1912971"/>
                  </a:lnTo>
                  <a:lnTo>
                    <a:pt x="2460757" y="1938787"/>
                  </a:lnTo>
                  <a:lnTo>
                    <a:pt x="2421024" y="1963604"/>
                  </a:lnTo>
                  <a:lnTo>
                    <a:pt x="2380128" y="1987395"/>
                  </a:lnTo>
                  <a:lnTo>
                    <a:pt x="2338103" y="2010134"/>
                  </a:lnTo>
                  <a:lnTo>
                    <a:pt x="2294986" y="2031794"/>
                  </a:lnTo>
                  <a:lnTo>
                    <a:pt x="2250813" y="2052348"/>
                  </a:lnTo>
                  <a:lnTo>
                    <a:pt x="2205619" y="2071769"/>
                  </a:lnTo>
                  <a:lnTo>
                    <a:pt x="2159442" y="2090032"/>
                  </a:lnTo>
                  <a:lnTo>
                    <a:pt x="2112316" y="2107108"/>
                  </a:lnTo>
                  <a:lnTo>
                    <a:pt x="2064277" y="2122971"/>
                  </a:lnTo>
                  <a:lnTo>
                    <a:pt x="2015362" y="2137596"/>
                  </a:lnTo>
                  <a:lnTo>
                    <a:pt x="1965606" y="2150954"/>
                  </a:lnTo>
                  <a:lnTo>
                    <a:pt x="1915046" y="2163019"/>
                  </a:lnTo>
                  <a:lnTo>
                    <a:pt x="1863716" y="2173765"/>
                  </a:lnTo>
                  <a:lnTo>
                    <a:pt x="1811654" y="2183165"/>
                  </a:lnTo>
                  <a:lnTo>
                    <a:pt x="1758894" y="2191192"/>
                  </a:lnTo>
                  <a:lnTo>
                    <a:pt x="1705474" y="2197820"/>
                  </a:lnTo>
                  <a:lnTo>
                    <a:pt x="1651428" y="2203021"/>
                  </a:lnTo>
                  <a:lnTo>
                    <a:pt x="1596793" y="2206769"/>
                  </a:lnTo>
                  <a:lnTo>
                    <a:pt x="1541605" y="2209037"/>
                  </a:lnTo>
                  <a:lnTo>
                    <a:pt x="1485900" y="2209800"/>
                  </a:lnTo>
                  <a:lnTo>
                    <a:pt x="1430194" y="2209037"/>
                  </a:lnTo>
                  <a:lnTo>
                    <a:pt x="1375006" y="2206769"/>
                  </a:lnTo>
                  <a:lnTo>
                    <a:pt x="1320371" y="2203021"/>
                  </a:lnTo>
                  <a:lnTo>
                    <a:pt x="1266325" y="2197820"/>
                  </a:lnTo>
                  <a:lnTo>
                    <a:pt x="1212905" y="2191192"/>
                  </a:lnTo>
                  <a:lnTo>
                    <a:pt x="1160145" y="2183165"/>
                  </a:lnTo>
                  <a:lnTo>
                    <a:pt x="1108083" y="2173765"/>
                  </a:lnTo>
                  <a:lnTo>
                    <a:pt x="1056753" y="2163019"/>
                  </a:lnTo>
                  <a:lnTo>
                    <a:pt x="1006193" y="2150954"/>
                  </a:lnTo>
                  <a:lnTo>
                    <a:pt x="956437" y="2137596"/>
                  </a:lnTo>
                  <a:lnTo>
                    <a:pt x="907522" y="2122971"/>
                  </a:lnTo>
                  <a:lnTo>
                    <a:pt x="859483" y="2107108"/>
                  </a:lnTo>
                  <a:lnTo>
                    <a:pt x="812357" y="2090032"/>
                  </a:lnTo>
                  <a:lnTo>
                    <a:pt x="766180" y="2071769"/>
                  </a:lnTo>
                  <a:lnTo>
                    <a:pt x="720986" y="2052348"/>
                  </a:lnTo>
                  <a:lnTo>
                    <a:pt x="676813" y="2031794"/>
                  </a:lnTo>
                  <a:lnTo>
                    <a:pt x="633696" y="2010134"/>
                  </a:lnTo>
                  <a:lnTo>
                    <a:pt x="591671" y="1987395"/>
                  </a:lnTo>
                  <a:lnTo>
                    <a:pt x="550775" y="1963604"/>
                  </a:lnTo>
                  <a:lnTo>
                    <a:pt x="511042" y="1938787"/>
                  </a:lnTo>
                  <a:lnTo>
                    <a:pt x="472508" y="1912971"/>
                  </a:lnTo>
                  <a:lnTo>
                    <a:pt x="435211" y="1886183"/>
                  </a:lnTo>
                  <a:lnTo>
                    <a:pt x="399185" y="1858449"/>
                  </a:lnTo>
                  <a:lnTo>
                    <a:pt x="364467" y="1829796"/>
                  </a:lnTo>
                  <a:lnTo>
                    <a:pt x="331092" y="1800251"/>
                  </a:lnTo>
                  <a:lnTo>
                    <a:pt x="299097" y="1769841"/>
                  </a:lnTo>
                  <a:lnTo>
                    <a:pt x="268517" y="1738592"/>
                  </a:lnTo>
                  <a:lnTo>
                    <a:pt x="239388" y="1706530"/>
                  </a:lnTo>
                  <a:lnTo>
                    <a:pt x="211747" y="1673684"/>
                  </a:lnTo>
                  <a:lnTo>
                    <a:pt x="185628" y="1640078"/>
                  </a:lnTo>
                  <a:lnTo>
                    <a:pt x="161068" y="1605741"/>
                  </a:lnTo>
                  <a:lnTo>
                    <a:pt x="138103" y="1570699"/>
                  </a:lnTo>
                  <a:lnTo>
                    <a:pt x="116769" y="1534978"/>
                  </a:lnTo>
                  <a:lnTo>
                    <a:pt x="97102" y="1498605"/>
                  </a:lnTo>
                  <a:lnTo>
                    <a:pt x="79138" y="1461607"/>
                  </a:lnTo>
                  <a:lnTo>
                    <a:pt x="62911" y="1424010"/>
                  </a:lnTo>
                  <a:lnTo>
                    <a:pt x="48460" y="1385842"/>
                  </a:lnTo>
                  <a:lnTo>
                    <a:pt x="35818" y="1347129"/>
                  </a:lnTo>
                  <a:lnTo>
                    <a:pt x="25023" y="1307897"/>
                  </a:lnTo>
                  <a:lnTo>
                    <a:pt x="16111" y="1268174"/>
                  </a:lnTo>
                  <a:lnTo>
                    <a:pt x="9116" y="1227986"/>
                  </a:lnTo>
                  <a:lnTo>
                    <a:pt x="4075" y="1187360"/>
                  </a:lnTo>
                  <a:lnTo>
                    <a:pt x="1024" y="1146322"/>
                  </a:lnTo>
                  <a:lnTo>
                    <a:pt x="0" y="110490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6" name="object 6"/>
            <p:cNvSpPr/>
            <p:nvPr/>
          </p:nvSpPr>
          <p:spPr>
            <a:xfrm>
              <a:off x="1981200" y="276958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7" name="object 7"/>
            <p:cNvSpPr/>
            <p:nvPr/>
          </p:nvSpPr>
          <p:spPr>
            <a:xfrm>
              <a:off x="1981200" y="276958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8" name="object 8"/>
            <p:cNvSpPr/>
            <p:nvPr/>
          </p:nvSpPr>
          <p:spPr>
            <a:xfrm>
              <a:off x="2669931" y="276958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9" name="object 9"/>
            <p:cNvSpPr/>
            <p:nvPr/>
          </p:nvSpPr>
          <p:spPr>
            <a:xfrm>
              <a:off x="2669931" y="276958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10" name="object 10"/>
            <p:cNvSpPr/>
            <p:nvPr/>
          </p:nvSpPr>
          <p:spPr>
            <a:xfrm>
              <a:off x="3352800" y="3001112"/>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11" name="object 11"/>
            <p:cNvSpPr/>
            <p:nvPr/>
          </p:nvSpPr>
          <p:spPr>
            <a:xfrm>
              <a:off x="3352800" y="3001112"/>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12" name="object 12"/>
            <p:cNvSpPr/>
            <p:nvPr/>
          </p:nvSpPr>
          <p:spPr>
            <a:xfrm>
              <a:off x="3352800" y="345538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13" name="object 13"/>
            <p:cNvSpPr/>
            <p:nvPr/>
          </p:nvSpPr>
          <p:spPr>
            <a:xfrm>
              <a:off x="3352800" y="345538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14" name="object 14"/>
            <p:cNvSpPr/>
            <p:nvPr/>
          </p:nvSpPr>
          <p:spPr>
            <a:xfrm>
              <a:off x="2209800" y="3455377"/>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15" name="object 15"/>
            <p:cNvSpPr/>
            <p:nvPr/>
          </p:nvSpPr>
          <p:spPr>
            <a:xfrm>
              <a:off x="2209800" y="3455377"/>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16" name="object 16"/>
            <p:cNvSpPr/>
            <p:nvPr/>
          </p:nvSpPr>
          <p:spPr>
            <a:xfrm>
              <a:off x="2552700" y="3736733"/>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17" name="object 17"/>
            <p:cNvSpPr/>
            <p:nvPr/>
          </p:nvSpPr>
          <p:spPr>
            <a:xfrm>
              <a:off x="2552700" y="3736733"/>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18" name="object 18"/>
            <p:cNvSpPr/>
            <p:nvPr/>
          </p:nvSpPr>
          <p:spPr>
            <a:xfrm>
              <a:off x="1828800" y="3736733"/>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19" name="object 19"/>
            <p:cNvSpPr/>
            <p:nvPr/>
          </p:nvSpPr>
          <p:spPr>
            <a:xfrm>
              <a:off x="1828800" y="3736733"/>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pic>
          <p:nvPicPr>
            <p:cNvPr id="20" name="object 20"/>
            <p:cNvPicPr/>
            <p:nvPr/>
          </p:nvPicPr>
          <p:blipFill>
            <a:blip r:embed="rId2" cstate="print"/>
            <a:stretch>
              <a:fillRect/>
            </a:stretch>
          </p:blipFill>
          <p:spPr>
            <a:xfrm>
              <a:off x="1622668" y="2941515"/>
              <a:ext cx="254000" cy="177800"/>
            </a:xfrm>
            <a:prstGeom prst="rect">
              <a:avLst/>
            </a:prstGeom>
          </p:spPr>
        </p:pic>
        <p:pic>
          <p:nvPicPr>
            <p:cNvPr id="21" name="object 21"/>
            <p:cNvPicPr/>
            <p:nvPr/>
          </p:nvPicPr>
          <p:blipFill>
            <a:blip r:embed="rId2" cstate="print"/>
            <a:stretch>
              <a:fillRect/>
            </a:stretch>
          </p:blipFill>
          <p:spPr>
            <a:xfrm>
              <a:off x="1736968" y="3161323"/>
              <a:ext cx="254000" cy="177800"/>
            </a:xfrm>
            <a:prstGeom prst="rect">
              <a:avLst/>
            </a:prstGeom>
          </p:spPr>
        </p:pic>
        <p:sp>
          <p:nvSpPr>
            <p:cNvPr id="22" name="object 22"/>
            <p:cNvSpPr/>
            <p:nvPr/>
          </p:nvSpPr>
          <p:spPr>
            <a:xfrm>
              <a:off x="1406768" y="3259015"/>
              <a:ext cx="228600" cy="152400"/>
            </a:xfrm>
            <a:custGeom>
              <a:avLst/>
              <a:gdLst/>
              <a:ahLst/>
              <a:cxnLst/>
              <a:rect l="l" t="t" r="r" b="b"/>
              <a:pathLst>
                <a:path w="228600" h="152400">
                  <a:moveTo>
                    <a:pt x="114300" y="0"/>
                  </a:moveTo>
                  <a:lnTo>
                    <a:pt x="0" y="152400"/>
                  </a:lnTo>
                  <a:lnTo>
                    <a:pt x="228600" y="152400"/>
                  </a:lnTo>
                  <a:lnTo>
                    <a:pt x="114300" y="0"/>
                  </a:lnTo>
                  <a:close/>
                </a:path>
              </a:pathLst>
            </a:custGeom>
            <a:solidFill>
              <a:srgbClr val="C00000"/>
            </a:solidFill>
          </p:spPr>
          <p:txBody>
            <a:bodyPr wrap="square" lIns="0" tIns="0" rIns="0" bIns="0" rtlCol="0"/>
            <a:lstStyle/>
            <a:p>
              <a:endParaRPr>
                <a:solidFill>
                  <a:prstClr val="black"/>
                </a:solidFill>
                <a:latin typeface="Calibri"/>
              </a:endParaRPr>
            </a:p>
          </p:txBody>
        </p:sp>
        <p:sp>
          <p:nvSpPr>
            <p:cNvPr id="23" name="object 23"/>
            <p:cNvSpPr/>
            <p:nvPr/>
          </p:nvSpPr>
          <p:spPr>
            <a:xfrm>
              <a:off x="1406768" y="3259015"/>
              <a:ext cx="228600" cy="152400"/>
            </a:xfrm>
            <a:custGeom>
              <a:avLst/>
              <a:gdLst/>
              <a:ahLst/>
              <a:cxnLst/>
              <a:rect l="l" t="t" r="r" b="b"/>
              <a:pathLst>
                <a:path w="228600" h="152400">
                  <a:moveTo>
                    <a:pt x="0" y="152400"/>
                  </a:moveTo>
                  <a:lnTo>
                    <a:pt x="114300" y="0"/>
                  </a:lnTo>
                  <a:lnTo>
                    <a:pt x="228600" y="152400"/>
                  </a:lnTo>
                  <a:lnTo>
                    <a:pt x="0" y="152400"/>
                  </a:lnTo>
                  <a:close/>
                </a:path>
              </a:pathLst>
            </a:custGeom>
            <a:ln w="25400">
              <a:solidFill>
                <a:srgbClr val="C00000"/>
              </a:solidFill>
            </a:ln>
          </p:spPr>
          <p:txBody>
            <a:bodyPr wrap="square" lIns="0" tIns="0" rIns="0" bIns="0" rtlCol="0"/>
            <a:lstStyle/>
            <a:p>
              <a:endParaRPr>
                <a:solidFill>
                  <a:prstClr val="black"/>
                </a:solidFill>
                <a:latin typeface="Calibri"/>
              </a:endParaRPr>
            </a:p>
          </p:txBody>
        </p:sp>
      </p:grpSp>
      <p:grpSp>
        <p:nvGrpSpPr>
          <p:cNvPr id="24" name="object 24"/>
          <p:cNvGrpSpPr/>
          <p:nvPr/>
        </p:nvGrpSpPr>
        <p:grpSpPr>
          <a:xfrm>
            <a:off x="6692900" y="2197100"/>
            <a:ext cx="2997200" cy="2235200"/>
            <a:chOff x="5168900" y="2197100"/>
            <a:chExt cx="2997200" cy="2235200"/>
          </a:xfrm>
        </p:grpSpPr>
        <p:sp>
          <p:nvSpPr>
            <p:cNvPr id="25" name="object 25"/>
            <p:cNvSpPr/>
            <p:nvPr/>
          </p:nvSpPr>
          <p:spPr>
            <a:xfrm>
              <a:off x="5181600" y="2209800"/>
              <a:ext cx="2971800" cy="2209800"/>
            </a:xfrm>
            <a:custGeom>
              <a:avLst/>
              <a:gdLst/>
              <a:ahLst/>
              <a:cxnLst/>
              <a:rect l="l" t="t" r="r" b="b"/>
              <a:pathLst>
                <a:path w="2971800" h="2209800">
                  <a:moveTo>
                    <a:pt x="0" y="1104900"/>
                  </a:moveTo>
                  <a:lnTo>
                    <a:pt x="1024" y="1063477"/>
                  </a:lnTo>
                  <a:lnTo>
                    <a:pt x="4075" y="1022439"/>
                  </a:lnTo>
                  <a:lnTo>
                    <a:pt x="9116" y="981813"/>
                  </a:lnTo>
                  <a:lnTo>
                    <a:pt x="16111" y="941625"/>
                  </a:lnTo>
                  <a:lnTo>
                    <a:pt x="25023" y="901902"/>
                  </a:lnTo>
                  <a:lnTo>
                    <a:pt x="35818" y="862670"/>
                  </a:lnTo>
                  <a:lnTo>
                    <a:pt x="48460" y="823957"/>
                  </a:lnTo>
                  <a:lnTo>
                    <a:pt x="62911" y="785789"/>
                  </a:lnTo>
                  <a:lnTo>
                    <a:pt x="79138" y="748192"/>
                  </a:lnTo>
                  <a:lnTo>
                    <a:pt x="97102" y="711194"/>
                  </a:lnTo>
                  <a:lnTo>
                    <a:pt x="116769" y="674821"/>
                  </a:lnTo>
                  <a:lnTo>
                    <a:pt x="138103" y="639100"/>
                  </a:lnTo>
                  <a:lnTo>
                    <a:pt x="161068" y="604058"/>
                  </a:lnTo>
                  <a:lnTo>
                    <a:pt x="185628" y="569721"/>
                  </a:lnTo>
                  <a:lnTo>
                    <a:pt x="211747" y="536115"/>
                  </a:lnTo>
                  <a:lnTo>
                    <a:pt x="239388" y="503269"/>
                  </a:lnTo>
                  <a:lnTo>
                    <a:pt x="268517" y="471207"/>
                  </a:lnTo>
                  <a:lnTo>
                    <a:pt x="299097" y="439958"/>
                  </a:lnTo>
                  <a:lnTo>
                    <a:pt x="331092" y="409548"/>
                  </a:lnTo>
                  <a:lnTo>
                    <a:pt x="364467" y="380003"/>
                  </a:lnTo>
                  <a:lnTo>
                    <a:pt x="399185" y="351350"/>
                  </a:lnTo>
                  <a:lnTo>
                    <a:pt x="435211" y="323616"/>
                  </a:lnTo>
                  <a:lnTo>
                    <a:pt x="472508" y="296828"/>
                  </a:lnTo>
                  <a:lnTo>
                    <a:pt x="511042" y="271012"/>
                  </a:lnTo>
                  <a:lnTo>
                    <a:pt x="550775" y="246195"/>
                  </a:lnTo>
                  <a:lnTo>
                    <a:pt x="591671" y="222404"/>
                  </a:lnTo>
                  <a:lnTo>
                    <a:pt x="633696" y="199665"/>
                  </a:lnTo>
                  <a:lnTo>
                    <a:pt x="676813" y="178005"/>
                  </a:lnTo>
                  <a:lnTo>
                    <a:pt x="720986" y="157451"/>
                  </a:lnTo>
                  <a:lnTo>
                    <a:pt x="766180" y="138030"/>
                  </a:lnTo>
                  <a:lnTo>
                    <a:pt x="812357" y="119767"/>
                  </a:lnTo>
                  <a:lnTo>
                    <a:pt x="859483" y="102691"/>
                  </a:lnTo>
                  <a:lnTo>
                    <a:pt x="907522" y="86828"/>
                  </a:lnTo>
                  <a:lnTo>
                    <a:pt x="956437" y="72203"/>
                  </a:lnTo>
                  <a:lnTo>
                    <a:pt x="1006193" y="58845"/>
                  </a:lnTo>
                  <a:lnTo>
                    <a:pt x="1056753" y="46780"/>
                  </a:lnTo>
                  <a:lnTo>
                    <a:pt x="1108083" y="36034"/>
                  </a:lnTo>
                  <a:lnTo>
                    <a:pt x="1160145" y="26634"/>
                  </a:lnTo>
                  <a:lnTo>
                    <a:pt x="1212905" y="18607"/>
                  </a:lnTo>
                  <a:lnTo>
                    <a:pt x="1266325" y="11979"/>
                  </a:lnTo>
                  <a:lnTo>
                    <a:pt x="1320371" y="6778"/>
                  </a:lnTo>
                  <a:lnTo>
                    <a:pt x="1375006" y="3030"/>
                  </a:lnTo>
                  <a:lnTo>
                    <a:pt x="1430194" y="762"/>
                  </a:lnTo>
                  <a:lnTo>
                    <a:pt x="1485900" y="0"/>
                  </a:lnTo>
                  <a:lnTo>
                    <a:pt x="1541605" y="762"/>
                  </a:lnTo>
                  <a:lnTo>
                    <a:pt x="1596793" y="3030"/>
                  </a:lnTo>
                  <a:lnTo>
                    <a:pt x="1651428" y="6778"/>
                  </a:lnTo>
                  <a:lnTo>
                    <a:pt x="1705474" y="11979"/>
                  </a:lnTo>
                  <a:lnTo>
                    <a:pt x="1758894" y="18607"/>
                  </a:lnTo>
                  <a:lnTo>
                    <a:pt x="1811654" y="26634"/>
                  </a:lnTo>
                  <a:lnTo>
                    <a:pt x="1863716" y="36034"/>
                  </a:lnTo>
                  <a:lnTo>
                    <a:pt x="1915046" y="46780"/>
                  </a:lnTo>
                  <a:lnTo>
                    <a:pt x="1965606" y="58845"/>
                  </a:lnTo>
                  <a:lnTo>
                    <a:pt x="2015362" y="72203"/>
                  </a:lnTo>
                  <a:lnTo>
                    <a:pt x="2064277" y="86828"/>
                  </a:lnTo>
                  <a:lnTo>
                    <a:pt x="2112316" y="102691"/>
                  </a:lnTo>
                  <a:lnTo>
                    <a:pt x="2159442" y="119767"/>
                  </a:lnTo>
                  <a:lnTo>
                    <a:pt x="2205619" y="138030"/>
                  </a:lnTo>
                  <a:lnTo>
                    <a:pt x="2250813" y="157451"/>
                  </a:lnTo>
                  <a:lnTo>
                    <a:pt x="2294986" y="178005"/>
                  </a:lnTo>
                  <a:lnTo>
                    <a:pt x="2338103" y="199665"/>
                  </a:lnTo>
                  <a:lnTo>
                    <a:pt x="2380128" y="222404"/>
                  </a:lnTo>
                  <a:lnTo>
                    <a:pt x="2421024" y="246195"/>
                  </a:lnTo>
                  <a:lnTo>
                    <a:pt x="2460757" y="271012"/>
                  </a:lnTo>
                  <a:lnTo>
                    <a:pt x="2499291" y="296828"/>
                  </a:lnTo>
                  <a:lnTo>
                    <a:pt x="2536588" y="323616"/>
                  </a:lnTo>
                  <a:lnTo>
                    <a:pt x="2572614" y="351350"/>
                  </a:lnTo>
                  <a:lnTo>
                    <a:pt x="2607332" y="380003"/>
                  </a:lnTo>
                  <a:lnTo>
                    <a:pt x="2640707" y="409548"/>
                  </a:lnTo>
                  <a:lnTo>
                    <a:pt x="2672702" y="439958"/>
                  </a:lnTo>
                  <a:lnTo>
                    <a:pt x="2703282" y="471207"/>
                  </a:lnTo>
                  <a:lnTo>
                    <a:pt x="2732411" y="503269"/>
                  </a:lnTo>
                  <a:lnTo>
                    <a:pt x="2760052" y="536115"/>
                  </a:lnTo>
                  <a:lnTo>
                    <a:pt x="2786171" y="569721"/>
                  </a:lnTo>
                  <a:lnTo>
                    <a:pt x="2810731" y="604058"/>
                  </a:lnTo>
                  <a:lnTo>
                    <a:pt x="2833696" y="639100"/>
                  </a:lnTo>
                  <a:lnTo>
                    <a:pt x="2855030" y="674821"/>
                  </a:lnTo>
                  <a:lnTo>
                    <a:pt x="2874697" y="711194"/>
                  </a:lnTo>
                  <a:lnTo>
                    <a:pt x="2892661" y="748192"/>
                  </a:lnTo>
                  <a:lnTo>
                    <a:pt x="2908888" y="785789"/>
                  </a:lnTo>
                  <a:lnTo>
                    <a:pt x="2923339" y="823957"/>
                  </a:lnTo>
                  <a:lnTo>
                    <a:pt x="2935981" y="862670"/>
                  </a:lnTo>
                  <a:lnTo>
                    <a:pt x="2946776" y="901902"/>
                  </a:lnTo>
                  <a:lnTo>
                    <a:pt x="2955688" y="941625"/>
                  </a:lnTo>
                  <a:lnTo>
                    <a:pt x="2962683" y="981813"/>
                  </a:lnTo>
                  <a:lnTo>
                    <a:pt x="2967724" y="1022439"/>
                  </a:lnTo>
                  <a:lnTo>
                    <a:pt x="2970775" y="1063477"/>
                  </a:lnTo>
                  <a:lnTo>
                    <a:pt x="2971800" y="1104900"/>
                  </a:lnTo>
                  <a:lnTo>
                    <a:pt x="2970775" y="1146322"/>
                  </a:lnTo>
                  <a:lnTo>
                    <a:pt x="2967724" y="1187360"/>
                  </a:lnTo>
                  <a:lnTo>
                    <a:pt x="2962683" y="1227986"/>
                  </a:lnTo>
                  <a:lnTo>
                    <a:pt x="2955688" y="1268174"/>
                  </a:lnTo>
                  <a:lnTo>
                    <a:pt x="2946776" y="1307897"/>
                  </a:lnTo>
                  <a:lnTo>
                    <a:pt x="2935981" y="1347129"/>
                  </a:lnTo>
                  <a:lnTo>
                    <a:pt x="2923339" y="1385842"/>
                  </a:lnTo>
                  <a:lnTo>
                    <a:pt x="2908888" y="1424010"/>
                  </a:lnTo>
                  <a:lnTo>
                    <a:pt x="2892661" y="1461607"/>
                  </a:lnTo>
                  <a:lnTo>
                    <a:pt x="2874697" y="1498605"/>
                  </a:lnTo>
                  <a:lnTo>
                    <a:pt x="2855030" y="1534978"/>
                  </a:lnTo>
                  <a:lnTo>
                    <a:pt x="2833696" y="1570699"/>
                  </a:lnTo>
                  <a:lnTo>
                    <a:pt x="2810731" y="1605741"/>
                  </a:lnTo>
                  <a:lnTo>
                    <a:pt x="2786171" y="1640078"/>
                  </a:lnTo>
                  <a:lnTo>
                    <a:pt x="2760052" y="1673684"/>
                  </a:lnTo>
                  <a:lnTo>
                    <a:pt x="2732411" y="1706530"/>
                  </a:lnTo>
                  <a:lnTo>
                    <a:pt x="2703282" y="1738592"/>
                  </a:lnTo>
                  <a:lnTo>
                    <a:pt x="2672702" y="1769841"/>
                  </a:lnTo>
                  <a:lnTo>
                    <a:pt x="2640707" y="1800251"/>
                  </a:lnTo>
                  <a:lnTo>
                    <a:pt x="2607332" y="1829796"/>
                  </a:lnTo>
                  <a:lnTo>
                    <a:pt x="2572614" y="1858449"/>
                  </a:lnTo>
                  <a:lnTo>
                    <a:pt x="2536588" y="1886183"/>
                  </a:lnTo>
                  <a:lnTo>
                    <a:pt x="2499291" y="1912971"/>
                  </a:lnTo>
                  <a:lnTo>
                    <a:pt x="2460757" y="1938787"/>
                  </a:lnTo>
                  <a:lnTo>
                    <a:pt x="2421024" y="1963604"/>
                  </a:lnTo>
                  <a:lnTo>
                    <a:pt x="2380128" y="1987395"/>
                  </a:lnTo>
                  <a:lnTo>
                    <a:pt x="2338103" y="2010134"/>
                  </a:lnTo>
                  <a:lnTo>
                    <a:pt x="2294986" y="2031794"/>
                  </a:lnTo>
                  <a:lnTo>
                    <a:pt x="2250813" y="2052348"/>
                  </a:lnTo>
                  <a:lnTo>
                    <a:pt x="2205619" y="2071769"/>
                  </a:lnTo>
                  <a:lnTo>
                    <a:pt x="2159442" y="2090032"/>
                  </a:lnTo>
                  <a:lnTo>
                    <a:pt x="2112316" y="2107108"/>
                  </a:lnTo>
                  <a:lnTo>
                    <a:pt x="2064277" y="2122971"/>
                  </a:lnTo>
                  <a:lnTo>
                    <a:pt x="2015362" y="2137596"/>
                  </a:lnTo>
                  <a:lnTo>
                    <a:pt x="1965606" y="2150954"/>
                  </a:lnTo>
                  <a:lnTo>
                    <a:pt x="1915046" y="2163019"/>
                  </a:lnTo>
                  <a:lnTo>
                    <a:pt x="1863716" y="2173765"/>
                  </a:lnTo>
                  <a:lnTo>
                    <a:pt x="1811654" y="2183165"/>
                  </a:lnTo>
                  <a:lnTo>
                    <a:pt x="1758894" y="2191192"/>
                  </a:lnTo>
                  <a:lnTo>
                    <a:pt x="1705474" y="2197820"/>
                  </a:lnTo>
                  <a:lnTo>
                    <a:pt x="1651428" y="2203021"/>
                  </a:lnTo>
                  <a:lnTo>
                    <a:pt x="1596793" y="2206769"/>
                  </a:lnTo>
                  <a:lnTo>
                    <a:pt x="1541605" y="2209037"/>
                  </a:lnTo>
                  <a:lnTo>
                    <a:pt x="1485900" y="2209800"/>
                  </a:lnTo>
                  <a:lnTo>
                    <a:pt x="1430194" y="2209037"/>
                  </a:lnTo>
                  <a:lnTo>
                    <a:pt x="1375006" y="2206769"/>
                  </a:lnTo>
                  <a:lnTo>
                    <a:pt x="1320371" y="2203021"/>
                  </a:lnTo>
                  <a:lnTo>
                    <a:pt x="1266325" y="2197820"/>
                  </a:lnTo>
                  <a:lnTo>
                    <a:pt x="1212905" y="2191192"/>
                  </a:lnTo>
                  <a:lnTo>
                    <a:pt x="1160145" y="2183165"/>
                  </a:lnTo>
                  <a:lnTo>
                    <a:pt x="1108083" y="2173765"/>
                  </a:lnTo>
                  <a:lnTo>
                    <a:pt x="1056753" y="2163019"/>
                  </a:lnTo>
                  <a:lnTo>
                    <a:pt x="1006193" y="2150954"/>
                  </a:lnTo>
                  <a:lnTo>
                    <a:pt x="956437" y="2137596"/>
                  </a:lnTo>
                  <a:lnTo>
                    <a:pt x="907522" y="2122971"/>
                  </a:lnTo>
                  <a:lnTo>
                    <a:pt x="859483" y="2107108"/>
                  </a:lnTo>
                  <a:lnTo>
                    <a:pt x="812357" y="2090032"/>
                  </a:lnTo>
                  <a:lnTo>
                    <a:pt x="766180" y="2071769"/>
                  </a:lnTo>
                  <a:lnTo>
                    <a:pt x="720986" y="2052348"/>
                  </a:lnTo>
                  <a:lnTo>
                    <a:pt x="676813" y="2031794"/>
                  </a:lnTo>
                  <a:lnTo>
                    <a:pt x="633696" y="2010134"/>
                  </a:lnTo>
                  <a:lnTo>
                    <a:pt x="591671" y="1987395"/>
                  </a:lnTo>
                  <a:lnTo>
                    <a:pt x="550775" y="1963604"/>
                  </a:lnTo>
                  <a:lnTo>
                    <a:pt x="511042" y="1938787"/>
                  </a:lnTo>
                  <a:lnTo>
                    <a:pt x="472508" y="1912971"/>
                  </a:lnTo>
                  <a:lnTo>
                    <a:pt x="435211" y="1886183"/>
                  </a:lnTo>
                  <a:lnTo>
                    <a:pt x="399185" y="1858449"/>
                  </a:lnTo>
                  <a:lnTo>
                    <a:pt x="364467" y="1829796"/>
                  </a:lnTo>
                  <a:lnTo>
                    <a:pt x="331092" y="1800251"/>
                  </a:lnTo>
                  <a:lnTo>
                    <a:pt x="299097" y="1769841"/>
                  </a:lnTo>
                  <a:lnTo>
                    <a:pt x="268517" y="1738592"/>
                  </a:lnTo>
                  <a:lnTo>
                    <a:pt x="239388" y="1706530"/>
                  </a:lnTo>
                  <a:lnTo>
                    <a:pt x="211747" y="1673684"/>
                  </a:lnTo>
                  <a:lnTo>
                    <a:pt x="185628" y="1640078"/>
                  </a:lnTo>
                  <a:lnTo>
                    <a:pt x="161068" y="1605741"/>
                  </a:lnTo>
                  <a:lnTo>
                    <a:pt x="138103" y="1570699"/>
                  </a:lnTo>
                  <a:lnTo>
                    <a:pt x="116769" y="1534978"/>
                  </a:lnTo>
                  <a:lnTo>
                    <a:pt x="97102" y="1498605"/>
                  </a:lnTo>
                  <a:lnTo>
                    <a:pt x="79138" y="1461607"/>
                  </a:lnTo>
                  <a:lnTo>
                    <a:pt x="62911" y="1424010"/>
                  </a:lnTo>
                  <a:lnTo>
                    <a:pt x="48460" y="1385842"/>
                  </a:lnTo>
                  <a:lnTo>
                    <a:pt x="35818" y="1347129"/>
                  </a:lnTo>
                  <a:lnTo>
                    <a:pt x="25023" y="1307897"/>
                  </a:lnTo>
                  <a:lnTo>
                    <a:pt x="16111" y="1268174"/>
                  </a:lnTo>
                  <a:lnTo>
                    <a:pt x="9116" y="1227986"/>
                  </a:lnTo>
                  <a:lnTo>
                    <a:pt x="4075" y="1187360"/>
                  </a:lnTo>
                  <a:lnTo>
                    <a:pt x="1024" y="1146322"/>
                  </a:lnTo>
                  <a:lnTo>
                    <a:pt x="0" y="1104900"/>
                  </a:lnTo>
                  <a:close/>
                </a:path>
              </a:pathLst>
            </a:custGeom>
            <a:ln w="25400">
              <a:solidFill>
                <a:srgbClr val="FF0000"/>
              </a:solidFill>
            </a:ln>
          </p:spPr>
          <p:txBody>
            <a:bodyPr wrap="square" lIns="0" tIns="0" rIns="0" bIns="0" rtlCol="0"/>
            <a:lstStyle/>
            <a:p>
              <a:endParaRPr>
                <a:solidFill>
                  <a:prstClr val="black"/>
                </a:solidFill>
                <a:latin typeface="Calibri"/>
              </a:endParaRPr>
            </a:p>
          </p:txBody>
        </p:sp>
        <p:sp>
          <p:nvSpPr>
            <p:cNvPr id="26" name="object 26"/>
            <p:cNvSpPr/>
            <p:nvPr/>
          </p:nvSpPr>
          <p:spPr>
            <a:xfrm>
              <a:off x="6096000" y="269338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27" name="object 27"/>
            <p:cNvSpPr/>
            <p:nvPr/>
          </p:nvSpPr>
          <p:spPr>
            <a:xfrm>
              <a:off x="6096000" y="269338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28" name="object 28"/>
            <p:cNvSpPr/>
            <p:nvPr/>
          </p:nvSpPr>
          <p:spPr>
            <a:xfrm>
              <a:off x="6324600" y="3379177"/>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29" name="object 29"/>
            <p:cNvSpPr/>
            <p:nvPr/>
          </p:nvSpPr>
          <p:spPr>
            <a:xfrm>
              <a:off x="6324600" y="3379177"/>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30" name="object 30"/>
            <p:cNvSpPr/>
            <p:nvPr/>
          </p:nvSpPr>
          <p:spPr>
            <a:xfrm>
              <a:off x="6667500" y="3660533"/>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31" name="object 31"/>
            <p:cNvSpPr/>
            <p:nvPr/>
          </p:nvSpPr>
          <p:spPr>
            <a:xfrm>
              <a:off x="6667500" y="3660533"/>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32" name="object 32"/>
            <p:cNvSpPr/>
            <p:nvPr/>
          </p:nvSpPr>
          <p:spPr>
            <a:xfrm>
              <a:off x="5943600" y="3660533"/>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33" name="object 33"/>
            <p:cNvSpPr/>
            <p:nvPr/>
          </p:nvSpPr>
          <p:spPr>
            <a:xfrm>
              <a:off x="5943600" y="3660533"/>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34" name="object 34"/>
            <p:cNvSpPr/>
            <p:nvPr/>
          </p:nvSpPr>
          <p:spPr>
            <a:xfrm>
              <a:off x="7239000" y="3426066"/>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35" name="object 35"/>
            <p:cNvSpPr/>
            <p:nvPr/>
          </p:nvSpPr>
          <p:spPr>
            <a:xfrm>
              <a:off x="7239000" y="3426066"/>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pic>
          <p:nvPicPr>
            <p:cNvPr id="36" name="object 36"/>
            <p:cNvPicPr/>
            <p:nvPr/>
          </p:nvPicPr>
          <p:blipFill>
            <a:blip r:embed="rId3" cstate="print"/>
            <a:stretch>
              <a:fillRect/>
            </a:stretch>
          </p:blipFill>
          <p:spPr>
            <a:xfrm>
              <a:off x="5588000" y="2929792"/>
              <a:ext cx="254000" cy="177800"/>
            </a:xfrm>
            <a:prstGeom prst="rect">
              <a:avLst/>
            </a:prstGeom>
          </p:spPr>
        </p:pic>
        <p:pic>
          <p:nvPicPr>
            <p:cNvPr id="37" name="object 37"/>
            <p:cNvPicPr/>
            <p:nvPr/>
          </p:nvPicPr>
          <p:blipFill>
            <a:blip r:embed="rId3" cstate="print"/>
            <a:stretch>
              <a:fillRect/>
            </a:stretch>
          </p:blipFill>
          <p:spPr>
            <a:xfrm>
              <a:off x="5359400" y="3234592"/>
              <a:ext cx="254000" cy="177800"/>
            </a:xfrm>
            <a:prstGeom prst="rect">
              <a:avLst/>
            </a:prstGeom>
          </p:spPr>
        </p:pic>
        <p:sp>
          <p:nvSpPr>
            <p:cNvPr id="38" name="object 38"/>
            <p:cNvSpPr/>
            <p:nvPr/>
          </p:nvSpPr>
          <p:spPr>
            <a:xfrm>
              <a:off x="7172261" y="3780688"/>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39" name="object 39"/>
            <p:cNvSpPr/>
            <p:nvPr/>
          </p:nvSpPr>
          <p:spPr>
            <a:xfrm>
              <a:off x="7172261" y="3780688"/>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40" name="object 40"/>
            <p:cNvSpPr/>
            <p:nvPr/>
          </p:nvSpPr>
          <p:spPr>
            <a:xfrm>
              <a:off x="6846277" y="3135922"/>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41" name="object 41"/>
            <p:cNvSpPr/>
            <p:nvPr/>
          </p:nvSpPr>
          <p:spPr>
            <a:xfrm>
              <a:off x="6846277" y="3135922"/>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42" name="object 42"/>
            <p:cNvSpPr/>
            <p:nvPr/>
          </p:nvSpPr>
          <p:spPr>
            <a:xfrm>
              <a:off x="6389738" y="3974122"/>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43" name="object 43"/>
            <p:cNvSpPr/>
            <p:nvPr/>
          </p:nvSpPr>
          <p:spPr>
            <a:xfrm>
              <a:off x="6389738" y="3974122"/>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grpSp>
      <p:sp>
        <p:nvSpPr>
          <p:cNvPr id="44" name="object 44"/>
          <p:cNvSpPr txBox="1"/>
          <p:nvPr/>
        </p:nvSpPr>
        <p:spPr>
          <a:xfrm>
            <a:off x="3507740" y="4616156"/>
            <a:ext cx="1402715" cy="299720"/>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Calibri"/>
                <a:cs typeface="Calibri"/>
              </a:rPr>
              <a:t>Cluster-1</a:t>
            </a:r>
            <a:r>
              <a:rPr spc="-40" dirty="0">
                <a:solidFill>
                  <a:prstClr val="black"/>
                </a:solidFill>
                <a:latin typeface="Calibri"/>
                <a:cs typeface="Calibri"/>
              </a:rPr>
              <a:t> </a:t>
            </a:r>
            <a:r>
              <a:rPr spc="-5" dirty="0">
                <a:solidFill>
                  <a:prstClr val="black"/>
                </a:solidFill>
                <a:latin typeface="Calibri"/>
                <a:cs typeface="Calibri"/>
              </a:rPr>
              <a:t>(C=1)</a:t>
            </a:r>
            <a:endParaRPr>
              <a:solidFill>
                <a:prstClr val="black"/>
              </a:solidFill>
              <a:latin typeface="Calibri"/>
              <a:cs typeface="Calibri"/>
            </a:endParaRPr>
          </a:p>
        </p:txBody>
      </p:sp>
      <p:sp>
        <p:nvSpPr>
          <p:cNvPr id="45" name="object 45"/>
          <p:cNvSpPr txBox="1"/>
          <p:nvPr/>
        </p:nvSpPr>
        <p:spPr>
          <a:xfrm>
            <a:off x="7546417" y="4660048"/>
            <a:ext cx="1402715" cy="299720"/>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Calibri"/>
                <a:cs typeface="Calibri"/>
              </a:rPr>
              <a:t>Cluster-2</a:t>
            </a:r>
            <a:r>
              <a:rPr spc="-40" dirty="0">
                <a:solidFill>
                  <a:prstClr val="black"/>
                </a:solidFill>
                <a:latin typeface="Calibri"/>
                <a:cs typeface="Calibri"/>
              </a:rPr>
              <a:t> </a:t>
            </a:r>
            <a:r>
              <a:rPr spc="-5" dirty="0">
                <a:solidFill>
                  <a:prstClr val="black"/>
                </a:solidFill>
                <a:latin typeface="Calibri"/>
                <a:cs typeface="Calibri"/>
              </a:rPr>
              <a:t>(C=2)</a:t>
            </a:r>
            <a:endParaRPr>
              <a:solidFill>
                <a:prstClr val="black"/>
              </a:solidFill>
              <a:latin typeface="Calibri"/>
              <a:cs typeface="Calibri"/>
            </a:endParaRPr>
          </a:p>
        </p:txBody>
      </p:sp>
      <p:pic>
        <p:nvPicPr>
          <p:cNvPr id="46" name="object 46"/>
          <p:cNvPicPr/>
          <p:nvPr/>
        </p:nvPicPr>
        <p:blipFill>
          <a:blip r:embed="rId3" cstate="print"/>
          <a:stretch>
            <a:fillRect/>
          </a:stretch>
        </p:blipFill>
        <p:spPr>
          <a:xfrm>
            <a:off x="2120900" y="5702300"/>
            <a:ext cx="254000" cy="177800"/>
          </a:xfrm>
          <a:prstGeom prst="rect">
            <a:avLst/>
          </a:prstGeom>
        </p:spPr>
      </p:pic>
      <p:sp>
        <p:nvSpPr>
          <p:cNvPr id="47" name="object 47"/>
          <p:cNvSpPr txBox="1"/>
          <p:nvPr/>
        </p:nvSpPr>
        <p:spPr>
          <a:xfrm>
            <a:off x="2584057" y="5624314"/>
            <a:ext cx="1204595"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Calibri"/>
                <a:cs typeface="Calibri"/>
              </a:rPr>
              <a:t>Class-1</a:t>
            </a:r>
            <a:r>
              <a:rPr spc="-65" dirty="0">
                <a:solidFill>
                  <a:prstClr val="black"/>
                </a:solidFill>
                <a:latin typeface="Calibri"/>
                <a:cs typeface="Calibri"/>
              </a:rPr>
              <a:t> </a:t>
            </a:r>
            <a:r>
              <a:rPr spc="-5" dirty="0">
                <a:solidFill>
                  <a:prstClr val="black"/>
                </a:solidFill>
                <a:latin typeface="Calibri"/>
                <a:cs typeface="Calibri"/>
              </a:rPr>
              <a:t>(Y=1)</a:t>
            </a:r>
            <a:endParaRPr>
              <a:solidFill>
                <a:prstClr val="black"/>
              </a:solidFill>
              <a:latin typeface="Calibri"/>
              <a:cs typeface="Calibri"/>
            </a:endParaRPr>
          </a:p>
        </p:txBody>
      </p:sp>
      <p:sp>
        <p:nvSpPr>
          <p:cNvPr id="48" name="object 48"/>
          <p:cNvSpPr txBox="1"/>
          <p:nvPr/>
        </p:nvSpPr>
        <p:spPr>
          <a:xfrm>
            <a:off x="4536072" y="5624314"/>
            <a:ext cx="1204595"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Calibri"/>
                <a:cs typeface="Calibri"/>
              </a:rPr>
              <a:t>Class-2</a:t>
            </a:r>
            <a:r>
              <a:rPr spc="-65" dirty="0">
                <a:solidFill>
                  <a:prstClr val="black"/>
                </a:solidFill>
                <a:latin typeface="Calibri"/>
                <a:cs typeface="Calibri"/>
              </a:rPr>
              <a:t> </a:t>
            </a:r>
            <a:r>
              <a:rPr spc="-5" dirty="0">
                <a:solidFill>
                  <a:prstClr val="black"/>
                </a:solidFill>
                <a:latin typeface="Calibri"/>
                <a:cs typeface="Calibri"/>
              </a:rPr>
              <a:t>(Y=2)</a:t>
            </a:r>
            <a:endParaRPr>
              <a:solidFill>
                <a:prstClr val="black"/>
              </a:solidFill>
              <a:latin typeface="Calibri"/>
              <a:cs typeface="Calibri"/>
            </a:endParaRPr>
          </a:p>
        </p:txBody>
      </p:sp>
      <p:grpSp>
        <p:nvGrpSpPr>
          <p:cNvPr id="49" name="object 49"/>
          <p:cNvGrpSpPr/>
          <p:nvPr/>
        </p:nvGrpSpPr>
        <p:grpSpPr>
          <a:xfrm>
            <a:off x="4139704" y="5664200"/>
            <a:ext cx="330200" cy="254000"/>
            <a:chOff x="2615704" y="5664200"/>
            <a:chExt cx="330200" cy="254000"/>
          </a:xfrm>
        </p:grpSpPr>
        <p:sp>
          <p:nvSpPr>
            <p:cNvPr id="50" name="object 50"/>
            <p:cNvSpPr/>
            <p:nvPr/>
          </p:nvSpPr>
          <p:spPr>
            <a:xfrm>
              <a:off x="2628404" y="5676900"/>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51" name="object 51"/>
            <p:cNvSpPr/>
            <p:nvPr/>
          </p:nvSpPr>
          <p:spPr>
            <a:xfrm>
              <a:off x="2628404" y="5676900"/>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grpSp>
      <p:sp>
        <p:nvSpPr>
          <p:cNvPr id="52" name="object 52"/>
          <p:cNvSpPr txBox="1"/>
          <p:nvPr/>
        </p:nvSpPr>
        <p:spPr>
          <a:xfrm>
            <a:off x="6403645" y="5609661"/>
            <a:ext cx="1204595"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Calibri"/>
                <a:cs typeface="Calibri"/>
              </a:rPr>
              <a:t>Class-3</a:t>
            </a:r>
            <a:r>
              <a:rPr spc="-65" dirty="0">
                <a:solidFill>
                  <a:prstClr val="black"/>
                </a:solidFill>
                <a:latin typeface="Calibri"/>
                <a:cs typeface="Calibri"/>
              </a:rPr>
              <a:t> </a:t>
            </a:r>
            <a:r>
              <a:rPr spc="-5" dirty="0">
                <a:solidFill>
                  <a:prstClr val="black"/>
                </a:solidFill>
                <a:latin typeface="Calibri"/>
                <a:cs typeface="Calibri"/>
              </a:rPr>
              <a:t>(Y=3)</a:t>
            </a:r>
            <a:endParaRPr>
              <a:solidFill>
                <a:prstClr val="black"/>
              </a:solidFill>
              <a:latin typeface="Calibri"/>
              <a:cs typeface="Calibri"/>
            </a:endParaRPr>
          </a:p>
        </p:txBody>
      </p:sp>
      <p:grpSp>
        <p:nvGrpSpPr>
          <p:cNvPr id="53" name="object 53"/>
          <p:cNvGrpSpPr/>
          <p:nvPr/>
        </p:nvGrpSpPr>
        <p:grpSpPr>
          <a:xfrm>
            <a:off x="6007404" y="5649551"/>
            <a:ext cx="330200" cy="254000"/>
            <a:chOff x="4483404" y="5649551"/>
            <a:chExt cx="330200" cy="254000"/>
          </a:xfrm>
        </p:grpSpPr>
        <p:sp>
          <p:nvSpPr>
            <p:cNvPr id="54" name="object 54"/>
            <p:cNvSpPr/>
            <p:nvPr/>
          </p:nvSpPr>
          <p:spPr>
            <a:xfrm>
              <a:off x="4496104" y="566225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55" name="object 55"/>
            <p:cNvSpPr/>
            <p:nvPr/>
          </p:nvSpPr>
          <p:spPr>
            <a:xfrm>
              <a:off x="4496104" y="566225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7899" y="461582"/>
            <a:ext cx="6693534" cy="696595"/>
          </a:xfrm>
          <a:prstGeom prst="rect">
            <a:avLst/>
          </a:prstGeom>
        </p:spPr>
        <p:txBody>
          <a:bodyPr vert="horz" wrap="square" lIns="0" tIns="13335" rIns="0" bIns="0" rtlCol="0">
            <a:spAutoFit/>
          </a:bodyPr>
          <a:lstStyle/>
          <a:p>
            <a:pPr marL="12700">
              <a:spcBef>
                <a:spcPts val="105"/>
              </a:spcBef>
            </a:pPr>
            <a:r>
              <a:rPr sz="4400" dirty="0"/>
              <a:t>H(Y)</a:t>
            </a:r>
            <a:r>
              <a:rPr sz="4400" spc="-10" dirty="0"/>
              <a:t> </a:t>
            </a:r>
            <a:r>
              <a:rPr sz="4400" dirty="0"/>
              <a:t>=</a:t>
            </a:r>
            <a:r>
              <a:rPr sz="4400" spc="-25" dirty="0"/>
              <a:t> </a:t>
            </a:r>
            <a:r>
              <a:rPr sz="4400" spc="-20" dirty="0"/>
              <a:t>Entropy</a:t>
            </a:r>
            <a:r>
              <a:rPr sz="4400" spc="-25" dirty="0"/>
              <a:t> </a:t>
            </a:r>
            <a:r>
              <a:rPr sz="4400" dirty="0"/>
              <a:t>of</a:t>
            </a:r>
            <a:r>
              <a:rPr sz="4400" spc="-15" dirty="0"/>
              <a:t> </a:t>
            </a:r>
            <a:r>
              <a:rPr sz="4400" dirty="0"/>
              <a:t>Class</a:t>
            </a:r>
            <a:r>
              <a:rPr sz="4400" spc="-10" dirty="0"/>
              <a:t> </a:t>
            </a:r>
            <a:r>
              <a:rPr sz="4400" dirty="0"/>
              <a:t>Labels</a:t>
            </a:r>
            <a:endParaRPr sz="4400"/>
          </a:p>
        </p:txBody>
      </p:sp>
      <p:sp>
        <p:nvSpPr>
          <p:cNvPr id="3" name="object 3"/>
          <p:cNvSpPr txBox="1"/>
          <p:nvPr/>
        </p:nvSpPr>
        <p:spPr>
          <a:xfrm>
            <a:off x="2059941" y="1517395"/>
            <a:ext cx="3268979" cy="1671320"/>
          </a:xfrm>
          <a:prstGeom prst="rect">
            <a:avLst/>
          </a:prstGeom>
        </p:spPr>
        <p:txBody>
          <a:bodyPr vert="horz" wrap="square" lIns="0" tIns="104139" rIns="0" bIns="0" rtlCol="0">
            <a:spAutoFit/>
          </a:bodyPr>
          <a:lstStyle/>
          <a:p>
            <a:pPr marL="355600" indent="-342900">
              <a:spcBef>
                <a:spcPts val="819"/>
              </a:spcBef>
              <a:buFont typeface="Arial MT"/>
              <a:buChar char="•"/>
              <a:tabLst>
                <a:tab pos="354965" algn="l"/>
                <a:tab pos="355600" algn="l"/>
              </a:tabLst>
            </a:pPr>
            <a:r>
              <a:rPr sz="3000" dirty="0">
                <a:solidFill>
                  <a:prstClr val="black"/>
                </a:solidFill>
                <a:latin typeface="Calibri"/>
                <a:cs typeface="Calibri"/>
              </a:rPr>
              <a:t>P(Y=1)</a:t>
            </a:r>
            <a:r>
              <a:rPr sz="3000" spc="-25" dirty="0">
                <a:solidFill>
                  <a:prstClr val="black"/>
                </a:solidFill>
                <a:latin typeface="Calibri"/>
                <a:cs typeface="Calibri"/>
              </a:rPr>
              <a:t> </a:t>
            </a:r>
            <a:r>
              <a:rPr sz="3000" dirty="0">
                <a:solidFill>
                  <a:prstClr val="black"/>
                </a:solidFill>
                <a:latin typeface="Calibri"/>
                <a:cs typeface="Calibri"/>
              </a:rPr>
              <a:t>=</a:t>
            </a:r>
            <a:r>
              <a:rPr sz="3000" spc="-5" dirty="0">
                <a:solidFill>
                  <a:prstClr val="black"/>
                </a:solidFill>
                <a:latin typeface="Calibri"/>
                <a:cs typeface="Calibri"/>
              </a:rPr>
              <a:t> </a:t>
            </a:r>
            <a:r>
              <a:rPr sz="3000" dirty="0">
                <a:solidFill>
                  <a:prstClr val="black"/>
                </a:solidFill>
                <a:latin typeface="Calibri"/>
                <a:cs typeface="Calibri"/>
              </a:rPr>
              <a:t>5/20</a:t>
            </a:r>
            <a:r>
              <a:rPr sz="3000" spc="-25" dirty="0">
                <a:solidFill>
                  <a:prstClr val="black"/>
                </a:solidFill>
                <a:latin typeface="Calibri"/>
                <a:cs typeface="Calibri"/>
              </a:rPr>
              <a:t> </a:t>
            </a:r>
            <a:r>
              <a:rPr sz="3000" dirty="0">
                <a:solidFill>
                  <a:prstClr val="black"/>
                </a:solidFill>
                <a:latin typeface="Calibri"/>
                <a:cs typeface="Calibri"/>
              </a:rPr>
              <a:t>=</a:t>
            </a:r>
            <a:r>
              <a:rPr sz="3000" spc="-20" dirty="0">
                <a:solidFill>
                  <a:prstClr val="black"/>
                </a:solidFill>
                <a:latin typeface="Calibri"/>
                <a:cs typeface="Calibri"/>
              </a:rPr>
              <a:t> </a:t>
            </a:r>
            <a:r>
              <a:rPr sz="3000" dirty="0">
                <a:solidFill>
                  <a:prstClr val="black"/>
                </a:solidFill>
                <a:latin typeface="Calibri"/>
                <a:cs typeface="Calibri"/>
              </a:rPr>
              <a:t>¼</a:t>
            </a:r>
          </a:p>
          <a:p>
            <a:pPr marL="440690" indent="-428625">
              <a:spcBef>
                <a:spcPts val="720"/>
              </a:spcBef>
              <a:buFont typeface="Arial MT"/>
              <a:buChar char="•"/>
              <a:tabLst>
                <a:tab pos="440690" algn="l"/>
                <a:tab pos="441325" algn="l"/>
              </a:tabLst>
            </a:pPr>
            <a:r>
              <a:rPr sz="3000" dirty="0">
                <a:solidFill>
                  <a:prstClr val="black"/>
                </a:solidFill>
                <a:latin typeface="Calibri"/>
                <a:cs typeface="Calibri"/>
              </a:rPr>
              <a:t>P(Y=</a:t>
            </a:r>
            <a:r>
              <a:rPr lang="en-US" sz="3000" dirty="0">
                <a:solidFill>
                  <a:prstClr val="black"/>
                </a:solidFill>
                <a:latin typeface="Calibri"/>
                <a:cs typeface="Calibri"/>
              </a:rPr>
              <a:t>3</a:t>
            </a:r>
            <a:r>
              <a:rPr sz="3000" dirty="0">
                <a:solidFill>
                  <a:prstClr val="black"/>
                </a:solidFill>
                <a:latin typeface="Calibri"/>
                <a:cs typeface="Calibri"/>
              </a:rPr>
              <a:t>)</a:t>
            </a:r>
            <a:r>
              <a:rPr sz="3000" spc="-15" dirty="0">
                <a:solidFill>
                  <a:prstClr val="black"/>
                </a:solidFill>
                <a:latin typeface="Calibri"/>
                <a:cs typeface="Calibri"/>
              </a:rPr>
              <a:t> </a:t>
            </a:r>
            <a:r>
              <a:rPr sz="3000" dirty="0">
                <a:solidFill>
                  <a:prstClr val="black"/>
                </a:solidFill>
                <a:latin typeface="Calibri"/>
                <a:cs typeface="Calibri"/>
              </a:rPr>
              <a:t>=</a:t>
            </a:r>
            <a:r>
              <a:rPr sz="3000" spc="-20" dirty="0">
                <a:solidFill>
                  <a:prstClr val="black"/>
                </a:solidFill>
                <a:latin typeface="Calibri"/>
                <a:cs typeface="Calibri"/>
              </a:rPr>
              <a:t> </a:t>
            </a:r>
            <a:r>
              <a:rPr sz="3000" dirty="0">
                <a:solidFill>
                  <a:prstClr val="black"/>
                </a:solidFill>
                <a:latin typeface="Calibri"/>
                <a:cs typeface="Calibri"/>
              </a:rPr>
              <a:t>5/20</a:t>
            </a:r>
            <a:r>
              <a:rPr sz="3000" spc="-25" dirty="0">
                <a:solidFill>
                  <a:prstClr val="black"/>
                </a:solidFill>
                <a:latin typeface="Calibri"/>
                <a:cs typeface="Calibri"/>
              </a:rPr>
              <a:t> </a:t>
            </a:r>
            <a:r>
              <a:rPr sz="3000" dirty="0">
                <a:solidFill>
                  <a:prstClr val="black"/>
                </a:solidFill>
                <a:latin typeface="Calibri"/>
                <a:cs typeface="Calibri"/>
              </a:rPr>
              <a:t>=</a:t>
            </a:r>
            <a:r>
              <a:rPr sz="3000" spc="-5" dirty="0">
                <a:solidFill>
                  <a:prstClr val="black"/>
                </a:solidFill>
                <a:latin typeface="Calibri"/>
                <a:cs typeface="Calibri"/>
              </a:rPr>
              <a:t> </a:t>
            </a:r>
            <a:r>
              <a:rPr sz="3000" dirty="0">
                <a:solidFill>
                  <a:prstClr val="black"/>
                </a:solidFill>
                <a:latin typeface="Calibri"/>
                <a:cs typeface="Calibri"/>
              </a:rPr>
              <a:t>¼</a:t>
            </a:r>
          </a:p>
          <a:p>
            <a:pPr marL="355600" indent="-342900">
              <a:spcBef>
                <a:spcPts val="720"/>
              </a:spcBef>
              <a:buFont typeface="Arial MT"/>
              <a:buChar char="•"/>
              <a:tabLst>
                <a:tab pos="354965" algn="l"/>
                <a:tab pos="355600" algn="l"/>
              </a:tabLst>
            </a:pPr>
            <a:r>
              <a:rPr sz="3000" dirty="0">
                <a:solidFill>
                  <a:prstClr val="black"/>
                </a:solidFill>
                <a:latin typeface="Calibri"/>
                <a:cs typeface="Calibri"/>
              </a:rPr>
              <a:t>P(Y=</a:t>
            </a:r>
            <a:r>
              <a:rPr lang="en-US" sz="3000" dirty="0">
                <a:solidFill>
                  <a:prstClr val="black"/>
                </a:solidFill>
                <a:latin typeface="Calibri"/>
                <a:cs typeface="Calibri"/>
              </a:rPr>
              <a:t>2</a:t>
            </a:r>
            <a:r>
              <a:rPr sz="3000" dirty="0">
                <a:solidFill>
                  <a:prstClr val="black"/>
                </a:solidFill>
                <a:latin typeface="Calibri"/>
                <a:cs typeface="Calibri"/>
              </a:rPr>
              <a:t>)</a:t>
            </a:r>
            <a:r>
              <a:rPr sz="3000" spc="-30" dirty="0">
                <a:solidFill>
                  <a:prstClr val="black"/>
                </a:solidFill>
                <a:latin typeface="Calibri"/>
                <a:cs typeface="Calibri"/>
              </a:rPr>
              <a:t> </a:t>
            </a:r>
            <a:r>
              <a:rPr sz="3000" dirty="0">
                <a:solidFill>
                  <a:prstClr val="black"/>
                </a:solidFill>
                <a:latin typeface="Calibri"/>
                <a:cs typeface="Calibri"/>
              </a:rPr>
              <a:t>=</a:t>
            </a:r>
            <a:r>
              <a:rPr sz="3000" spc="-15" dirty="0">
                <a:solidFill>
                  <a:prstClr val="black"/>
                </a:solidFill>
                <a:latin typeface="Calibri"/>
                <a:cs typeface="Calibri"/>
              </a:rPr>
              <a:t> </a:t>
            </a:r>
            <a:r>
              <a:rPr sz="3000" dirty="0">
                <a:solidFill>
                  <a:prstClr val="black"/>
                </a:solidFill>
                <a:latin typeface="Calibri"/>
                <a:cs typeface="Calibri"/>
              </a:rPr>
              <a:t>10/20</a:t>
            </a:r>
            <a:r>
              <a:rPr sz="3000" spc="-25" dirty="0">
                <a:solidFill>
                  <a:prstClr val="black"/>
                </a:solidFill>
                <a:latin typeface="Calibri"/>
                <a:cs typeface="Calibri"/>
              </a:rPr>
              <a:t> </a:t>
            </a:r>
            <a:r>
              <a:rPr sz="3000" dirty="0">
                <a:solidFill>
                  <a:prstClr val="black"/>
                </a:solidFill>
                <a:latin typeface="Calibri"/>
                <a:cs typeface="Calibri"/>
              </a:rPr>
              <a:t>=</a:t>
            </a:r>
            <a:r>
              <a:rPr sz="3000" spc="-30" dirty="0">
                <a:solidFill>
                  <a:prstClr val="black"/>
                </a:solidFill>
                <a:latin typeface="Calibri"/>
                <a:cs typeface="Calibri"/>
              </a:rPr>
              <a:t> </a:t>
            </a:r>
            <a:r>
              <a:rPr sz="3000" dirty="0">
                <a:solidFill>
                  <a:prstClr val="black"/>
                </a:solidFill>
                <a:latin typeface="Calibri"/>
                <a:cs typeface="Calibri"/>
              </a:rPr>
              <a:t>½</a:t>
            </a:r>
          </a:p>
        </p:txBody>
      </p:sp>
      <p:sp>
        <p:nvSpPr>
          <p:cNvPr id="4" name="object 4"/>
          <p:cNvSpPr txBox="1"/>
          <p:nvPr/>
        </p:nvSpPr>
        <p:spPr>
          <a:xfrm>
            <a:off x="3768345" y="3716433"/>
            <a:ext cx="187325" cy="360680"/>
          </a:xfrm>
          <a:prstGeom prst="rect">
            <a:avLst/>
          </a:prstGeom>
        </p:spPr>
        <p:txBody>
          <a:bodyPr vert="horz" wrap="square" lIns="0" tIns="12065" rIns="0" bIns="0" rtlCol="0">
            <a:spAutoFit/>
          </a:bodyPr>
          <a:lstStyle/>
          <a:p>
            <a:pPr marL="12700">
              <a:spcBef>
                <a:spcPts val="95"/>
              </a:spcBef>
            </a:pPr>
            <a:r>
              <a:rPr sz="2200" spc="50" dirty="0">
                <a:solidFill>
                  <a:prstClr val="black"/>
                </a:solidFill>
                <a:latin typeface="Cambria Math"/>
                <a:cs typeface="Cambria Math"/>
              </a:rPr>
              <a:t>4</a:t>
            </a:r>
            <a:endParaRPr sz="2200">
              <a:solidFill>
                <a:prstClr val="black"/>
              </a:solidFill>
              <a:latin typeface="Cambria Math"/>
              <a:cs typeface="Cambria Math"/>
            </a:endParaRPr>
          </a:p>
        </p:txBody>
      </p:sp>
      <p:sp>
        <p:nvSpPr>
          <p:cNvPr id="5" name="object 5"/>
          <p:cNvSpPr/>
          <p:nvPr/>
        </p:nvSpPr>
        <p:spPr>
          <a:xfrm>
            <a:off x="3781044" y="3695701"/>
            <a:ext cx="160020" cy="24765"/>
          </a:xfrm>
          <a:custGeom>
            <a:avLst/>
            <a:gdLst/>
            <a:ahLst/>
            <a:cxnLst/>
            <a:rect l="l" t="t" r="r" b="b"/>
            <a:pathLst>
              <a:path w="160019" h="24764">
                <a:moveTo>
                  <a:pt x="160019" y="0"/>
                </a:moveTo>
                <a:lnTo>
                  <a:pt x="0" y="0"/>
                </a:lnTo>
                <a:lnTo>
                  <a:pt x="0" y="24383"/>
                </a:lnTo>
                <a:lnTo>
                  <a:pt x="160019" y="24383"/>
                </a:lnTo>
                <a:lnTo>
                  <a:pt x="160019"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6" name="object 6"/>
          <p:cNvSpPr txBox="1"/>
          <p:nvPr/>
        </p:nvSpPr>
        <p:spPr>
          <a:xfrm>
            <a:off x="2034540" y="3422395"/>
            <a:ext cx="2503170" cy="482600"/>
          </a:xfrm>
          <a:prstGeom prst="rect">
            <a:avLst/>
          </a:prstGeom>
        </p:spPr>
        <p:txBody>
          <a:bodyPr vert="horz" wrap="square" lIns="0" tIns="12700" rIns="0" bIns="0" rtlCol="0">
            <a:spAutoFit/>
          </a:bodyPr>
          <a:lstStyle/>
          <a:p>
            <a:pPr marL="381000" indent="-342900">
              <a:spcBef>
                <a:spcPts val="100"/>
              </a:spcBef>
              <a:buFont typeface="Arial MT"/>
              <a:buChar char="•"/>
              <a:tabLst>
                <a:tab pos="380365" algn="l"/>
                <a:tab pos="381000" algn="l"/>
              </a:tabLst>
            </a:pPr>
            <a:r>
              <a:rPr sz="3000" dirty="0">
                <a:solidFill>
                  <a:prstClr val="black"/>
                </a:solidFill>
                <a:latin typeface="Calibri"/>
                <a:cs typeface="Calibri"/>
              </a:rPr>
              <a:t>H(Y)</a:t>
            </a:r>
            <a:r>
              <a:rPr sz="3000" spc="-5" dirty="0">
                <a:solidFill>
                  <a:prstClr val="black"/>
                </a:solidFill>
                <a:latin typeface="Calibri"/>
                <a:cs typeface="Calibri"/>
              </a:rPr>
              <a:t> </a:t>
            </a:r>
            <a:r>
              <a:rPr sz="3000" dirty="0">
                <a:solidFill>
                  <a:prstClr val="black"/>
                </a:solidFill>
                <a:latin typeface="Calibri"/>
                <a:cs typeface="Calibri"/>
              </a:rPr>
              <a:t>=</a:t>
            </a:r>
            <a:r>
              <a:rPr sz="3000" spc="10" dirty="0">
                <a:solidFill>
                  <a:prstClr val="black"/>
                </a:solidFill>
                <a:latin typeface="Calibri"/>
                <a:cs typeface="Calibri"/>
              </a:rPr>
              <a:t> </a:t>
            </a:r>
            <a:r>
              <a:rPr sz="3000" dirty="0">
                <a:solidFill>
                  <a:prstClr val="black"/>
                </a:solidFill>
                <a:latin typeface="Cambria Math"/>
                <a:cs typeface="Cambria Math"/>
              </a:rPr>
              <a:t>−</a:t>
            </a:r>
            <a:r>
              <a:rPr sz="3000" spc="-170" dirty="0">
                <a:solidFill>
                  <a:prstClr val="black"/>
                </a:solidFill>
                <a:latin typeface="Cambria Math"/>
                <a:cs typeface="Cambria Math"/>
              </a:rPr>
              <a:t> </a:t>
            </a:r>
            <a:r>
              <a:rPr sz="3300" spc="75" baseline="44191" dirty="0">
                <a:solidFill>
                  <a:prstClr val="black"/>
                </a:solidFill>
                <a:latin typeface="Cambria Math"/>
                <a:cs typeface="Cambria Math"/>
              </a:rPr>
              <a:t>1</a:t>
            </a:r>
            <a:r>
              <a:rPr sz="3300" spc="7" baseline="44191" dirty="0">
                <a:solidFill>
                  <a:prstClr val="black"/>
                </a:solidFill>
                <a:latin typeface="Cambria Math"/>
                <a:cs typeface="Cambria Math"/>
              </a:rPr>
              <a:t> </a:t>
            </a:r>
            <a:r>
              <a:rPr sz="3000" dirty="0">
                <a:solidFill>
                  <a:prstClr val="black"/>
                </a:solidFill>
                <a:latin typeface="Cambria Math"/>
                <a:cs typeface="Cambria Math"/>
              </a:rPr>
              <a:t>log</a:t>
            </a:r>
            <a:endParaRPr sz="3000">
              <a:solidFill>
                <a:prstClr val="black"/>
              </a:solidFill>
              <a:latin typeface="Cambria Math"/>
              <a:cs typeface="Cambria Math"/>
            </a:endParaRPr>
          </a:p>
        </p:txBody>
      </p:sp>
      <p:sp>
        <p:nvSpPr>
          <p:cNvPr id="7" name="object 7"/>
          <p:cNvSpPr/>
          <p:nvPr/>
        </p:nvSpPr>
        <p:spPr>
          <a:xfrm>
            <a:off x="4594080" y="3394390"/>
            <a:ext cx="470534" cy="628650"/>
          </a:xfrm>
          <a:custGeom>
            <a:avLst/>
            <a:gdLst/>
            <a:ahLst/>
            <a:cxnLst/>
            <a:rect l="l" t="t" r="r" b="b"/>
            <a:pathLst>
              <a:path w="470535" h="628650">
                <a:moveTo>
                  <a:pt x="334479" y="0"/>
                </a:moveTo>
                <a:lnTo>
                  <a:pt x="328523" y="14884"/>
                </a:lnTo>
                <a:lnTo>
                  <a:pt x="351948" y="33922"/>
                </a:lnTo>
                <a:lnTo>
                  <a:pt x="372732" y="58670"/>
                </a:lnTo>
                <a:lnTo>
                  <a:pt x="406387" y="125298"/>
                </a:lnTo>
                <a:lnTo>
                  <a:pt x="418796" y="166379"/>
                </a:lnTo>
                <a:lnTo>
                  <a:pt x="427658" y="211591"/>
                </a:lnTo>
                <a:lnTo>
                  <a:pt x="432974" y="260933"/>
                </a:lnTo>
                <a:lnTo>
                  <a:pt x="434746" y="314401"/>
                </a:lnTo>
                <a:lnTo>
                  <a:pt x="432986" y="367027"/>
                </a:lnTo>
                <a:lnTo>
                  <a:pt x="427704" y="415883"/>
                </a:lnTo>
                <a:lnTo>
                  <a:pt x="418897" y="460973"/>
                </a:lnTo>
                <a:lnTo>
                  <a:pt x="406565" y="502297"/>
                </a:lnTo>
                <a:lnTo>
                  <a:pt x="391120" y="538826"/>
                </a:lnTo>
                <a:lnTo>
                  <a:pt x="352097" y="594452"/>
                </a:lnTo>
                <a:lnTo>
                  <a:pt x="328523" y="613549"/>
                </a:lnTo>
                <a:lnTo>
                  <a:pt x="334479" y="628421"/>
                </a:lnTo>
                <a:lnTo>
                  <a:pt x="390405" y="583685"/>
                </a:lnTo>
                <a:lnTo>
                  <a:pt x="413573" y="551201"/>
                </a:lnTo>
                <a:lnTo>
                  <a:pt x="433539" y="511975"/>
                </a:lnTo>
                <a:lnTo>
                  <a:pt x="449615" y="467650"/>
                </a:lnTo>
                <a:lnTo>
                  <a:pt x="461097" y="419885"/>
                </a:lnTo>
                <a:lnTo>
                  <a:pt x="467985" y="368680"/>
                </a:lnTo>
                <a:lnTo>
                  <a:pt x="470280" y="314032"/>
                </a:lnTo>
                <a:lnTo>
                  <a:pt x="467985" y="259105"/>
                </a:lnTo>
                <a:lnTo>
                  <a:pt x="461097" y="207803"/>
                </a:lnTo>
                <a:lnTo>
                  <a:pt x="449615" y="160131"/>
                </a:lnTo>
                <a:lnTo>
                  <a:pt x="433539" y="116090"/>
                </a:lnTo>
                <a:lnTo>
                  <a:pt x="413573" y="77159"/>
                </a:lnTo>
                <a:lnTo>
                  <a:pt x="390405" y="44834"/>
                </a:lnTo>
                <a:lnTo>
                  <a:pt x="364040" y="19114"/>
                </a:lnTo>
                <a:lnTo>
                  <a:pt x="334479" y="0"/>
                </a:lnTo>
                <a:close/>
              </a:path>
              <a:path w="470535" h="628650">
                <a:moveTo>
                  <a:pt x="135610" y="0"/>
                </a:moveTo>
                <a:lnTo>
                  <a:pt x="79827" y="44834"/>
                </a:lnTo>
                <a:lnTo>
                  <a:pt x="56695" y="77159"/>
                </a:lnTo>
                <a:lnTo>
                  <a:pt x="36741" y="116090"/>
                </a:lnTo>
                <a:lnTo>
                  <a:pt x="20665" y="160131"/>
                </a:lnTo>
                <a:lnTo>
                  <a:pt x="9183" y="207803"/>
                </a:lnTo>
                <a:lnTo>
                  <a:pt x="2295" y="259105"/>
                </a:lnTo>
                <a:lnTo>
                  <a:pt x="0" y="314032"/>
                </a:lnTo>
                <a:lnTo>
                  <a:pt x="2295" y="368680"/>
                </a:lnTo>
                <a:lnTo>
                  <a:pt x="9183" y="419885"/>
                </a:lnTo>
                <a:lnTo>
                  <a:pt x="20665" y="467650"/>
                </a:lnTo>
                <a:lnTo>
                  <a:pt x="36741" y="511975"/>
                </a:lnTo>
                <a:lnTo>
                  <a:pt x="56695" y="551201"/>
                </a:lnTo>
                <a:lnTo>
                  <a:pt x="79827" y="583685"/>
                </a:lnTo>
                <a:lnTo>
                  <a:pt x="135610" y="628421"/>
                </a:lnTo>
                <a:lnTo>
                  <a:pt x="141757" y="613549"/>
                </a:lnTo>
                <a:lnTo>
                  <a:pt x="118106" y="594452"/>
                </a:lnTo>
                <a:lnTo>
                  <a:pt x="97199" y="569544"/>
                </a:lnTo>
                <a:lnTo>
                  <a:pt x="63614" y="502297"/>
                </a:lnTo>
                <a:lnTo>
                  <a:pt x="51327" y="460973"/>
                </a:lnTo>
                <a:lnTo>
                  <a:pt x="42548" y="415883"/>
                </a:lnTo>
                <a:lnTo>
                  <a:pt x="37278" y="367027"/>
                </a:lnTo>
                <a:lnTo>
                  <a:pt x="35521" y="314401"/>
                </a:lnTo>
                <a:lnTo>
                  <a:pt x="37295" y="260933"/>
                </a:lnTo>
                <a:lnTo>
                  <a:pt x="42616" y="211591"/>
                </a:lnTo>
                <a:lnTo>
                  <a:pt x="51482" y="166379"/>
                </a:lnTo>
                <a:lnTo>
                  <a:pt x="63893" y="125298"/>
                </a:lnTo>
                <a:lnTo>
                  <a:pt x="79403" y="89129"/>
                </a:lnTo>
                <a:lnTo>
                  <a:pt x="118332" y="33922"/>
                </a:lnTo>
                <a:lnTo>
                  <a:pt x="141757" y="14884"/>
                </a:lnTo>
                <a:lnTo>
                  <a:pt x="13561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8" name="object 8"/>
          <p:cNvSpPr txBox="1"/>
          <p:nvPr/>
        </p:nvSpPr>
        <p:spPr>
          <a:xfrm>
            <a:off x="4736084" y="3222236"/>
            <a:ext cx="187325" cy="854710"/>
          </a:xfrm>
          <a:prstGeom prst="rect">
            <a:avLst/>
          </a:prstGeom>
        </p:spPr>
        <p:txBody>
          <a:bodyPr vert="horz" wrap="square" lIns="0" tIns="92075" rIns="0" bIns="0" rtlCol="0">
            <a:spAutoFit/>
          </a:bodyPr>
          <a:lstStyle/>
          <a:p>
            <a:pPr marL="12700">
              <a:spcBef>
                <a:spcPts val="725"/>
              </a:spcBef>
            </a:pPr>
            <a:r>
              <a:rPr sz="2200" spc="50" dirty="0">
                <a:solidFill>
                  <a:prstClr val="black"/>
                </a:solidFill>
                <a:latin typeface="Cambria Math"/>
                <a:cs typeface="Cambria Math"/>
              </a:rPr>
              <a:t>1</a:t>
            </a:r>
            <a:endParaRPr sz="2200">
              <a:solidFill>
                <a:prstClr val="black"/>
              </a:solidFill>
              <a:latin typeface="Cambria Math"/>
              <a:cs typeface="Cambria Math"/>
            </a:endParaRPr>
          </a:p>
          <a:p>
            <a:pPr marL="12700">
              <a:spcBef>
                <a:spcPts val="620"/>
              </a:spcBef>
            </a:pPr>
            <a:r>
              <a:rPr sz="2200" spc="50" dirty="0">
                <a:solidFill>
                  <a:prstClr val="black"/>
                </a:solidFill>
                <a:latin typeface="Cambria Math"/>
                <a:cs typeface="Cambria Math"/>
              </a:rPr>
              <a:t>4</a:t>
            </a:r>
            <a:endParaRPr sz="2200">
              <a:solidFill>
                <a:prstClr val="black"/>
              </a:solidFill>
              <a:latin typeface="Cambria Math"/>
              <a:cs typeface="Cambria Math"/>
            </a:endParaRPr>
          </a:p>
        </p:txBody>
      </p:sp>
      <p:sp>
        <p:nvSpPr>
          <p:cNvPr id="9" name="object 9"/>
          <p:cNvSpPr/>
          <p:nvPr/>
        </p:nvSpPr>
        <p:spPr>
          <a:xfrm>
            <a:off x="4748783" y="3695701"/>
            <a:ext cx="160020" cy="24765"/>
          </a:xfrm>
          <a:custGeom>
            <a:avLst/>
            <a:gdLst/>
            <a:ahLst/>
            <a:cxnLst/>
            <a:rect l="l" t="t" r="r" b="b"/>
            <a:pathLst>
              <a:path w="160020" h="24764">
                <a:moveTo>
                  <a:pt x="160019" y="0"/>
                </a:moveTo>
                <a:lnTo>
                  <a:pt x="0" y="0"/>
                </a:lnTo>
                <a:lnTo>
                  <a:pt x="0" y="24383"/>
                </a:lnTo>
                <a:lnTo>
                  <a:pt x="160019" y="24383"/>
                </a:lnTo>
                <a:lnTo>
                  <a:pt x="160019"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0" name="object 10"/>
          <p:cNvSpPr txBox="1"/>
          <p:nvPr/>
        </p:nvSpPr>
        <p:spPr>
          <a:xfrm>
            <a:off x="5536185" y="3716433"/>
            <a:ext cx="187325" cy="360680"/>
          </a:xfrm>
          <a:prstGeom prst="rect">
            <a:avLst/>
          </a:prstGeom>
        </p:spPr>
        <p:txBody>
          <a:bodyPr vert="horz" wrap="square" lIns="0" tIns="12065" rIns="0" bIns="0" rtlCol="0">
            <a:spAutoFit/>
          </a:bodyPr>
          <a:lstStyle/>
          <a:p>
            <a:pPr marL="12700">
              <a:spcBef>
                <a:spcPts val="95"/>
              </a:spcBef>
            </a:pPr>
            <a:r>
              <a:rPr sz="2200" spc="50" dirty="0">
                <a:solidFill>
                  <a:prstClr val="black"/>
                </a:solidFill>
                <a:latin typeface="Cambria Math"/>
                <a:cs typeface="Cambria Math"/>
              </a:rPr>
              <a:t>4</a:t>
            </a:r>
            <a:endParaRPr sz="2200">
              <a:solidFill>
                <a:prstClr val="black"/>
              </a:solidFill>
              <a:latin typeface="Cambria Math"/>
              <a:cs typeface="Cambria Math"/>
            </a:endParaRPr>
          </a:p>
        </p:txBody>
      </p:sp>
      <p:sp>
        <p:nvSpPr>
          <p:cNvPr id="11" name="object 11"/>
          <p:cNvSpPr/>
          <p:nvPr/>
        </p:nvSpPr>
        <p:spPr>
          <a:xfrm>
            <a:off x="5548884" y="3695701"/>
            <a:ext cx="160020" cy="24765"/>
          </a:xfrm>
          <a:custGeom>
            <a:avLst/>
            <a:gdLst/>
            <a:ahLst/>
            <a:cxnLst/>
            <a:rect l="l" t="t" r="r" b="b"/>
            <a:pathLst>
              <a:path w="160020" h="24764">
                <a:moveTo>
                  <a:pt x="160020" y="0"/>
                </a:moveTo>
                <a:lnTo>
                  <a:pt x="0" y="0"/>
                </a:lnTo>
                <a:lnTo>
                  <a:pt x="0" y="24383"/>
                </a:lnTo>
                <a:lnTo>
                  <a:pt x="160020" y="24383"/>
                </a:lnTo>
                <a:lnTo>
                  <a:pt x="16002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2" name="object 12"/>
          <p:cNvSpPr txBox="1"/>
          <p:nvPr/>
        </p:nvSpPr>
        <p:spPr>
          <a:xfrm>
            <a:off x="5141977" y="3422395"/>
            <a:ext cx="1163955" cy="482600"/>
          </a:xfrm>
          <a:prstGeom prst="rect">
            <a:avLst/>
          </a:prstGeom>
        </p:spPr>
        <p:txBody>
          <a:bodyPr vert="horz" wrap="square" lIns="0" tIns="12700" rIns="0" bIns="0" rtlCol="0">
            <a:spAutoFit/>
          </a:bodyPr>
          <a:lstStyle/>
          <a:p>
            <a:pPr marL="38100">
              <a:spcBef>
                <a:spcPts val="100"/>
              </a:spcBef>
            </a:pPr>
            <a:r>
              <a:rPr sz="3000" dirty="0">
                <a:solidFill>
                  <a:prstClr val="black"/>
                </a:solidFill>
                <a:latin typeface="Cambria Math"/>
                <a:cs typeface="Cambria Math"/>
              </a:rPr>
              <a:t>−</a:t>
            </a:r>
            <a:r>
              <a:rPr sz="3000" spc="-45" dirty="0">
                <a:solidFill>
                  <a:prstClr val="black"/>
                </a:solidFill>
                <a:latin typeface="Cambria Math"/>
                <a:cs typeface="Cambria Math"/>
              </a:rPr>
              <a:t> </a:t>
            </a:r>
            <a:r>
              <a:rPr sz="3300" spc="75" baseline="44191" dirty="0">
                <a:solidFill>
                  <a:prstClr val="black"/>
                </a:solidFill>
                <a:latin typeface="Cambria Math"/>
                <a:cs typeface="Cambria Math"/>
              </a:rPr>
              <a:t>1</a:t>
            </a:r>
            <a:r>
              <a:rPr sz="3300" spc="-44" baseline="44191" dirty="0">
                <a:solidFill>
                  <a:prstClr val="black"/>
                </a:solidFill>
                <a:latin typeface="Cambria Math"/>
                <a:cs typeface="Cambria Math"/>
              </a:rPr>
              <a:t> </a:t>
            </a:r>
            <a:r>
              <a:rPr sz="3000" dirty="0">
                <a:solidFill>
                  <a:prstClr val="black"/>
                </a:solidFill>
                <a:latin typeface="Cambria Math"/>
                <a:cs typeface="Cambria Math"/>
              </a:rPr>
              <a:t>log</a:t>
            </a:r>
            <a:endParaRPr sz="3000">
              <a:solidFill>
                <a:prstClr val="black"/>
              </a:solidFill>
              <a:latin typeface="Cambria Math"/>
              <a:cs typeface="Cambria Math"/>
            </a:endParaRPr>
          </a:p>
        </p:txBody>
      </p:sp>
      <p:sp>
        <p:nvSpPr>
          <p:cNvPr id="13" name="object 13"/>
          <p:cNvSpPr/>
          <p:nvPr/>
        </p:nvSpPr>
        <p:spPr>
          <a:xfrm>
            <a:off x="6363443" y="3394390"/>
            <a:ext cx="469265" cy="628650"/>
          </a:xfrm>
          <a:custGeom>
            <a:avLst/>
            <a:gdLst/>
            <a:ahLst/>
            <a:cxnLst/>
            <a:rect l="l" t="t" r="r" b="b"/>
            <a:pathLst>
              <a:path w="469264" h="628650">
                <a:moveTo>
                  <a:pt x="332955" y="0"/>
                </a:moveTo>
                <a:lnTo>
                  <a:pt x="326999" y="14884"/>
                </a:lnTo>
                <a:lnTo>
                  <a:pt x="350424" y="33922"/>
                </a:lnTo>
                <a:lnTo>
                  <a:pt x="371208" y="58670"/>
                </a:lnTo>
                <a:lnTo>
                  <a:pt x="404863" y="125298"/>
                </a:lnTo>
                <a:lnTo>
                  <a:pt x="417274" y="166379"/>
                </a:lnTo>
                <a:lnTo>
                  <a:pt x="426140" y="211591"/>
                </a:lnTo>
                <a:lnTo>
                  <a:pt x="431461" y="260933"/>
                </a:lnTo>
                <a:lnTo>
                  <a:pt x="433235" y="314401"/>
                </a:lnTo>
                <a:lnTo>
                  <a:pt x="431472" y="367027"/>
                </a:lnTo>
                <a:lnTo>
                  <a:pt x="426186" y="415883"/>
                </a:lnTo>
                <a:lnTo>
                  <a:pt x="417375" y="460973"/>
                </a:lnTo>
                <a:lnTo>
                  <a:pt x="405041" y="502297"/>
                </a:lnTo>
                <a:lnTo>
                  <a:pt x="389596" y="538826"/>
                </a:lnTo>
                <a:lnTo>
                  <a:pt x="350573" y="594452"/>
                </a:lnTo>
                <a:lnTo>
                  <a:pt x="326999" y="613549"/>
                </a:lnTo>
                <a:lnTo>
                  <a:pt x="332955" y="628421"/>
                </a:lnTo>
                <a:lnTo>
                  <a:pt x="388886" y="583685"/>
                </a:lnTo>
                <a:lnTo>
                  <a:pt x="412051" y="551201"/>
                </a:lnTo>
                <a:lnTo>
                  <a:pt x="432015" y="511975"/>
                </a:lnTo>
                <a:lnTo>
                  <a:pt x="448091" y="467650"/>
                </a:lnTo>
                <a:lnTo>
                  <a:pt x="459573" y="419885"/>
                </a:lnTo>
                <a:lnTo>
                  <a:pt x="466461" y="368680"/>
                </a:lnTo>
                <a:lnTo>
                  <a:pt x="468756" y="314032"/>
                </a:lnTo>
                <a:lnTo>
                  <a:pt x="466461" y="259105"/>
                </a:lnTo>
                <a:lnTo>
                  <a:pt x="459573" y="207803"/>
                </a:lnTo>
                <a:lnTo>
                  <a:pt x="448091" y="160131"/>
                </a:lnTo>
                <a:lnTo>
                  <a:pt x="432015" y="116090"/>
                </a:lnTo>
                <a:lnTo>
                  <a:pt x="412051" y="77159"/>
                </a:lnTo>
                <a:lnTo>
                  <a:pt x="388886" y="44834"/>
                </a:lnTo>
                <a:lnTo>
                  <a:pt x="362521" y="19114"/>
                </a:lnTo>
                <a:lnTo>
                  <a:pt x="332955" y="0"/>
                </a:lnTo>
                <a:close/>
              </a:path>
              <a:path w="469264" h="628650">
                <a:moveTo>
                  <a:pt x="135610" y="0"/>
                </a:moveTo>
                <a:lnTo>
                  <a:pt x="79827" y="44834"/>
                </a:lnTo>
                <a:lnTo>
                  <a:pt x="56695" y="77159"/>
                </a:lnTo>
                <a:lnTo>
                  <a:pt x="36741" y="116090"/>
                </a:lnTo>
                <a:lnTo>
                  <a:pt x="20665" y="160131"/>
                </a:lnTo>
                <a:lnTo>
                  <a:pt x="9183" y="207803"/>
                </a:lnTo>
                <a:lnTo>
                  <a:pt x="2295" y="259105"/>
                </a:lnTo>
                <a:lnTo>
                  <a:pt x="0" y="314032"/>
                </a:lnTo>
                <a:lnTo>
                  <a:pt x="2295" y="368680"/>
                </a:lnTo>
                <a:lnTo>
                  <a:pt x="9183" y="419885"/>
                </a:lnTo>
                <a:lnTo>
                  <a:pt x="20665" y="467650"/>
                </a:lnTo>
                <a:lnTo>
                  <a:pt x="36741" y="511975"/>
                </a:lnTo>
                <a:lnTo>
                  <a:pt x="56695" y="551201"/>
                </a:lnTo>
                <a:lnTo>
                  <a:pt x="79827" y="583685"/>
                </a:lnTo>
                <a:lnTo>
                  <a:pt x="135610" y="628421"/>
                </a:lnTo>
                <a:lnTo>
                  <a:pt x="141757" y="613549"/>
                </a:lnTo>
                <a:lnTo>
                  <a:pt x="118106" y="594452"/>
                </a:lnTo>
                <a:lnTo>
                  <a:pt x="97199" y="569544"/>
                </a:lnTo>
                <a:lnTo>
                  <a:pt x="63614" y="502297"/>
                </a:lnTo>
                <a:lnTo>
                  <a:pt x="51327" y="460973"/>
                </a:lnTo>
                <a:lnTo>
                  <a:pt x="42548" y="415883"/>
                </a:lnTo>
                <a:lnTo>
                  <a:pt x="37278" y="367027"/>
                </a:lnTo>
                <a:lnTo>
                  <a:pt x="35521" y="314401"/>
                </a:lnTo>
                <a:lnTo>
                  <a:pt x="37295" y="260933"/>
                </a:lnTo>
                <a:lnTo>
                  <a:pt x="42616" y="211591"/>
                </a:lnTo>
                <a:lnTo>
                  <a:pt x="51482" y="166379"/>
                </a:lnTo>
                <a:lnTo>
                  <a:pt x="63893" y="125298"/>
                </a:lnTo>
                <a:lnTo>
                  <a:pt x="79403" y="89129"/>
                </a:lnTo>
                <a:lnTo>
                  <a:pt x="118332" y="33922"/>
                </a:lnTo>
                <a:lnTo>
                  <a:pt x="141757" y="14884"/>
                </a:lnTo>
                <a:lnTo>
                  <a:pt x="13561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4" name="object 14"/>
          <p:cNvSpPr txBox="1"/>
          <p:nvPr/>
        </p:nvSpPr>
        <p:spPr>
          <a:xfrm>
            <a:off x="6505448" y="3222236"/>
            <a:ext cx="187325" cy="854710"/>
          </a:xfrm>
          <a:prstGeom prst="rect">
            <a:avLst/>
          </a:prstGeom>
        </p:spPr>
        <p:txBody>
          <a:bodyPr vert="horz" wrap="square" lIns="0" tIns="92075" rIns="0" bIns="0" rtlCol="0">
            <a:spAutoFit/>
          </a:bodyPr>
          <a:lstStyle/>
          <a:p>
            <a:pPr marL="12700">
              <a:spcBef>
                <a:spcPts val="725"/>
              </a:spcBef>
            </a:pPr>
            <a:r>
              <a:rPr sz="2200" spc="50" dirty="0">
                <a:solidFill>
                  <a:prstClr val="black"/>
                </a:solidFill>
                <a:latin typeface="Cambria Math"/>
                <a:cs typeface="Cambria Math"/>
              </a:rPr>
              <a:t>1</a:t>
            </a:r>
            <a:endParaRPr sz="2200">
              <a:solidFill>
                <a:prstClr val="black"/>
              </a:solidFill>
              <a:latin typeface="Cambria Math"/>
              <a:cs typeface="Cambria Math"/>
            </a:endParaRPr>
          </a:p>
          <a:p>
            <a:pPr marL="12700">
              <a:spcBef>
                <a:spcPts val="620"/>
              </a:spcBef>
            </a:pPr>
            <a:r>
              <a:rPr sz="2200" spc="50" dirty="0">
                <a:solidFill>
                  <a:prstClr val="black"/>
                </a:solidFill>
                <a:latin typeface="Cambria Math"/>
                <a:cs typeface="Cambria Math"/>
              </a:rPr>
              <a:t>4</a:t>
            </a:r>
            <a:endParaRPr sz="2200">
              <a:solidFill>
                <a:prstClr val="black"/>
              </a:solidFill>
              <a:latin typeface="Cambria Math"/>
              <a:cs typeface="Cambria Math"/>
            </a:endParaRPr>
          </a:p>
        </p:txBody>
      </p:sp>
      <p:sp>
        <p:nvSpPr>
          <p:cNvPr id="15" name="object 15"/>
          <p:cNvSpPr/>
          <p:nvPr/>
        </p:nvSpPr>
        <p:spPr>
          <a:xfrm>
            <a:off x="6518147" y="3695701"/>
            <a:ext cx="160020" cy="24765"/>
          </a:xfrm>
          <a:custGeom>
            <a:avLst/>
            <a:gdLst/>
            <a:ahLst/>
            <a:cxnLst/>
            <a:rect l="l" t="t" r="r" b="b"/>
            <a:pathLst>
              <a:path w="160020" h="24764">
                <a:moveTo>
                  <a:pt x="160020" y="0"/>
                </a:moveTo>
                <a:lnTo>
                  <a:pt x="0" y="0"/>
                </a:lnTo>
                <a:lnTo>
                  <a:pt x="0" y="24383"/>
                </a:lnTo>
                <a:lnTo>
                  <a:pt x="160020" y="24383"/>
                </a:lnTo>
                <a:lnTo>
                  <a:pt x="16002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6" name="object 16"/>
          <p:cNvSpPr txBox="1"/>
          <p:nvPr/>
        </p:nvSpPr>
        <p:spPr>
          <a:xfrm>
            <a:off x="7305548" y="3716433"/>
            <a:ext cx="187325" cy="360680"/>
          </a:xfrm>
          <a:prstGeom prst="rect">
            <a:avLst/>
          </a:prstGeom>
        </p:spPr>
        <p:txBody>
          <a:bodyPr vert="horz" wrap="square" lIns="0" tIns="12065" rIns="0" bIns="0" rtlCol="0">
            <a:spAutoFit/>
          </a:bodyPr>
          <a:lstStyle/>
          <a:p>
            <a:pPr marL="12700">
              <a:spcBef>
                <a:spcPts val="95"/>
              </a:spcBef>
            </a:pPr>
            <a:r>
              <a:rPr sz="2200" spc="50" dirty="0">
                <a:solidFill>
                  <a:prstClr val="black"/>
                </a:solidFill>
                <a:latin typeface="Cambria Math"/>
                <a:cs typeface="Cambria Math"/>
              </a:rPr>
              <a:t>2</a:t>
            </a:r>
            <a:endParaRPr sz="2200">
              <a:solidFill>
                <a:prstClr val="black"/>
              </a:solidFill>
              <a:latin typeface="Cambria Math"/>
              <a:cs typeface="Cambria Math"/>
            </a:endParaRPr>
          </a:p>
        </p:txBody>
      </p:sp>
      <p:sp>
        <p:nvSpPr>
          <p:cNvPr id="17" name="object 17"/>
          <p:cNvSpPr/>
          <p:nvPr/>
        </p:nvSpPr>
        <p:spPr>
          <a:xfrm>
            <a:off x="7318247" y="3695701"/>
            <a:ext cx="160020" cy="24765"/>
          </a:xfrm>
          <a:custGeom>
            <a:avLst/>
            <a:gdLst/>
            <a:ahLst/>
            <a:cxnLst/>
            <a:rect l="l" t="t" r="r" b="b"/>
            <a:pathLst>
              <a:path w="160020" h="24764">
                <a:moveTo>
                  <a:pt x="160020" y="0"/>
                </a:moveTo>
                <a:lnTo>
                  <a:pt x="0" y="0"/>
                </a:lnTo>
                <a:lnTo>
                  <a:pt x="0" y="24383"/>
                </a:lnTo>
                <a:lnTo>
                  <a:pt x="160020" y="24383"/>
                </a:lnTo>
                <a:lnTo>
                  <a:pt x="16002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8" name="object 18"/>
          <p:cNvSpPr txBox="1"/>
          <p:nvPr/>
        </p:nvSpPr>
        <p:spPr>
          <a:xfrm>
            <a:off x="6911340" y="3422395"/>
            <a:ext cx="1162050" cy="482600"/>
          </a:xfrm>
          <a:prstGeom prst="rect">
            <a:avLst/>
          </a:prstGeom>
        </p:spPr>
        <p:txBody>
          <a:bodyPr vert="horz" wrap="square" lIns="0" tIns="12700" rIns="0" bIns="0" rtlCol="0">
            <a:spAutoFit/>
          </a:bodyPr>
          <a:lstStyle/>
          <a:p>
            <a:pPr marL="38100">
              <a:spcBef>
                <a:spcPts val="100"/>
              </a:spcBef>
            </a:pPr>
            <a:r>
              <a:rPr sz="3000" dirty="0">
                <a:solidFill>
                  <a:prstClr val="black"/>
                </a:solidFill>
                <a:latin typeface="Cambria Math"/>
                <a:cs typeface="Cambria Math"/>
              </a:rPr>
              <a:t>−</a:t>
            </a:r>
            <a:r>
              <a:rPr sz="3000" spc="-45" dirty="0">
                <a:solidFill>
                  <a:prstClr val="black"/>
                </a:solidFill>
                <a:latin typeface="Cambria Math"/>
                <a:cs typeface="Cambria Math"/>
              </a:rPr>
              <a:t> </a:t>
            </a:r>
            <a:r>
              <a:rPr sz="3300" spc="75" baseline="44191" dirty="0">
                <a:solidFill>
                  <a:prstClr val="black"/>
                </a:solidFill>
                <a:latin typeface="Cambria Math"/>
                <a:cs typeface="Cambria Math"/>
              </a:rPr>
              <a:t>1</a:t>
            </a:r>
            <a:r>
              <a:rPr sz="3300" spc="-60" baseline="44191" dirty="0">
                <a:solidFill>
                  <a:prstClr val="black"/>
                </a:solidFill>
                <a:latin typeface="Cambria Math"/>
                <a:cs typeface="Cambria Math"/>
              </a:rPr>
              <a:t> </a:t>
            </a:r>
            <a:r>
              <a:rPr sz="3000" dirty="0">
                <a:solidFill>
                  <a:prstClr val="black"/>
                </a:solidFill>
                <a:latin typeface="Cambria Math"/>
                <a:cs typeface="Cambria Math"/>
              </a:rPr>
              <a:t>log</a:t>
            </a:r>
            <a:endParaRPr sz="3000">
              <a:solidFill>
                <a:prstClr val="black"/>
              </a:solidFill>
              <a:latin typeface="Cambria Math"/>
              <a:cs typeface="Cambria Math"/>
            </a:endParaRPr>
          </a:p>
        </p:txBody>
      </p:sp>
      <p:sp>
        <p:nvSpPr>
          <p:cNvPr id="19" name="object 19"/>
          <p:cNvSpPr/>
          <p:nvPr/>
        </p:nvSpPr>
        <p:spPr>
          <a:xfrm>
            <a:off x="8131282" y="3394390"/>
            <a:ext cx="470534" cy="628650"/>
          </a:xfrm>
          <a:custGeom>
            <a:avLst/>
            <a:gdLst/>
            <a:ahLst/>
            <a:cxnLst/>
            <a:rect l="l" t="t" r="r" b="b"/>
            <a:pathLst>
              <a:path w="470534" h="628650">
                <a:moveTo>
                  <a:pt x="334479" y="0"/>
                </a:moveTo>
                <a:lnTo>
                  <a:pt x="328523" y="14884"/>
                </a:lnTo>
                <a:lnTo>
                  <a:pt x="351948" y="33922"/>
                </a:lnTo>
                <a:lnTo>
                  <a:pt x="372732" y="58670"/>
                </a:lnTo>
                <a:lnTo>
                  <a:pt x="406387" y="125298"/>
                </a:lnTo>
                <a:lnTo>
                  <a:pt x="418798" y="166379"/>
                </a:lnTo>
                <a:lnTo>
                  <a:pt x="427664" y="211591"/>
                </a:lnTo>
                <a:lnTo>
                  <a:pt x="432985" y="260933"/>
                </a:lnTo>
                <a:lnTo>
                  <a:pt x="434759" y="314401"/>
                </a:lnTo>
                <a:lnTo>
                  <a:pt x="432996" y="367027"/>
                </a:lnTo>
                <a:lnTo>
                  <a:pt x="427710" y="415883"/>
                </a:lnTo>
                <a:lnTo>
                  <a:pt x="418899" y="460973"/>
                </a:lnTo>
                <a:lnTo>
                  <a:pt x="406565" y="502297"/>
                </a:lnTo>
                <a:lnTo>
                  <a:pt x="391120" y="538826"/>
                </a:lnTo>
                <a:lnTo>
                  <a:pt x="352097" y="594452"/>
                </a:lnTo>
                <a:lnTo>
                  <a:pt x="328523" y="613549"/>
                </a:lnTo>
                <a:lnTo>
                  <a:pt x="334479" y="628421"/>
                </a:lnTo>
                <a:lnTo>
                  <a:pt x="390405" y="583685"/>
                </a:lnTo>
                <a:lnTo>
                  <a:pt x="413573" y="551201"/>
                </a:lnTo>
                <a:lnTo>
                  <a:pt x="433539" y="511975"/>
                </a:lnTo>
                <a:lnTo>
                  <a:pt x="449615" y="467650"/>
                </a:lnTo>
                <a:lnTo>
                  <a:pt x="461097" y="419885"/>
                </a:lnTo>
                <a:lnTo>
                  <a:pt x="467985" y="368680"/>
                </a:lnTo>
                <a:lnTo>
                  <a:pt x="470280" y="314032"/>
                </a:lnTo>
                <a:lnTo>
                  <a:pt x="467985" y="259105"/>
                </a:lnTo>
                <a:lnTo>
                  <a:pt x="461097" y="207803"/>
                </a:lnTo>
                <a:lnTo>
                  <a:pt x="449615" y="160131"/>
                </a:lnTo>
                <a:lnTo>
                  <a:pt x="433539" y="116090"/>
                </a:lnTo>
                <a:lnTo>
                  <a:pt x="413573" y="77159"/>
                </a:lnTo>
                <a:lnTo>
                  <a:pt x="390405" y="44834"/>
                </a:lnTo>
                <a:lnTo>
                  <a:pt x="364040" y="19114"/>
                </a:lnTo>
                <a:lnTo>
                  <a:pt x="334479" y="0"/>
                </a:lnTo>
                <a:close/>
              </a:path>
              <a:path w="470534" h="628650">
                <a:moveTo>
                  <a:pt x="135610" y="0"/>
                </a:moveTo>
                <a:lnTo>
                  <a:pt x="79827" y="44834"/>
                </a:lnTo>
                <a:lnTo>
                  <a:pt x="56695" y="77159"/>
                </a:lnTo>
                <a:lnTo>
                  <a:pt x="36741" y="116090"/>
                </a:lnTo>
                <a:lnTo>
                  <a:pt x="20665" y="160131"/>
                </a:lnTo>
                <a:lnTo>
                  <a:pt x="9183" y="207803"/>
                </a:lnTo>
                <a:lnTo>
                  <a:pt x="2295" y="259105"/>
                </a:lnTo>
                <a:lnTo>
                  <a:pt x="0" y="314032"/>
                </a:lnTo>
                <a:lnTo>
                  <a:pt x="2295" y="368680"/>
                </a:lnTo>
                <a:lnTo>
                  <a:pt x="9183" y="419885"/>
                </a:lnTo>
                <a:lnTo>
                  <a:pt x="20665" y="467650"/>
                </a:lnTo>
                <a:lnTo>
                  <a:pt x="36741" y="511975"/>
                </a:lnTo>
                <a:lnTo>
                  <a:pt x="56695" y="551201"/>
                </a:lnTo>
                <a:lnTo>
                  <a:pt x="79827" y="583685"/>
                </a:lnTo>
                <a:lnTo>
                  <a:pt x="135610" y="628421"/>
                </a:lnTo>
                <a:lnTo>
                  <a:pt x="141757" y="613549"/>
                </a:lnTo>
                <a:lnTo>
                  <a:pt x="118106" y="594452"/>
                </a:lnTo>
                <a:lnTo>
                  <a:pt x="97199" y="569544"/>
                </a:lnTo>
                <a:lnTo>
                  <a:pt x="63614" y="502297"/>
                </a:lnTo>
                <a:lnTo>
                  <a:pt x="51327" y="460973"/>
                </a:lnTo>
                <a:lnTo>
                  <a:pt x="42548" y="415883"/>
                </a:lnTo>
                <a:lnTo>
                  <a:pt x="37278" y="367027"/>
                </a:lnTo>
                <a:lnTo>
                  <a:pt x="35521" y="314401"/>
                </a:lnTo>
                <a:lnTo>
                  <a:pt x="37295" y="260933"/>
                </a:lnTo>
                <a:lnTo>
                  <a:pt x="42616" y="211591"/>
                </a:lnTo>
                <a:lnTo>
                  <a:pt x="51482" y="166379"/>
                </a:lnTo>
                <a:lnTo>
                  <a:pt x="63893" y="125298"/>
                </a:lnTo>
                <a:lnTo>
                  <a:pt x="79403" y="89129"/>
                </a:lnTo>
                <a:lnTo>
                  <a:pt x="118332" y="33922"/>
                </a:lnTo>
                <a:lnTo>
                  <a:pt x="141757" y="14884"/>
                </a:lnTo>
                <a:lnTo>
                  <a:pt x="13561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0" name="object 20"/>
          <p:cNvSpPr txBox="1"/>
          <p:nvPr/>
        </p:nvSpPr>
        <p:spPr>
          <a:xfrm>
            <a:off x="8273289" y="3222236"/>
            <a:ext cx="187325" cy="854710"/>
          </a:xfrm>
          <a:prstGeom prst="rect">
            <a:avLst/>
          </a:prstGeom>
        </p:spPr>
        <p:txBody>
          <a:bodyPr vert="horz" wrap="square" lIns="0" tIns="92075" rIns="0" bIns="0" rtlCol="0">
            <a:spAutoFit/>
          </a:bodyPr>
          <a:lstStyle/>
          <a:p>
            <a:pPr marL="12700">
              <a:spcBef>
                <a:spcPts val="725"/>
              </a:spcBef>
            </a:pPr>
            <a:r>
              <a:rPr sz="2200" spc="50" dirty="0">
                <a:solidFill>
                  <a:prstClr val="black"/>
                </a:solidFill>
                <a:latin typeface="Cambria Math"/>
                <a:cs typeface="Cambria Math"/>
              </a:rPr>
              <a:t>1</a:t>
            </a:r>
            <a:endParaRPr sz="2200">
              <a:solidFill>
                <a:prstClr val="black"/>
              </a:solidFill>
              <a:latin typeface="Cambria Math"/>
              <a:cs typeface="Cambria Math"/>
            </a:endParaRPr>
          </a:p>
          <a:p>
            <a:pPr marL="12700">
              <a:spcBef>
                <a:spcPts val="620"/>
              </a:spcBef>
            </a:pPr>
            <a:r>
              <a:rPr sz="2200" spc="50" dirty="0">
                <a:solidFill>
                  <a:prstClr val="black"/>
                </a:solidFill>
                <a:latin typeface="Cambria Math"/>
                <a:cs typeface="Cambria Math"/>
              </a:rPr>
              <a:t>2</a:t>
            </a:r>
            <a:endParaRPr sz="2200">
              <a:solidFill>
                <a:prstClr val="black"/>
              </a:solidFill>
              <a:latin typeface="Cambria Math"/>
              <a:cs typeface="Cambria Math"/>
            </a:endParaRPr>
          </a:p>
        </p:txBody>
      </p:sp>
      <p:sp>
        <p:nvSpPr>
          <p:cNvPr id="21" name="object 21"/>
          <p:cNvSpPr/>
          <p:nvPr/>
        </p:nvSpPr>
        <p:spPr>
          <a:xfrm>
            <a:off x="8285988" y="3695701"/>
            <a:ext cx="160020" cy="24765"/>
          </a:xfrm>
          <a:custGeom>
            <a:avLst/>
            <a:gdLst/>
            <a:ahLst/>
            <a:cxnLst/>
            <a:rect l="l" t="t" r="r" b="b"/>
            <a:pathLst>
              <a:path w="160020" h="24764">
                <a:moveTo>
                  <a:pt x="160020" y="0"/>
                </a:moveTo>
                <a:lnTo>
                  <a:pt x="0" y="0"/>
                </a:lnTo>
                <a:lnTo>
                  <a:pt x="0" y="24383"/>
                </a:lnTo>
                <a:lnTo>
                  <a:pt x="160020" y="24383"/>
                </a:lnTo>
                <a:lnTo>
                  <a:pt x="16002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2" name="object 22"/>
          <p:cNvSpPr txBox="1"/>
          <p:nvPr/>
        </p:nvSpPr>
        <p:spPr>
          <a:xfrm>
            <a:off x="8725917" y="3422395"/>
            <a:ext cx="915035" cy="482600"/>
          </a:xfrm>
          <a:prstGeom prst="rect">
            <a:avLst/>
          </a:prstGeom>
        </p:spPr>
        <p:txBody>
          <a:bodyPr vert="horz" wrap="square" lIns="0" tIns="12700" rIns="0" bIns="0" rtlCol="0">
            <a:spAutoFit/>
          </a:bodyPr>
          <a:lstStyle/>
          <a:p>
            <a:pPr marL="12700">
              <a:spcBef>
                <a:spcPts val="100"/>
              </a:spcBef>
            </a:pPr>
            <a:r>
              <a:rPr sz="3000" dirty="0">
                <a:solidFill>
                  <a:prstClr val="black"/>
                </a:solidFill>
                <a:latin typeface="Cambria Math"/>
                <a:cs typeface="Cambria Math"/>
              </a:rPr>
              <a:t>=</a:t>
            </a:r>
            <a:r>
              <a:rPr sz="3000" spc="80" dirty="0">
                <a:solidFill>
                  <a:prstClr val="black"/>
                </a:solidFill>
                <a:latin typeface="Cambria Math"/>
                <a:cs typeface="Cambria Math"/>
              </a:rPr>
              <a:t> </a:t>
            </a:r>
            <a:r>
              <a:rPr sz="3000" spc="-5" dirty="0">
                <a:solidFill>
                  <a:prstClr val="black"/>
                </a:solidFill>
                <a:latin typeface="Cambria Math"/>
                <a:cs typeface="Cambria Math"/>
              </a:rPr>
              <a:t>1.5</a:t>
            </a:r>
            <a:endParaRPr sz="3000">
              <a:solidFill>
                <a:prstClr val="black"/>
              </a:solidFill>
              <a:latin typeface="Cambria Math"/>
              <a:cs typeface="Cambria Math"/>
            </a:endParaRPr>
          </a:p>
        </p:txBody>
      </p:sp>
      <p:sp>
        <p:nvSpPr>
          <p:cNvPr id="23" name="object 23"/>
          <p:cNvSpPr txBox="1"/>
          <p:nvPr/>
        </p:nvSpPr>
        <p:spPr>
          <a:xfrm>
            <a:off x="2059940" y="4624832"/>
            <a:ext cx="7753984" cy="1397000"/>
          </a:xfrm>
          <a:prstGeom prst="rect">
            <a:avLst/>
          </a:prstGeom>
        </p:spPr>
        <p:txBody>
          <a:bodyPr vert="horz" wrap="square" lIns="0" tIns="12700" rIns="0" bIns="0" rtlCol="0">
            <a:spAutoFit/>
          </a:bodyPr>
          <a:lstStyle/>
          <a:p>
            <a:pPr marL="12700" marR="5080" algn="just">
              <a:spcBef>
                <a:spcPts val="100"/>
              </a:spcBef>
            </a:pPr>
            <a:r>
              <a:rPr sz="3000" spc="-5" dirty="0">
                <a:solidFill>
                  <a:prstClr val="black"/>
                </a:solidFill>
                <a:latin typeface="Calibri"/>
                <a:cs typeface="Calibri"/>
              </a:rPr>
              <a:t>This is </a:t>
            </a:r>
            <a:r>
              <a:rPr sz="3000" spc="-15" dirty="0">
                <a:solidFill>
                  <a:prstClr val="black"/>
                </a:solidFill>
                <a:latin typeface="Calibri"/>
                <a:cs typeface="Calibri"/>
              </a:rPr>
              <a:t>calculated </a:t>
            </a:r>
            <a:r>
              <a:rPr sz="3000" spc="-25" dirty="0">
                <a:solidFill>
                  <a:prstClr val="black"/>
                </a:solidFill>
                <a:latin typeface="Calibri"/>
                <a:cs typeface="Calibri"/>
              </a:rPr>
              <a:t>for </a:t>
            </a:r>
            <a:r>
              <a:rPr sz="3000" spc="-5" dirty="0">
                <a:solidFill>
                  <a:prstClr val="black"/>
                </a:solidFill>
                <a:latin typeface="Calibri"/>
                <a:cs typeface="Calibri"/>
              </a:rPr>
              <a:t>the </a:t>
            </a:r>
            <a:r>
              <a:rPr sz="3000" spc="-15" dirty="0">
                <a:solidFill>
                  <a:prstClr val="black"/>
                </a:solidFill>
                <a:latin typeface="Calibri"/>
                <a:cs typeface="Calibri"/>
              </a:rPr>
              <a:t>entire dataset </a:t>
            </a:r>
            <a:r>
              <a:rPr sz="3000" spc="-5" dirty="0">
                <a:solidFill>
                  <a:prstClr val="black"/>
                </a:solidFill>
                <a:latin typeface="Calibri"/>
                <a:cs typeface="Calibri"/>
              </a:rPr>
              <a:t>and </a:t>
            </a:r>
            <a:r>
              <a:rPr sz="3000" spc="-10" dirty="0">
                <a:solidFill>
                  <a:prstClr val="black"/>
                </a:solidFill>
                <a:latin typeface="Calibri"/>
                <a:cs typeface="Calibri"/>
              </a:rPr>
              <a:t>can </a:t>
            </a:r>
            <a:r>
              <a:rPr sz="3000" spc="-5" dirty="0">
                <a:solidFill>
                  <a:prstClr val="black"/>
                </a:solidFill>
                <a:latin typeface="Calibri"/>
                <a:cs typeface="Calibri"/>
              </a:rPr>
              <a:t>be </a:t>
            </a:r>
            <a:r>
              <a:rPr sz="3000" spc="-665" dirty="0">
                <a:solidFill>
                  <a:prstClr val="black"/>
                </a:solidFill>
                <a:latin typeface="Calibri"/>
                <a:cs typeface="Calibri"/>
              </a:rPr>
              <a:t> </a:t>
            </a:r>
            <a:r>
              <a:rPr sz="3000" spc="-15" dirty="0">
                <a:solidFill>
                  <a:prstClr val="black"/>
                </a:solidFill>
                <a:latin typeface="Calibri"/>
                <a:cs typeface="Calibri"/>
              </a:rPr>
              <a:t>calculated </a:t>
            </a:r>
            <a:r>
              <a:rPr sz="3000" spc="-5" dirty="0">
                <a:solidFill>
                  <a:prstClr val="black"/>
                </a:solidFill>
                <a:latin typeface="Calibri"/>
                <a:cs typeface="Calibri"/>
              </a:rPr>
              <a:t>prior </a:t>
            </a:r>
            <a:r>
              <a:rPr sz="3000" spc="-15" dirty="0">
                <a:solidFill>
                  <a:prstClr val="black"/>
                </a:solidFill>
                <a:latin typeface="Calibri"/>
                <a:cs typeface="Calibri"/>
              </a:rPr>
              <a:t>to </a:t>
            </a:r>
            <a:r>
              <a:rPr sz="3000" spc="-10" dirty="0">
                <a:solidFill>
                  <a:prstClr val="black"/>
                </a:solidFill>
                <a:latin typeface="Calibri"/>
                <a:cs typeface="Calibri"/>
              </a:rPr>
              <a:t>clustering, </a:t>
            </a:r>
            <a:r>
              <a:rPr sz="3000" dirty="0">
                <a:solidFill>
                  <a:prstClr val="black"/>
                </a:solidFill>
                <a:latin typeface="Calibri"/>
                <a:cs typeface="Calibri"/>
              </a:rPr>
              <a:t>as </a:t>
            </a:r>
            <a:r>
              <a:rPr sz="3000" spc="-5" dirty="0">
                <a:solidFill>
                  <a:prstClr val="black"/>
                </a:solidFill>
                <a:latin typeface="Calibri"/>
                <a:cs typeface="Calibri"/>
              </a:rPr>
              <a:t>it will not </a:t>
            </a:r>
            <a:r>
              <a:rPr sz="3000" spc="-10" dirty="0">
                <a:solidFill>
                  <a:prstClr val="black"/>
                </a:solidFill>
                <a:latin typeface="Calibri"/>
                <a:cs typeface="Calibri"/>
              </a:rPr>
              <a:t>change </a:t>
            </a:r>
            <a:r>
              <a:rPr sz="3000" spc="-5" dirty="0">
                <a:solidFill>
                  <a:prstClr val="black"/>
                </a:solidFill>
                <a:latin typeface="Calibri"/>
                <a:cs typeface="Calibri"/>
              </a:rPr>
              <a:t> </a:t>
            </a:r>
            <a:r>
              <a:rPr sz="3000" spc="-10" dirty="0">
                <a:solidFill>
                  <a:prstClr val="black"/>
                </a:solidFill>
                <a:latin typeface="Calibri"/>
                <a:cs typeface="Calibri"/>
              </a:rPr>
              <a:t>depending</a:t>
            </a:r>
            <a:r>
              <a:rPr sz="3000" dirty="0">
                <a:solidFill>
                  <a:prstClr val="black"/>
                </a:solidFill>
                <a:latin typeface="Calibri"/>
                <a:cs typeface="Calibri"/>
              </a:rPr>
              <a:t> on </a:t>
            </a:r>
            <a:r>
              <a:rPr sz="3000" spc="-5" dirty="0">
                <a:solidFill>
                  <a:prstClr val="black"/>
                </a:solidFill>
                <a:latin typeface="Calibri"/>
                <a:cs typeface="Calibri"/>
              </a:rPr>
              <a:t>the</a:t>
            </a:r>
            <a:r>
              <a:rPr sz="3000" spc="-15" dirty="0">
                <a:solidFill>
                  <a:prstClr val="black"/>
                </a:solidFill>
                <a:latin typeface="Calibri"/>
                <a:cs typeface="Calibri"/>
              </a:rPr>
              <a:t> </a:t>
            </a:r>
            <a:r>
              <a:rPr sz="3000" spc="-10" dirty="0">
                <a:solidFill>
                  <a:prstClr val="black"/>
                </a:solidFill>
                <a:latin typeface="Calibri"/>
                <a:cs typeface="Calibri"/>
              </a:rPr>
              <a:t>clustering</a:t>
            </a:r>
            <a:r>
              <a:rPr sz="3000" spc="5" dirty="0">
                <a:solidFill>
                  <a:prstClr val="black"/>
                </a:solidFill>
                <a:latin typeface="Calibri"/>
                <a:cs typeface="Calibri"/>
              </a:rPr>
              <a:t> </a:t>
            </a:r>
            <a:r>
              <a:rPr sz="3000" spc="-5" dirty="0">
                <a:solidFill>
                  <a:prstClr val="black"/>
                </a:solidFill>
                <a:latin typeface="Calibri"/>
                <a:cs typeface="Calibri"/>
              </a:rPr>
              <a:t>output.</a:t>
            </a:r>
            <a:endParaRPr sz="3000">
              <a:solidFill>
                <a:prstClr val="black"/>
              </a:solidFill>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8631" y="461582"/>
            <a:ext cx="7174865" cy="696595"/>
          </a:xfrm>
          <a:prstGeom prst="rect">
            <a:avLst/>
          </a:prstGeom>
        </p:spPr>
        <p:txBody>
          <a:bodyPr vert="horz" wrap="square" lIns="0" tIns="13335" rIns="0" bIns="0" rtlCol="0">
            <a:spAutoFit/>
          </a:bodyPr>
          <a:lstStyle/>
          <a:p>
            <a:pPr marL="12700">
              <a:spcBef>
                <a:spcPts val="105"/>
              </a:spcBef>
            </a:pPr>
            <a:r>
              <a:rPr sz="4400" dirty="0"/>
              <a:t>H(C)</a:t>
            </a:r>
            <a:r>
              <a:rPr sz="4400" spc="-15" dirty="0"/>
              <a:t> </a:t>
            </a:r>
            <a:r>
              <a:rPr sz="4400" dirty="0"/>
              <a:t>=</a:t>
            </a:r>
            <a:r>
              <a:rPr sz="4400" spc="-10" dirty="0"/>
              <a:t> </a:t>
            </a:r>
            <a:r>
              <a:rPr sz="4400" spc="-20" dirty="0"/>
              <a:t>Entropy</a:t>
            </a:r>
            <a:r>
              <a:rPr sz="4400" spc="-25" dirty="0"/>
              <a:t> </a:t>
            </a:r>
            <a:r>
              <a:rPr sz="4400" dirty="0"/>
              <a:t>of</a:t>
            </a:r>
            <a:r>
              <a:rPr sz="4400" spc="-10" dirty="0"/>
              <a:t> </a:t>
            </a:r>
            <a:r>
              <a:rPr sz="4400" spc="-15" dirty="0"/>
              <a:t>Cluster</a:t>
            </a:r>
            <a:r>
              <a:rPr sz="4400" spc="-20" dirty="0"/>
              <a:t> </a:t>
            </a:r>
            <a:r>
              <a:rPr sz="4400" dirty="0"/>
              <a:t>Labels</a:t>
            </a:r>
            <a:endParaRPr sz="4400"/>
          </a:p>
        </p:txBody>
      </p:sp>
      <p:sp>
        <p:nvSpPr>
          <p:cNvPr id="3" name="object 3"/>
          <p:cNvSpPr txBox="1"/>
          <p:nvPr/>
        </p:nvSpPr>
        <p:spPr>
          <a:xfrm>
            <a:off x="2059940" y="1510385"/>
            <a:ext cx="3779520" cy="1098550"/>
          </a:xfrm>
          <a:prstGeom prst="rect">
            <a:avLst/>
          </a:prstGeom>
        </p:spPr>
        <p:txBody>
          <a:bodyPr vert="horz" wrap="square" lIns="0" tIns="60960" rIns="0" bIns="0" rtlCol="0">
            <a:spAutoFit/>
          </a:bodyPr>
          <a:lstStyle/>
          <a:p>
            <a:pPr marL="355600" indent="-342900">
              <a:spcBef>
                <a:spcPts val="480"/>
              </a:spcBef>
              <a:buFont typeface="Arial MT"/>
              <a:buChar char="•"/>
              <a:tabLst>
                <a:tab pos="354965" algn="l"/>
                <a:tab pos="355600" algn="l"/>
              </a:tabLst>
            </a:pPr>
            <a:r>
              <a:rPr sz="3200" spc="-5" dirty="0">
                <a:solidFill>
                  <a:prstClr val="black"/>
                </a:solidFill>
                <a:latin typeface="Calibri"/>
                <a:cs typeface="Calibri"/>
              </a:rPr>
              <a:t>P(C=1)</a:t>
            </a:r>
            <a:r>
              <a:rPr sz="3200" dirty="0">
                <a:solidFill>
                  <a:prstClr val="black"/>
                </a:solidFill>
                <a:latin typeface="Calibri"/>
                <a:cs typeface="Calibri"/>
              </a:rPr>
              <a:t> =</a:t>
            </a:r>
            <a:r>
              <a:rPr sz="3200" spc="-10" dirty="0">
                <a:solidFill>
                  <a:prstClr val="black"/>
                </a:solidFill>
                <a:latin typeface="Calibri"/>
                <a:cs typeface="Calibri"/>
              </a:rPr>
              <a:t> </a:t>
            </a:r>
            <a:r>
              <a:rPr sz="3200" spc="-5" dirty="0">
                <a:solidFill>
                  <a:prstClr val="black"/>
                </a:solidFill>
                <a:latin typeface="Calibri"/>
                <a:cs typeface="Calibri"/>
              </a:rPr>
              <a:t>10/20</a:t>
            </a:r>
            <a:r>
              <a:rPr sz="3200" spc="5" dirty="0">
                <a:solidFill>
                  <a:prstClr val="black"/>
                </a:solidFill>
                <a:latin typeface="Calibri"/>
                <a:cs typeface="Calibri"/>
              </a:rPr>
              <a:t> </a:t>
            </a:r>
            <a:r>
              <a:rPr sz="3200" dirty="0">
                <a:solidFill>
                  <a:prstClr val="black"/>
                </a:solidFill>
                <a:latin typeface="Calibri"/>
                <a:cs typeface="Calibri"/>
              </a:rPr>
              <a:t>=</a:t>
            </a:r>
            <a:r>
              <a:rPr sz="3200" spc="-10" dirty="0">
                <a:solidFill>
                  <a:prstClr val="black"/>
                </a:solidFill>
                <a:latin typeface="Calibri"/>
                <a:cs typeface="Calibri"/>
              </a:rPr>
              <a:t> </a:t>
            </a:r>
            <a:r>
              <a:rPr sz="3200" spc="-5" dirty="0">
                <a:solidFill>
                  <a:prstClr val="black"/>
                </a:solidFill>
                <a:latin typeface="Calibri"/>
                <a:cs typeface="Calibri"/>
              </a:rPr>
              <a:t>1/2</a:t>
            </a:r>
            <a:endParaRPr sz="3200">
              <a:solidFill>
                <a:prstClr val="black"/>
              </a:solidFill>
              <a:latin typeface="Calibri"/>
              <a:cs typeface="Calibri"/>
            </a:endParaRPr>
          </a:p>
          <a:p>
            <a:pPr marL="447040" indent="-434975">
              <a:spcBef>
                <a:spcPts val="385"/>
              </a:spcBef>
              <a:buFont typeface="Arial MT"/>
              <a:buChar char="•"/>
              <a:tabLst>
                <a:tab pos="447040" algn="l"/>
                <a:tab pos="447675" algn="l"/>
              </a:tabLst>
            </a:pPr>
            <a:r>
              <a:rPr sz="3200" spc="-5" dirty="0">
                <a:solidFill>
                  <a:prstClr val="black"/>
                </a:solidFill>
                <a:latin typeface="Calibri"/>
                <a:cs typeface="Calibri"/>
              </a:rPr>
              <a:t>P(C=2)</a:t>
            </a:r>
            <a:r>
              <a:rPr sz="3200" dirty="0">
                <a:solidFill>
                  <a:prstClr val="black"/>
                </a:solidFill>
                <a:latin typeface="Calibri"/>
                <a:cs typeface="Calibri"/>
              </a:rPr>
              <a:t> =</a:t>
            </a:r>
            <a:r>
              <a:rPr sz="3200" spc="-5" dirty="0">
                <a:solidFill>
                  <a:prstClr val="black"/>
                </a:solidFill>
                <a:latin typeface="Calibri"/>
                <a:cs typeface="Calibri"/>
              </a:rPr>
              <a:t> 10/20</a:t>
            </a:r>
            <a:r>
              <a:rPr sz="3200" spc="5" dirty="0">
                <a:solidFill>
                  <a:prstClr val="black"/>
                </a:solidFill>
                <a:latin typeface="Calibri"/>
                <a:cs typeface="Calibri"/>
              </a:rPr>
              <a:t> </a:t>
            </a:r>
            <a:r>
              <a:rPr sz="3200" dirty="0">
                <a:solidFill>
                  <a:prstClr val="black"/>
                </a:solidFill>
                <a:latin typeface="Calibri"/>
                <a:cs typeface="Calibri"/>
              </a:rPr>
              <a:t>=</a:t>
            </a:r>
            <a:r>
              <a:rPr sz="3200" spc="-5" dirty="0">
                <a:solidFill>
                  <a:prstClr val="black"/>
                </a:solidFill>
                <a:latin typeface="Calibri"/>
                <a:cs typeface="Calibri"/>
              </a:rPr>
              <a:t> </a:t>
            </a:r>
            <a:r>
              <a:rPr sz="3200" dirty="0">
                <a:solidFill>
                  <a:prstClr val="black"/>
                </a:solidFill>
                <a:latin typeface="Calibri"/>
                <a:cs typeface="Calibri"/>
              </a:rPr>
              <a:t>½</a:t>
            </a:r>
            <a:endParaRPr sz="3200">
              <a:solidFill>
                <a:prstClr val="black"/>
              </a:solidFill>
              <a:latin typeface="Calibri"/>
              <a:cs typeface="Calibri"/>
            </a:endParaRPr>
          </a:p>
        </p:txBody>
      </p:sp>
      <p:sp>
        <p:nvSpPr>
          <p:cNvPr id="4" name="object 4"/>
          <p:cNvSpPr txBox="1"/>
          <p:nvPr/>
        </p:nvSpPr>
        <p:spPr>
          <a:xfrm>
            <a:off x="3769868" y="3117542"/>
            <a:ext cx="197485" cy="382270"/>
          </a:xfrm>
          <a:prstGeom prst="rect">
            <a:avLst/>
          </a:prstGeom>
        </p:spPr>
        <p:txBody>
          <a:bodyPr vert="horz" wrap="square" lIns="0" tIns="11430" rIns="0" bIns="0" rtlCol="0">
            <a:spAutoFit/>
          </a:bodyPr>
          <a:lstStyle/>
          <a:p>
            <a:pPr marL="12700">
              <a:spcBef>
                <a:spcPts val="90"/>
              </a:spcBef>
            </a:pPr>
            <a:r>
              <a:rPr sz="2350" spc="50" dirty="0">
                <a:solidFill>
                  <a:prstClr val="black"/>
                </a:solidFill>
                <a:latin typeface="Cambria Math"/>
                <a:cs typeface="Cambria Math"/>
              </a:rPr>
              <a:t>2</a:t>
            </a:r>
            <a:endParaRPr sz="2350">
              <a:solidFill>
                <a:prstClr val="black"/>
              </a:solidFill>
              <a:latin typeface="Cambria Math"/>
              <a:cs typeface="Cambria Math"/>
            </a:endParaRPr>
          </a:p>
        </p:txBody>
      </p:sp>
      <p:sp>
        <p:nvSpPr>
          <p:cNvPr id="5" name="object 5"/>
          <p:cNvSpPr/>
          <p:nvPr/>
        </p:nvSpPr>
        <p:spPr>
          <a:xfrm>
            <a:off x="3782567" y="3095244"/>
            <a:ext cx="172720" cy="26034"/>
          </a:xfrm>
          <a:custGeom>
            <a:avLst/>
            <a:gdLst/>
            <a:ahLst/>
            <a:cxnLst/>
            <a:rect l="l" t="t" r="r" b="b"/>
            <a:pathLst>
              <a:path w="172719" h="26035">
                <a:moveTo>
                  <a:pt x="172212" y="0"/>
                </a:moveTo>
                <a:lnTo>
                  <a:pt x="0" y="0"/>
                </a:lnTo>
                <a:lnTo>
                  <a:pt x="0" y="25908"/>
                </a:lnTo>
                <a:lnTo>
                  <a:pt x="172212" y="25908"/>
                </a:lnTo>
                <a:lnTo>
                  <a:pt x="17221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6" name="object 6"/>
          <p:cNvSpPr txBox="1"/>
          <p:nvPr/>
        </p:nvSpPr>
        <p:spPr>
          <a:xfrm>
            <a:off x="2034540" y="2803652"/>
            <a:ext cx="2552700" cy="513715"/>
          </a:xfrm>
          <a:prstGeom prst="rect">
            <a:avLst/>
          </a:prstGeom>
        </p:spPr>
        <p:txBody>
          <a:bodyPr vert="horz" wrap="square" lIns="0" tIns="13335" rIns="0" bIns="0" rtlCol="0">
            <a:spAutoFit/>
          </a:bodyPr>
          <a:lstStyle/>
          <a:p>
            <a:pPr marL="381000" indent="-342900">
              <a:spcBef>
                <a:spcPts val="105"/>
              </a:spcBef>
              <a:buFont typeface="Arial MT"/>
              <a:buChar char="•"/>
              <a:tabLst>
                <a:tab pos="380365" algn="l"/>
                <a:tab pos="381000" algn="l"/>
              </a:tabLst>
            </a:pPr>
            <a:r>
              <a:rPr sz="3200" spc="-5" dirty="0">
                <a:solidFill>
                  <a:prstClr val="black"/>
                </a:solidFill>
                <a:latin typeface="Calibri"/>
                <a:cs typeface="Calibri"/>
              </a:rPr>
              <a:t>H(Y</a:t>
            </a:r>
            <a:r>
              <a:rPr sz="3200" dirty="0">
                <a:solidFill>
                  <a:prstClr val="black"/>
                </a:solidFill>
                <a:latin typeface="Calibri"/>
                <a:cs typeface="Calibri"/>
              </a:rPr>
              <a:t>)</a:t>
            </a:r>
            <a:r>
              <a:rPr sz="3200" spc="15" dirty="0">
                <a:solidFill>
                  <a:prstClr val="black"/>
                </a:solidFill>
                <a:latin typeface="Calibri"/>
                <a:cs typeface="Calibri"/>
              </a:rPr>
              <a:t> </a:t>
            </a:r>
            <a:r>
              <a:rPr sz="3200" spc="-5" dirty="0">
                <a:solidFill>
                  <a:prstClr val="black"/>
                </a:solidFill>
                <a:latin typeface="Calibri"/>
                <a:cs typeface="Calibri"/>
              </a:rPr>
              <a:t>=</a:t>
            </a:r>
            <a:r>
              <a:rPr sz="3200" dirty="0">
                <a:solidFill>
                  <a:prstClr val="black"/>
                </a:solidFill>
                <a:latin typeface="Cambria Math"/>
                <a:cs typeface="Cambria Math"/>
              </a:rPr>
              <a:t>−</a:t>
            </a:r>
            <a:r>
              <a:rPr sz="3200" spc="-170" dirty="0">
                <a:solidFill>
                  <a:prstClr val="black"/>
                </a:solidFill>
                <a:latin typeface="Cambria Math"/>
                <a:cs typeface="Cambria Math"/>
              </a:rPr>
              <a:t> </a:t>
            </a:r>
            <a:r>
              <a:rPr sz="3525" spc="75" baseline="43735" dirty="0">
                <a:solidFill>
                  <a:prstClr val="black"/>
                </a:solidFill>
                <a:latin typeface="Cambria Math"/>
                <a:cs typeface="Cambria Math"/>
              </a:rPr>
              <a:t>1</a:t>
            </a:r>
            <a:r>
              <a:rPr sz="3525" spc="15" baseline="43735" dirty="0">
                <a:solidFill>
                  <a:prstClr val="black"/>
                </a:solidFill>
                <a:latin typeface="Cambria Math"/>
                <a:cs typeface="Cambria Math"/>
              </a:rPr>
              <a:t> </a:t>
            </a:r>
            <a:r>
              <a:rPr sz="3200" spc="-10" dirty="0">
                <a:solidFill>
                  <a:prstClr val="black"/>
                </a:solidFill>
                <a:latin typeface="Cambria Math"/>
                <a:cs typeface="Cambria Math"/>
              </a:rPr>
              <a:t>l</a:t>
            </a:r>
            <a:r>
              <a:rPr sz="3200" dirty="0">
                <a:solidFill>
                  <a:prstClr val="black"/>
                </a:solidFill>
                <a:latin typeface="Cambria Math"/>
                <a:cs typeface="Cambria Math"/>
              </a:rPr>
              <a:t>og</a:t>
            </a:r>
            <a:endParaRPr sz="3200">
              <a:solidFill>
                <a:prstClr val="black"/>
              </a:solidFill>
              <a:latin typeface="Cambria Math"/>
              <a:cs typeface="Cambria Math"/>
            </a:endParaRPr>
          </a:p>
        </p:txBody>
      </p:sp>
      <p:sp>
        <p:nvSpPr>
          <p:cNvPr id="7" name="object 7"/>
          <p:cNvSpPr/>
          <p:nvPr/>
        </p:nvSpPr>
        <p:spPr>
          <a:xfrm>
            <a:off x="4652683" y="2772779"/>
            <a:ext cx="501650" cy="671195"/>
          </a:xfrm>
          <a:custGeom>
            <a:avLst/>
            <a:gdLst/>
            <a:ahLst/>
            <a:cxnLst/>
            <a:rect l="l" t="t" r="r" b="b"/>
            <a:pathLst>
              <a:path w="501650" h="671195">
                <a:moveTo>
                  <a:pt x="151396" y="15900"/>
                </a:moveTo>
                <a:lnTo>
                  <a:pt x="113360" y="20421"/>
                </a:lnTo>
                <a:lnTo>
                  <a:pt x="85267" y="47879"/>
                </a:lnTo>
                <a:lnTo>
                  <a:pt x="60553" y="82410"/>
                </a:lnTo>
                <a:lnTo>
                  <a:pt x="39243" y="123977"/>
                </a:lnTo>
                <a:lnTo>
                  <a:pt x="22072" y="171018"/>
                </a:lnTo>
                <a:lnTo>
                  <a:pt x="9804" y="221932"/>
                </a:lnTo>
                <a:lnTo>
                  <a:pt x="2451" y="276720"/>
                </a:lnTo>
                <a:lnTo>
                  <a:pt x="0" y="335381"/>
                </a:lnTo>
                <a:lnTo>
                  <a:pt x="2451" y="393750"/>
                </a:lnTo>
                <a:lnTo>
                  <a:pt x="9804" y="448437"/>
                </a:lnTo>
                <a:lnTo>
                  <a:pt x="22072" y="499452"/>
                </a:lnTo>
                <a:lnTo>
                  <a:pt x="39243" y="546785"/>
                </a:lnTo>
                <a:lnTo>
                  <a:pt x="60553" y="588683"/>
                </a:lnTo>
                <a:lnTo>
                  <a:pt x="85267" y="623379"/>
                </a:lnTo>
                <a:lnTo>
                  <a:pt x="113360" y="650875"/>
                </a:lnTo>
                <a:lnTo>
                  <a:pt x="144843" y="671156"/>
                </a:lnTo>
                <a:lnTo>
                  <a:pt x="151396" y="655269"/>
                </a:lnTo>
                <a:lnTo>
                  <a:pt x="126136" y="634873"/>
                </a:lnTo>
                <a:lnTo>
                  <a:pt x="103809" y="608279"/>
                </a:lnTo>
                <a:lnTo>
                  <a:pt x="84416" y="575462"/>
                </a:lnTo>
                <a:lnTo>
                  <a:pt x="67957" y="536448"/>
                </a:lnTo>
                <a:lnTo>
                  <a:pt x="54825" y="492315"/>
                </a:lnTo>
                <a:lnTo>
                  <a:pt x="45453" y="444157"/>
                </a:lnTo>
                <a:lnTo>
                  <a:pt x="39814" y="391985"/>
                </a:lnTo>
                <a:lnTo>
                  <a:pt x="37947" y="335775"/>
                </a:lnTo>
                <a:lnTo>
                  <a:pt x="39839" y="278676"/>
                </a:lnTo>
                <a:lnTo>
                  <a:pt x="45516" y="225983"/>
                </a:lnTo>
                <a:lnTo>
                  <a:pt x="54991" y="177698"/>
                </a:lnTo>
                <a:lnTo>
                  <a:pt x="68249" y="133819"/>
                </a:lnTo>
                <a:lnTo>
                  <a:pt x="84810" y="95186"/>
                </a:lnTo>
                <a:lnTo>
                  <a:pt x="126377" y="36233"/>
                </a:lnTo>
                <a:lnTo>
                  <a:pt x="151396" y="15900"/>
                </a:lnTo>
                <a:close/>
              </a:path>
              <a:path w="501650" h="671195">
                <a:moveTo>
                  <a:pt x="336892" y="322465"/>
                </a:moveTo>
                <a:lnTo>
                  <a:pt x="164680" y="322465"/>
                </a:lnTo>
                <a:lnTo>
                  <a:pt x="164680" y="348386"/>
                </a:lnTo>
                <a:lnTo>
                  <a:pt x="336892" y="348386"/>
                </a:lnTo>
                <a:lnTo>
                  <a:pt x="336892" y="322465"/>
                </a:lnTo>
                <a:close/>
              </a:path>
              <a:path w="501650" h="671195">
                <a:moveTo>
                  <a:pt x="501408" y="335381"/>
                </a:moveTo>
                <a:lnTo>
                  <a:pt x="498957" y="276720"/>
                </a:lnTo>
                <a:lnTo>
                  <a:pt x="491591" y="221932"/>
                </a:lnTo>
                <a:lnTo>
                  <a:pt x="479336" y="171018"/>
                </a:lnTo>
                <a:lnTo>
                  <a:pt x="462165" y="123977"/>
                </a:lnTo>
                <a:lnTo>
                  <a:pt x="440829" y="82410"/>
                </a:lnTo>
                <a:lnTo>
                  <a:pt x="416090" y="47879"/>
                </a:lnTo>
                <a:lnTo>
                  <a:pt x="387934" y="20421"/>
                </a:lnTo>
                <a:lnTo>
                  <a:pt x="356362" y="0"/>
                </a:lnTo>
                <a:lnTo>
                  <a:pt x="349999" y="15900"/>
                </a:lnTo>
                <a:lnTo>
                  <a:pt x="375018" y="36233"/>
                </a:lnTo>
                <a:lnTo>
                  <a:pt x="397217" y="62661"/>
                </a:lnTo>
                <a:lnTo>
                  <a:pt x="433158" y="133819"/>
                </a:lnTo>
                <a:lnTo>
                  <a:pt x="446405" y="177698"/>
                </a:lnTo>
                <a:lnTo>
                  <a:pt x="455866" y="225983"/>
                </a:lnTo>
                <a:lnTo>
                  <a:pt x="461556" y="278676"/>
                </a:lnTo>
                <a:lnTo>
                  <a:pt x="463448" y="335775"/>
                </a:lnTo>
                <a:lnTo>
                  <a:pt x="461568" y="391985"/>
                </a:lnTo>
                <a:lnTo>
                  <a:pt x="455917" y="444157"/>
                </a:lnTo>
                <a:lnTo>
                  <a:pt x="446519" y="492315"/>
                </a:lnTo>
                <a:lnTo>
                  <a:pt x="433349" y="536448"/>
                </a:lnTo>
                <a:lnTo>
                  <a:pt x="416852" y="575462"/>
                </a:lnTo>
                <a:lnTo>
                  <a:pt x="397459" y="608279"/>
                </a:lnTo>
                <a:lnTo>
                  <a:pt x="349999" y="655269"/>
                </a:lnTo>
                <a:lnTo>
                  <a:pt x="356362" y="671156"/>
                </a:lnTo>
                <a:lnTo>
                  <a:pt x="416090" y="623379"/>
                </a:lnTo>
                <a:lnTo>
                  <a:pt x="440829" y="588683"/>
                </a:lnTo>
                <a:lnTo>
                  <a:pt x="462165" y="546785"/>
                </a:lnTo>
                <a:lnTo>
                  <a:pt x="479336" y="499452"/>
                </a:lnTo>
                <a:lnTo>
                  <a:pt x="491591" y="448437"/>
                </a:lnTo>
                <a:lnTo>
                  <a:pt x="498957" y="393750"/>
                </a:lnTo>
                <a:lnTo>
                  <a:pt x="501408" y="335381"/>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8" name="object 8"/>
          <p:cNvSpPr/>
          <p:nvPr/>
        </p:nvSpPr>
        <p:spPr>
          <a:xfrm>
            <a:off x="5670803" y="3095244"/>
            <a:ext cx="172720" cy="26034"/>
          </a:xfrm>
          <a:custGeom>
            <a:avLst/>
            <a:gdLst/>
            <a:ahLst/>
            <a:cxnLst/>
            <a:rect l="l" t="t" r="r" b="b"/>
            <a:pathLst>
              <a:path w="172720" h="26035">
                <a:moveTo>
                  <a:pt x="172212" y="0"/>
                </a:moveTo>
                <a:lnTo>
                  <a:pt x="0" y="0"/>
                </a:lnTo>
                <a:lnTo>
                  <a:pt x="0" y="25908"/>
                </a:lnTo>
                <a:lnTo>
                  <a:pt x="172212" y="25908"/>
                </a:lnTo>
                <a:lnTo>
                  <a:pt x="17221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9" name="object 9"/>
          <p:cNvSpPr txBox="1"/>
          <p:nvPr/>
        </p:nvSpPr>
        <p:spPr>
          <a:xfrm>
            <a:off x="4779264" y="2803652"/>
            <a:ext cx="1709420" cy="706155"/>
          </a:xfrm>
          <a:prstGeom prst="rect">
            <a:avLst/>
          </a:prstGeom>
        </p:spPr>
        <p:txBody>
          <a:bodyPr vert="horz" wrap="square" lIns="0" tIns="13335" rIns="0" bIns="0" rtlCol="0">
            <a:spAutoFit/>
          </a:bodyPr>
          <a:lstStyle/>
          <a:p>
            <a:pPr marL="38100">
              <a:lnSpc>
                <a:spcPts val="3150"/>
              </a:lnSpc>
              <a:spcBef>
                <a:spcPts val="105"/>
              </a:spcBef>
              <a:tabLst>
                <a:tab pos="497840" algn="l"/>
              </a:tabLst>
            </a:pPr>
            <a:r>
              <a:rPr sz="3525" spc="75" baseline="43735" dirty="0">
                <a:solidFill>
                  <a:prstClr val="black"/>
                </a:solidFill>
                <a:latin typeface="Cambria Math"/>
                <a:cs typeface="Cambria Math"/>
              </a:rPr>
              <a:t>1	</a:t>
            </a:r>
            <a:r>
              <a:rPr sz="3200" dirty="0">
                <a:solidFill>
                  <a:prstClr val="black"/>
                </a:solidFill>
                <a:latin typeface="Cambria Math"/>
                <a:cs typeface="Cambria Math"/>
              </a:rPr>
              <a:t>−</a:t>
            </a:r>
            <a:r>
              <a:rPr sz="3200" spc="-45" dirty="0">
                <a:solidFill>
                  <a:prstClr val="black"/>
                </a:solidFill>
                <a:latin typeface="Cambria Math"/>
                <a:cs typeface="Cambria Math"/>
              </a:rPr>
              <a:t> </a:t>
            </a:r>
            <a:r>
              <a:rPr sz="3525" spc="75" baseline="43735" dirty="0">
                <a:solidFill>
                  <a:prstClr val="black"/>
                </a:solidFill>
                <a:latin typeface="Cambria Math"/>
                <a:cs typeface="Cambria Math"/>
              </a:rPr>
              <a:t>1</a:t>
            </a:r>
            <a:r>
              <a:rPr sz="3525" spc="-22" baseline="43735" dirty="0">
                <a:solidFill>
                  <a:prstClr val="black"/>
                </a:solidFill>
                <a:latin typeface="Cambria Math"/>
                <a:cs typeface="Cambria Math"/>
              </a:rPr>
              <a:t> </a:t>
            </a:r>
            <a:r>
              <a:rPr sz="3200" spc="-5" dirty="0">
                <a:solidFill>
                  <a:prstClr val="black"/>
                </a:solidFill>
                <a:latin typeface="Cambria Math"/>
                <a:cs typeface="Cambria Math"/>
              </a:rPr>
              <a:t>log</a:t>
            </a:r>
            <a:endParaRPr sz="3200">
              <a:solidFill>
                <a:prstClr val="black"/>
              </a:solidFill>
              <a:latin typeface="Cambria Math"/>
              <a:cs typeface="Cambria Math"/>
            </a:endParaRPr>
          </a:p>
          <a:p>
            <a:pPr marL="38100">
              <a:lnSpc>
                <a:spcPts val="2130"/>
              </a:lnSpc>
              <a:tabLst>
                <a:tab pos="890905" algn="l"/>
              </a:tabLst>
            </a:pPr>
            <a:r>
              <a:rPr sz="2350" spc="50" dirty="0">
                <a:solidFill>
                  <a:prstClr val="black"/>
                </a:solidFill>
                <a:latin typeface="Cambria Math"/>
                <a:cs typeface="Cambria Math"/>
              </a:rPr>
              <a:t>2	2</a:t>
            </a:r>
            <a:endParaRPr sz="2350">
              <a:solidFill>
                <a:prstClr val="black"/>
              </a:solidFill>
              <a:latin typeface="Cambria Math"/>
              <a:cs typeface="Cambria Math"/>
            </a:endParaRPr>
          </a:p>
        </p:txBody>
      </p:sp>
      <p:sp>
        <p:nvSpPr>
          <p:cNvPr id="10" name="object 10"/>
          <p:cNvSpPr/>
          <p:nvPr/>
        </p:nvSpPr>
        <p:spPr>
          <a:xfrm>
            <a:off x="6542445" y="2772775"/>
            <a:ext cx="501650" cy="671195"/>
          </a:xfrm>
          <a:custGeom>
            <a:avLst/>
            <a:gdLst/>
            <a:ahLst/>
            <a:cxnLst/>
            <a:rect l="l" t="t" r="r" b="b"/>
            <a:pathLst>
              <a:path w="501650" h="671195">
                <a:moveTo>
                  <a:pt x="356362" y="0"/>
                </a:moveTo>
                <a:lnTo>
                  <a:pt x="349999" y="15900"/>
                </a:lnTo>
                <a:lnTo>
                  <a:pt x="375019" y="36229"/>
                </a:lnTo>
                <a:lnTo>
                  <a:pt x="397217" y="62658"/>
                </a:lnTo>
                <a:lnTo>
                  <a:pt x="433158" y="133819"/>
                </a:lnTo>
                <a:lnTo>
                  <a:pt x="446410" y="177696"/>
                </a:lnTo>
                <a:lnTo>
                  <a:pt x="455876" y="225982"/>
                </a:lnTo>
                <a:lnTo>
                  <a:pt x="461555" y="278675"/>
                </a:lnTo>
                <a:lnTo>
                  <a:pt x="463448" y="335775"/>
                </a:lnTo>
                <a:lnTo>
                  <a:pt x="461567" y="391979"/>
                </a:lnTo>
                <a:lnTo>
                  <a:pt x="455923" y="444160"/>
                </a:lnTo>
                <a:lnTo>
                  <a:pt x="446517" y="492316"/>
                </a:lnTo>
                <a:lnTo>
                  <a:pt x="433349" y="536448"/>
                </a:lnTo>
                <a:lnTo>
                  <a:pt x="416852" y="575464"/>
                </a:lnTo>
                <a:lnTo>
                  <a:pt x="397460" y="608274"/>
                </a:lnTo>
                <a:lnTo>
                  <a:pt x="349999" y="655269"/>
                </a:lnTo>
                <a:lnTo>
                  <a:pt x="356362" y="671156"/>
                </a:lnTo>
                <a:lnTo>
                  <a:pt x="416093" y="623377"/>
                </a:lnTo>
                <a:lnTo>
                  <a:pt x="440836" y="588684"/>
                </a:lnTo>
                <a:lnTo>
                  <a:pt x="462165" y="546785"/>
                </a:lnTo>
                <a:lnTo>
                  <a:pt x="479334" y="499446"/>
                </a:lnTo>
                <a:lnTo>
                  <a:pt x="491597" y="448432"/>
                </a:lnTo>
                <a:lnTo>
                  <a:pt x="498956" y="393743"/>
                </a:lnTo>
                <a:lnTo>
                  <a:pt x="501408" y="335381"/>
                </a:lnTo>
                <a:lnTo>
                  <a:pt x="498956" y="276719"/>
                </a:lnTo>
                <a:lnTo>
                  <a:pt x="491597" y="221930"/>
                </a:lnTo>
                <a:lnTo>
                  <a:pt x="479334" y="171016"/>
                </a:lnTo>
                <a:lnTo>
                  <a:pt x="462165" y="123977"/>
                </a:lnTo>
                <a:lnTo>
                  <a:pt x="440836" y="82403"/>
                </a:lnTo>
                <a:lnTo>
                  <a:pt x="416093" y="47882"/>
                </a:lnTo>
                <a:lnTo>
                  <a:pt x="387934" y="20414"/>
                </a:lnTo>
                <a:lnTo>
                  <a:pt x="356362" y="0"/>
                </a:lnTo>
                <a:close/>
              </a:path>
              <a:path w="501650" h="671195">
                <a:moveTo>
                  <a:pt x="144843" y="0"/>
                </a:moveTo>
                <a:lnTo>
                  <a:pt x="85266" y="47882"/>
                </a:lnTo>
                <a:lnTo>
                  <a:pt x="60559" y="82403"/>
                </a:lnTo>
                <a:lnTo>
                  <a:pt x="39243" y="123977"/>
                </a:lnTo>
                <a:lnTo>
                  <a:pt x="22074" y="171016"/>
                </a:lnTo>
                <a:lnTo>
                  <a:pt x="9810" y="221930"/>
                </a:lnTo>
                <a:lnTo>
                  <a:pt x="2452" y="276719"/>
                </a:lnTo>
                <a:lnTo>
                  <a:pt x="0" y="335381"/>
                </a:lnTo>
                <a:lnTo>
                  <a:pt x="2452" y="393743"/>
                </a:lnTo>
                <a:lnTo>
                  <a:pt x="9810" y="448432"/>
                </a:lnTo>
                <a:lnTo>
                  <a:pt x="22074" y="499446"/>
                </a:lnTo>
                <a:lnTo>
                  <a:pt x="39243" y="546785"/>
                </a:lnTo>
                <a:lnTo>
                  <a:pt x="60559" y="588684"/>
                </a:lnTo>
                <a:lnTo>
                  <a:pt x="85266" y="623377"/>
                </a:lnTo>
                <a:lnTo>
                  <a:pt x="113361" y="650868"/>
                </a:lnTo>
                <a:lnTo>
                  <a:pt x="144843" y="671156"/>
                </a:lnTo>
                <a:lnTo>
                  <a:pt x="151396" y="655269"/>
                </a:lnTo>
                <a:lnTo>
                  <a:pt x="126143" y="634876"/>
                </a:lnTo>
                <a:lnTo>
                  <a:pt x="103819" y="608274"/>
                </a:lnTo>
                <a:lnTo>
                  <a:pt x="84424" y="575464"/>
                </a:lnTo>
                <a:lnTo>
                  <a:pt x="67957" y="536448"/>
                </a:lnTo>
                <a:lnTo>
                  <a:pt x="54830" y="492316"/>
                </a:lnTo>
                <a:lnTo>
                  <a:pt x="45451" y="444160"/>
                </a:lnTo>
                <a:lnTo>
                  <a:pt x="39823" y="391979"/>
                </a:lnTo>
                <a:lnTo>
                  <a:pt x="37947" y="335775"/>
                </a:lnTo>
                <a:lnTo>
                  <a:pt x="39842" y="278675"/>
                </a:lnTo>
                <a:lnTo>
                  <a:pt x="45526" y="225982"/>
                </a:lnTo>
                <a:lnTo>
                  <a:pt x="54996" y="177696"/>
                </a:lnTo>
                <a:lnTo>
                  <a:pt x="68249" y="133819"/>
                </a:lnTo>
                <a:lnTo>
                  <a:pt x="84811" y="95188"/>
                </a:lnTo>
                <a:lnTo>
                  <a:pt x="126383" y="36229"/>
                </a:lnTo>
                <a:lnTo>
                  <a:pt x="151396" y="15900"/>
                </a:lnTo>
                <a:lnTo>
                  <a:pt x="144843"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1" name="object 11"/>
          <p:cNvSpPr txBox="1"/>
          <p:nvPr/>
        </p:nvSpPr>
        <p:spPr>
          <a:xfrm>
            <a:off x="6694424" y="2590345"/>
            <a:ext cx="197485" cy="909319"/>
          </a:xfrm>
          <a:prstGeom prst="rect">
            <a:avLst/>
          </a:prstGeom>
        </p:spPr>
        <p:txBody>
          <a:bodyPr vert="horz" wrap="square" lIns="0" tIns="96520" rIns="0" bIns="0" rtlCol="0">
            <a:spAutoFit/>
          </a:bodyPr>
          <a:lstStyle/>
          <a:p>
            <a:pPr marL="12700">
              <a:spcBef>
                <a:spcPts val="760"/>
              </a:spcBef>
            </a:pPr>
            <a:r>
              <a:rPr sz="2350" spc="50" dirty="0">
                <a:solidFill>
                  <a:prstClr val="black"/>
                </a:solidFill>
                <a:latin typeface="Cambria Math"/>
                <a:cs typeface="Cambria Math"/>
              </a:rPr>
              <a:t>1</a:t>
            </a:r>
            <a:endParaRPr sz="2350">
              <a:solidFill>
                <a:prstClr val="black"/>
              </a:solidFill>
              <a:latin typeface="Cambria Math"/>
              <a:cs typeface="Cambria Math"/>
            </a:endParaRPr>
          </a:p>
          <a:p>
            <a:pPr marL="12700">
              <a:spcBef>
                <a:spcPts val="660"/>
              </a:spcBef>
            </a:pPr>
            <a:r>
              <a:rPr sz="2350" spc="50" dirty="0">
                <a:solidFill>
                  <a:prstClr val="black"/>
                </a:solidFill>
                <a:latin typeface="Cambria Math"/>
                <a:cs typeface="Cambria Math"/>
              </a:rPr>
              <a:t>2</a:t>
            </a:r>
            <a:endParaRPr sz="2350">
              <a:solidFill>
                <a:prstClr val="black"/>
              </a:solidFill>
              <a:latin typeface="Cambria Math"/>
              <a:cs typeface="Cambria Math"/>
            </a:endParaRPr>
          </a:p>
        </p:txBody>
      </p:sp>
      <p:sp>
        <p:nvSpPr>
          <p:cNvPr id="12" name="object 12"/>
          <p:cNvSpPr/>
          <p:nvPr/>
        </p:nvSpPr>
        <p:spPr>
          <a:xfrm>
            <a:off x="6707123" y="3095244"/>
            <a:ext cx="172720" cy="26034"/>
          </a:xfrm>
          <a:custGeom>
            <a:avLst/>
            <a:gdLst/>
            <a:ahLst/>
            <a:cxnLst/>
            <a:rect l="l" t="t" r="r" b="b"/>
            <a:pathLst>
              <a:path w="172720" h="26035">
                <a:moveTo>
                  <a:pt x="172212" y="0"/>
                </a:moveTo>
                <a:lnTo>
                  <a:pt x="0" y="0"/>
                </a:lnTo>
                <a:lnTo>
                  <a:pt x="0" y="25908"/>
                </a:lnTo>
                <a:lnTo>
                  <a:pt x="172212" y="25908"/>
                </a:lnTo>
                <a:lnTo>
                  <a:pt x="17221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3" name="object 13"/>
          <p:cNvSpPr txBox="1"/>
          <p:nvPr/>
        </p:nvSpPr>
        <p:spPr>
          <a:xfrm>
            <a:off x="7177532" y="2803652"/>
            <a:ext cx="666750" cy="513715"/>
          </a:xfrm>
          <a:prstGeom prst="rect">
            <a:avLst/>
          </a:prstGeom>
        </p:spPr>
        <p:txBody>
          <a:bodyPr vert="horz" wrap="square" lIns="0" tIns="13335" rIns="0" bIns="0" rtlCol="0">
            <a:spAutoFit/>
          </a:bodyPr>
          <a:lstStyle/>
          <a:p>
            <a:pPr marL="12700">
              <a:spcBef>
                <a:spcPts val="105"/>
              </a:spcBef>
            </a:pPr>
            <a:r>
              <a:rPr sz="3200" dirty="0">
                <a:solidFill>
                  <a:prstClr val="black"/>
                </a:solidFill>
                <a:latin typeface="Cambria Math"/>
                <a:cs typeface="Cambria Math"/>
              </a:rPr>
              <a:t>=</a:t>
            </a:r>
            <a:r>
              <a:rPr sz="3200" spc="90" dirty="0">
                <a:solidFill>
                  <a:prstClr val="black"/>
                </a:solidFill>
                <a:latin typeface="Cambria Math"/>
                <a:cs typeface="Cambria Math"/>
              </a:rPr>
              <a:t> </a:t>
            </a:r>
            <a:r>
              <a:rPr sz="3200" dirty="0">
                <a:solidFill>
                  <a:prstClr val="black"/>
                </a:solidFill>
                <a:latin typeface="Cambria Math"/>
                <a:cs typeface="Cambria Math"/>
              </a:rPr>
              <a:t>1</a:t>
            </a:r>
            <a:endParaRPr sz="3200">
              <a:solidFill>
                <a:prstClr val="black"/>
              </a:solidFill>
              <a:latin typeface="Cambria Math"/>
              <a:cs typeface="Cambria Math"/>
            </a:endParaRPr>
          </a:p>
        </p:txBody>
      </p:sp>
      <p:sp>
        <p:nvSpPr>
          <p:cNvPr id="14" name="object 14"/>
          <p:cNvSpPr txBox="1"/>
          <p:nvPr/>
        </p:nvSpPr>
        <p:spPr>
          <a:xfrm>
            <a:off x="2059940" y="3969511"/>
            <a:ext cx="7817484" cy="1863972"/>
          </a:xfrm>
          <a:prstGeom prst="rect">
            <a:avLst/>
          </a:prstGeom>
        </p:spPr>
        <p:txBody>
          <a:bodyPr vert="horz" wrap="square" lIns="0" tIns="67945" rIns="0" bIns="0" rtlCol="0">
            <a:spAutoFit/>
          </a:bodyPr>
          <a:lstStyle/>
          <a:p>
            <a:pPr marL="12700" marR="5080">
              <a:lnSpc>
                <a:spcPts val="3460"/>
              </a:lnSpc>
              <a:spcBef>
                <a:spcPts val="535"/>
              </a:spcBef>
            </a:pPr>
            <a:r>
              <a:rPr sz="3200" spc="-5" dirty="0">
                <a:solidFill>
                  <a:prstClr val="black"/>
                </a:solidFill>
                <a:latin typeface="Calibri"/>
                <a:cs typeface="Calibri"/>
              </a:rPr>
              <a:t>This</a:t>
            </a:r>
            <a:r>
              <a:rPr sz="3200" spc="10" dirty="0">
                <a:solidFill>
                  <a:prstClr val="black"/>
                </a:solidFill>
                <a:latin typeface="Calibri"/>
                <a:cs typeface="Calibri"/>
              </a:rPr>
              <a:t> </a:t>
            </a:r>
            <a:r>
              <a:rPr sz="3200" spc="-5" dirty="0">
                <a:solidFill>
                  <a:prstClr val="black"/>
                </a:solidFill>
                <a:latin typeface="Calibri"/>
                <a:cs typeface="Calibri"/>
              </a:rPr>
              <a:t>will</a:t>
            </a:r>
            <a:r>
              <a:rPr sz="3200" dirty="0">
                <a:solidFill>
                  <a:prstClr val="black"/>
                </a:solidFill>
                <a:latin typeface="Calibri"/>
                <a:cs typeface="Calibri"/>
              </a:rPr>
              <a:t> </a:t>
            </a:r>
            <a:r>
              <a:rPr sz="3200" spc="-5" dirty="0">
                <a:solidFill>
                  <a:prstClr val="black"/>
                </a:solidFill>
                <a:latin typeface="Calibri"/>
                <a:cs typeface="Calibri"/>
              </a:rPr>
              <a:t>be</a:t>
            </a:r>
            <a:r>
              <a:rPr sz="3200" spc="5" dirty="0">
                <a:solidFill>
                  <a:prstClr val="black"/>
                </a:solidFill>
                <a:latin typeface="Calibri"/>
                <a:cs typeface="Calibri"/>
              </a:rPr>
              <a:t> </a:t>
            </a:r>
            <a:r>
              <a:rPr sz="3200" spc="-10" dirty="0">
                <a:solidFill>
                  <a:prstClr val="black"/>
                </a:solidFill>
                <a:latin typeface="Calibri"/>
                <a:cs typeface="Calibri"/>
              </a:rPr>
              <a:t>calculated</a:t>
            </a:r>
            <a:r>
              <a:rPr sz="3200" dirty="0">
                <a:solidFill>
                  <a:prstClr val="black"/>
                </a:solidFill>
                <a:latin typeface="Calibri"/>
                <a:cs typeface="Calibri"/>
              </a:rPr>
              <a:t> </a:t>
            </a:r>
            <a:r>
              <a:rPr sz="3200" spc="-10" dirty="0">
                <a:solidFill>
                  <a:prstClr val="black"/>
                </a:solidFill>
                <a:latin typeface="Calibri"/>
                <a:cs typeface="Calibri"/>
              </a:rPr>
              <a:t>every</a:t>
            </a:r>
            <a:r>
              <a:rPr sz="3200" spc="-15" dirty="0">
                <a:solidFill>
                  <a:prstClr val="black"/>
                </a:solidFill>
                <a:latin typeface="Calibri"/>
                <a:cs typeface="Calibri"/>
              </a:rPr>
              <a:t> </a:t>
            </a:r>
            <a:r>
              <a:rPr sz="3200" spc="-5" dirty="0">
                <a:solidFill>
                  <a:prstClr val="black"/>
                </a:solidFill>
                <a:latin typeface="Calibri"/>
                <a:cs typeface="Calibri"/>
              </a:rPr>
              <a:t>time</a:t>
            </a:r>
            <a:r>
              <a:rPr sz="3200" spc="5" dirty="0">
                <a:solidFill>
                  <a:prstClr val="black"/>
                </a:solidFill>
                <a:latin typeface="Calibri"/>
                <a:cs typeface="Calibri"/>
              </a:rPr>
              <a:t> </a:t>
            </a:r>
            <a:r>
              <a:rPr sz="3200" spc="-5" dirty="0">
                <a:solidFill>
                  <a:prstClr val="black"/>
                </a:solidFill>
                <a:latin typeface="Calibri"/>
                <a:cs typeface="Calibri"/>
              </a:rPr>
              <a:t>the</a:t>
            </a:r>
            <a:r>
              <a:rPr sz="3200" spc="10" dirty="0">
                <a:solidFill>
                  <a:prstClr val="black"/>
                </a:solidFill>
                <a:latin typeface="Calibri"/>
                <a:cs typeface="Calibri"/>
              </a:rPr>
              <a:t> </a:t>
            </a:r>
            <a:r>
              <a:rPr sz="3200" spc="-15" dirty="0">
                <a:solidFill>
                  <a:prstClr val="black"/>
                </a:solidFill>
                <a:latin typeface="Calibri"/>
                <a:cs typeface="Calibri"/>
              </a:rPr>
              <a:t>clustering </a:t>
            </a:r>
            <a:r>
              <a:rPr sz="3200" spc="-710" dirty="0">
                <a:solidFill>
                  <a:prstClr val="black"/>
                </a:solidFill>
                <a:latin typeface="Calibri"/>
                <a:cs typeface="Calibri"/>
              </a:rPr>
              <a:t> </a:t>
            </a:r>
            <a:r>
              <a:rPr sz="3200" spc="-5" dirty="0">
                <a:solidFill>
                  <a:prstClr val="black"/>
                </a:solidFill>
                <a:latin typeface="Calibri"/>
                <a:cs typeface="Calibri"/>
              </a:rPr>
              <a:t>changes. </a:t>
            </a:r>
            <a:r>
              <a:rPr sz="3200" spc="-80" dirty="0">
                <a:solidFill>
                  <a:prstClr val="black"/>
                </a:solidFill>
                <a:latin typeface="Calibri"/>
                <a:cs typeface="Calibri"/>
              </a:rPr>
              <a:t>You</a:t>
            </a:r>
            <a:r>
              <a:rPr sz="3200" spc="-5" dirty="0">
                <a:solidFill>
                  <a:prstClr val="black"/>
                </a:solidFill>
                <a:latin typeface="Calibri"/>
                <a:cs typeface="Calibri"/>
              </a:rPr>
              <a:t> </a:t>
            </a:r>
            <a:r>
              <a:rPr sz="3200" spc="-10" dirty="0">
                <a:solidFill>
                  <a:prstClr val="black"/>
                </a:solidFill>
                <a:latin typeface="Calibri"/>
                <a:cs typeface="Calibri"/>
              </a:rPr>
              <a:t>can</a:t>
            </a:r>
            <a:r>
              <a:rPr sz="3200" dirty="0">
                <a:solidFill>
                  <a:prstClr val="black"/>
                </a:solidFill>
                <a:latin typeface="Calibri"/>
                <a:cs typeface="Calibri"/>
              </a:rPr>
              <a:t> </a:t>
            </a:r>
            <a:r>
              <a:rPr sz="3200" spc="-5" dirty="0">
                <a:solidFill>
                  <a:prstClr val="black"/>
                </a:solidFill>
                <a:latin typeface="Calibri"/>
                <a:cs typeface="Calibri"/>
              </a:rPr>
              <a:t>see</a:t>
            </a:r>
            <a:r>
              <a:rPr sz="3200" spc="-20" dirty="0">
                <a:solidFill>
                  <a:prstClr val="black"/>
                </a:solidFill>
                <a:latin typeface="Calibri"/>
                <a:cs typeface="Calibri"/>
              </a:rPr>
              <a:t> </a:t>
            </a:r>
            <a:r>
              <a:rPr sz="3200" spc="-15" dirty="0">
                <a:solidFill>
                  <a:prstClr val="black"/>
                </a:solidFill>
                <a:latin typeface="Calibri"/>
                <a:cs typeface="Calibri"/>
              </a:rPr>
              <a:t>from </a:t>
            </a:r>
            <a:r>
              <a:rPr sz="3200" spc="-5" dirty="0">
                <a:solidFill>
                  <a:prstClr val="black"/>
                </a:solidFill>
                <a:latin typeface="Calibri"/>
                <a:cs typeface="Calibri"/>
              </a:rPr>
              <a:t>the</a:t>
            </a:r>
            <a:r>
              <a:rPr sz="3200" spc="5" dirty="0">
                <a:solidFill>
                  <a:prstClr val="black"/>
                </a:solidFill>
                <a:latin typeface="Calibri"/>
                <a:cs typeface="Calibri"/>
              </a:rPr>
              <a:t> </a:t>
            </a:r>
            <a:r>
              <a:rPr sz="3200" spc="-10" dirty="0">
                <a:solidFill>
                  <a:prstClr val="black"/>
                </a:solidFill>
                <a:latin typeface="Calibri"/>
                <a:cs typeface="Calibri"/>
              </a:rPr>
              <a:t>figure that</a:t>
            </a:r>
            <a:r>
              <a:rPr sz="3200" spc="10" dirty="0">
                <a:solidFill>
                  <a:prstClr val="black"/>
                </a:solidFill>
                <a:latin typeface="Calibri"/>
                <a:cs typeface="Calibri"/>
              </a:rPr>
              <a:t> </a:t>
            </a:r>
            <a:r>
              <a:rPr sz="3200" spc="-5" dirty="0">
                <a:solidFill>
                  <a:prstClr val="black"/>
                </a:solidFill>
                <a:latin typeface="Calibri"/>
                <a:cs typeface="Calibri"/>
              </a:rPr>
              <a:t>the </a:t>
            </a:r>
            <a:r>
              <a:rPr sz="3200" dirty="0">
                <a:solidFill>
                  <a:prstClr val="black"/>
                </a:solidFill>
                <a:latin typeface="Calibri"/>
                <a:cs typeface="Calibri"/>
              </a:rPr>
              <a:t> </a:t>
            </a:r>
            <a:r>
              <a:rPr sz="3200" spc="-20" dirty="0">
                <a:solidFill>
                  <a:prstClr val="black"/>
                </a:solidFill>
                <a:latin typeface="Calibri"/>
                <a:cs typeface="Calibri"/>
              </a:rPr>
              <a:t>clusters</a:t>
            </a:r>
            <a:r>
              <a:rPr sz="3200" dirty="0">
                <a:solidFill>
                  <a:prstClr val="black"/>
                </a:solidFill>
                <a:latin typeface="Calibri"/>
                <a:cs typeface="Calibri"/>
              </a:rPr>
              <a:t> </a:t>
            </a:r>
            <a:r>
              <a:rPr sz="3200" spc="-15" dirty="0">
                <a:solidFill>
                  <a:prstClr val="black"/>
                </a:solidFill>
                <a:latin typeface="Calibri"/>
                <a:cs typeface="Calibri"/>
              </a:rPr>
              <a:t>are</a:t>
            </a:r>
            <a:r>
              <a:rPr sz="3200" spc="-5" dirty="0">
                <a:solidFill>
                  <a:prstClr val="black"/>
                </a:solidFill>
                <a:latin typeface="Calibri"/>
                <a:cs typeface="Calibri"/>
              </a:rPr>
              <a:t> balanced</a:t>
            </a:r>
            <a:r>
              <a:rPr sz="3200" dirty="0">
                <a:solidFill>
                  <a:prstClr val="black"/>
                </a:solidFill>
                <a:latin typeface="Calibri"/>
                <a:cs typeface="Calibri"/>
              </a:rPr>
              <a:t> </a:t>
            </a:r>
            <a:r>
              <a:rPr sz="3200" spc="-20" dirty="0">
                <a:solidFill>
                  <a:prstClr val="black"/>
                </a:solidFill>
                <a:latin typeface="Calibri"/>
                <a:cs typeface="Calibri"/>
              </a:rPr>
              <a:t>(have</a:t>
            </a:r>
            <a:r>
              <a:rPr sz="3200" spc="5" dirty="0">
                <a:solidFill>
                  <a:prstClr val="black"/>
                </a:solidFill>
                <a:latin typeface="Calibri"/>
                <a:cs typeface="Calibri"/>
              </a:rPr>
              <a:t> </a:t>
            </a:r>
            <a:r>
              <a:rPr sz="3200" spc="-5" dirty="0">
                <a:solidFill>
                  <a:prstClr val="black"/>
                </a:solidFill>
                <a:latin typeface="Calibri"/>
                <a:cs typeface="Calibri"/>
              </a:rPr>
              <a:t>equal</a:t>
            </a:r>
            <a:r>
              <a:rPr sz="3200" spc="5" dirty="0">
                <a:solidFill>
                  <a:prstClr val="black"/>
                </a:solidFill>
                <a:latin typeface="Calibri"/>
                <a:cs typeface="Calibri"/>
              </a:rPr>
              <a:t> </a:t>
            </a:r>
            <a:r>
              <a:rPr sz="3200" spc="-5" dirty="0">
                <a:solidFill>
                  <a:prstClr val="black"/>
                </a:solidFill>
                <a:latin typeface="Calibri"/>
                <a:cs typeface="Calibri"/>
              </a:rPr>
              <a:t>number</a:t>
            </a:r>
            <a:r>
              <a:rPr sz="3200" spc="15" dirty="0">
                <a:solidFill>
                  <a:prstClr val="black"/>
                </a:solidFill>
                <a:latin typeface="Calibri"/>
                <a:cs typeface="Calibri"/>
              </a:rPr>
              <a:t> </a:t>
            </a:r>
            <a:r>
              <a:rPr sz="3200" dirty="0">
                <a:solidFill>
                  <a:prstClr val="black"/>
                </a:solidFill>
                <a:latin typeface="Calibri"/>
                <a:cs typeface="Calibri"/>
              </a:rPr>
              <a:t>of </a:t>
            </a:r>
            <a:r>
              <a:rPr sz="3200" spc="5" dirty="0">
                <a:solidFill>
                  <a:prstClr val="black"/>
                </a:solidFill>
                <a:latin typeface="Calibri"/>
                <a:cs typeface="Calibri"/>
              </a:rPr>
              <a:t> </a:t>
            </a:r>
            <a:r>
              <a:rPr sz="3200" spc="-10" dirty="0">
                <a:solidFill>
                  <a:prstClr val="black"/>
                </a:solidFill>
                <a:latin typeface="Calibri"/>
                <a:cs typeface="Calibri"/>
              </a:rPr>
              <a:t>instances).</a:t>
            </a:r>
            <a:endParaRPr sz="3200">
              <a:solidFill>
                <a:prstClr val="black"/>
              </a:solidFill>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874" y="461582"/>
            <a:ext cx="6066790" cy="696595"/>
          </a:xfrm>
          <a:prstGeom prst="rect">
            <a:avLst/>
          </a:prstGeom>
        </p:spPr>
        <p:txBody>
          <a:bodyPr vert="horz" wrap="square" lIns="0" tIns="13335" rIns="0" bIns="0" rtlCol="0">
            <a:spAutoFit/>
          </a:bodyPr>
          <a:lstStyle/>
          <a:p>
            <a:pPr marL="12700">
              <a:spcBef>
                <a:spcPts val="105"/>
              </a:spcBef>
            </a:pPr>
            <a:r>
              <a:rPr sz="4400" spc="-45" dirty="0"/>
              <a:t>I(Y;C)=</a:t>
            </a:r>
            <a:r>
              <a:rPr sz="4400" spc="-25" dirty="0"/>
              <a:t> </a:t>
            </a:r>
            <a:r>
              <a:rPr sz="4400" dirty="0"/>
              <a:t>Mutual</a:t>
            </a:r>
            <a:r>
              <a:rPr sz="4400" spc="-45" dirty="0"/>
              <a:t> </a:t>
            </a:r>
            <a:r>
              <a:rPr sz="4400" spc="-15" dirty="0"/>
              <a:t>Information</a:t>
            </a:r>
            <a:endParaRPr sz="4400"/>
          </a:p>
        </p:txBody>
      </p:sp>
      <p:sp>
        <p:nvSpPr>
          <p:cNvPr id="3" name="object 3"/>
          <p:cNvSpPr/>
          <p:nvPr/>
        </p:nvSpPr>
        <p:spPr>
          <a:xfrm>
            <a:off x="2992340" y="2238151"/>
            <a:ext cx="836294" cy="328930"/>
          </a:xfrm>
          <a:custGeom>
            <a:avLst/>
            <a:gdLst/>
            <a:ahLst/>
            <a:cxnLst/>
            <a:rect l="l" t="t" r="r" b="b"/>
            <a:pathLst>
              <a:path w="836294" h="328930">
                <a:moveTo>
                  <a:pt x="731393" y="0"/>
                </a:moveTo>
                <a:lnTo>
                  <a:pt x="726706" y="13347"/>
                </a:lnTo>
                <a:lnTo>
                  <a:pt x="745747" y="21612"/>
                </a:lnTo>
                <a:lnTo>
                  <a:pt x="762122" y="33053"/>
                </a:lnTo>
                <a:lnTo>
                  <a:pt x="786879" y="65455"/>
                </a:lnTo>
                <a:lnTo>
                  <a:pt x="801441" y="109167"/>
                </a:lnTo>
                <a:lnTo>
                  <a:pt x="806297" y="162814"/>
                </a:lnTo>
                <a:lnTo>
                  <a:pt x="805078" y="191819"/>
                </a:lnTo>
                <a:lnTo>
                  <a:pt x="795324" y="241839"/>
                </a:lnTo>
                <a:lnTo>
                  <a:pt x="775753" y="280904"/>
                </a:lnTo>
                <a:lnTo>
                  <a:pt x="745972" y="307255"/>
                </a:lnTo>
                <a:lnTo>
                  <a:pt x="727227" y="315556"/>
                </a:lnTo>
                <a:lnTo>
                  <a:pt x="731393" y="328904"/>
                </a:lnTo>
                <a:lnTo>
                  <a:pt x="776257" y="307867"/>
                </a:lnTo>
                <a:lnTo>
                  <a:pt x="809244" y="271437"/>
                </a:lnTo>
                <a:lnTo>
                  <a:pt x="829532" y="222646"/>
                </a:lnTo>
                <a:lnTo>
                  <a:pt x="836295" y="164541"/>
                </a:lnTo>
                <a:lnTo>
                  <a:pt x="834597" y="134387"/>
                </a:lnTo>
                <a:lnTo>
                  <a:pt x="821025" y="80941"/>
                </a:lnTo>
                <a:lnTo>
                  <a:pt x="794122" y="37433"/>
                </a:lnTo>
                <a:lnTo>
                  <a:pt x="755241" y="8610"/>
                </a:lnTo>
                <a:lnTo>
                  <a:pt x="731393" y="0"/>
                </a:lnTo>
                <a:close/>
              </a:path>
              <a:path w="836294" h="328930">
                <a:moveTo>
                  <a:pt x="104902" y="0"/>
                </a:moveTo>
                <a:lnTo>
                  <a:pt x="60144" y="21088"/>
                </a:lnTo>
                <a:lnTo>
                  <a:pt x="27139" y="57645"/>
                </a:lnTo>
                <a:lnTo>
                  <a:pt x="6783" y="106521"/>
                </a:lnTo>
                <a:lnTo>
                  <a:pt x="0" y="164541"/>
                </a:lnTo>
                <a:lnTo>
                  <a:pt x="1690" y="194759"/>
                </a:lnTo>
                <a:lnTo>
                  <a:pt x="15216" y="248205"/>
                </a:lnTo>
                <a:lnTo>
                  <a:pt x="42060" y="291574"/>
                </a:lnTo>
                <a:lnTo>
                  <a:pt x="80984" y="320311"/>
                </a:lnTo>
                <a:lnTo>
                  <a:pt x="104902" y="328904"/>
                </a:lnTo>
                <a:lnTo>
                  <a:pt x="109054" y="315556"/>
                </a:lnTo>
                <a:lnTo>
                  <a:pt x="90316" y="307255"/>
                </a:lnTo>
                <a:lnTo>
                  <a:pt x="74145" y="295705"/>
                </a:lnTo>
                <a:lnTo>
                  <a:pt x="49504" y="262851"/>
                </a:lnTo>
                <a:lnTo>
                  <a:pt x="34874" y="218162"/>
                </a:lnTo>
                <a:lnTo>
                  <a:pt x="29997" y="162814"/>
                </a:lnTo>
                <a:lnTo>
                  <a:pt x="31216" y="134748"/>
                </a:lnTo>
                <a:lnTo>
                  <a:pt x="40970" y="86070"/>
                </a:lnTo>
                <a:lnTo>
                  <a:pt x="60574" y="47668"/>
                </a:lnTo>
                <a:lnTo>
                  <a:pt x="90611" y="21612"/>
                </a:lnTo>
                <a:lnTo>
                  <a:pt x="109575" y="13347"/>
                </a:lnTo>
                <a:lnTo>
                  <a:pt x="10490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 name="object 4"/>
          <p:cNvSpPr/>
          <p:nvPr/>
        </p:nvSpPr>
        <p:spPr>
          <a:xfrm>
            <a:off x="4624546" y="2238151"/>
            <a:ext cx="455295" cy="328930"/>
          </a:xfrm>
          <a:custGeom>
            <a:avLst/>
            <a:gdLst/>
            <a:ahLst/>
            <a:cxnLst/>
            <a:rect l="l" t="t" r="r" b="b"/>
            <a:pathLst>
              <a:path w="455295" h="328930">
                <a:moveTo>
                  <a:pt x="350393" y="0"/>
                </a:moveTo>
                <a:lnTo>
                  <a:pt x="345706" y="13347"/>
                </a:lnTo>
                <a:lnTo>
                  <a:pt x="364747" y="21612"/>
                </a:lnTo>
                <a:lnTo>
                  <a:pt x="381122" y="33053"/>
                </a:lnTo>
                <a:lnTo>
                  <a:pt x="405879" y="65455"/>
                </a:lnTo>
                <a:lnTo>
                  <a:pt x="420441" y="109167"/>
                </a:lnTo>
                <a:lnTo>
                  <a:pt x="425297" y="162814"/>
                </a:lnTo>
                <a:lnTo>
                  <a:pt x="424078" y="191819"/>
                </a:lnTo>
                <a:lnTo>
                  <a:pt x="414324" y="241839"/>
                </a:lnTo>
                <a:lnTo>
                  <a:pt x="394753" y="280904"/>
                </a:lnTo>
                <a:lnTo>
                  <a:pt x="364972" y="307255"/>
                </a:lnTo>
                <a:lnTo>
                  <a:pt x="346227" y="315556"/>
                </a:lnTo>
                <a:lnTo>
                  <a:pt x="350393" y="328904"/>
                </a:lnTo>
                <a:lnTo>
                  <a:pt x="395257" y="307867"/>
                </a:lnTo>
                <a:lnTo>
                  <a:pt x="428244" y="271437"/>
                </a:lnTo>
                <a:lnTo>
                  <a:pt x="448532" y="222646"/>
                </a:lnTo>
                <a:lnTo>
                  <a:pt x="455295" y="164541"/>
                </a:lnTo>
                <a:lnTo>
                  <a:pt x="453597" y="134387"/>
                </a:lnTo>
                <a:lnTo>
                  <a:pt x="440025" y="80941"/>
                </a:lnTo>
                <a:lnTo>
                  <a:pt x="413122" y="37433"/>
                </a:lnTo>
                <a:lnTo>
                  <a:pt x="374241" y="8610"/>
                </a:lnTo>
                <a:lnTo>
                  <a:pt x="350393" y="0"/>
                </a:lnTo>
                <a:close/>
              </a:path>
              <a:path w="455295" h="328930">
                <a:moveTo>
                  <a:pt x="104902" y="0"/>
                </a:moveTo>
                <a:lnTo>
                  <a:pt x="60144" y="21088"/>
                </a:lnTo>
                <a:lnTo>
                  <a:pt x="27139" y="57645"/>
                </a:lnTo>
                <a:lnTo>
                  <a:pt x="6783" y="106521"/>
                </a:lnTo>
                <a:lnTo>
                  <a:pt x="0" y="164541"/>
                </a:lnTo>
                <a:lnTo>
                  <a:pt x="1690" y="194759"/>
                </a:lnTo>
                <a:lnTo>
                  <a:pt x="15216" y="248205"/>
                </a:lnTo>
                <a:lnTo>
                  <a:pt x="42060" y="291574"/>
                </a:lnTo>
                <a:lnTo>
                  <a:pt x="80984" y="320311"/>
                </a:lnTo>
                <a:lnTo>
                  <a:pt x="104902" y="328904"/>
                </a:lnTo>
                <a:lnTo>
                  <a:pt x="109054" y="315556"/>
                </a:lnTo>
                <a:lnTo>
                  <a:pt x="90316" y="307255"/>
                </a:lnTo>
                <a:lnTo>
                  <a:pt x="74145" y="295705"/>
                </a:lnTo>
                <a:lnTo>
                  <a:pt x="49504" y="262851"/>
                </a:lnTo>
                <a:lnTo>
                  <a:pt x="34874" y="218162"/>
                </a:lnTo>
                <a:lnTo>
                  <a:pt x="29997" y="162814"/>
                </a:lnTo>
                <a:lnTo>
                  <a:pt x="31216" y="134748"/>
                </a:lnTo>
                <a:lnTo>
                  <a:pt x="40970" y="86070"/>
                </a:lnTo>
                <a:lnTo>
                  <a:pt x="60574" y="47668"/>
                </a:lnTo>
                <a:lnTo>
                  <a:pt x="90611" y="21612"/>
                </a:lnTo>
                <a:lnTo>
                  <a:pt x="109575" y="13347"/>
                </a:lnTo>
                <a:lnTo>
                  <a:pt x="10490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 name="object 5"/>
          <p:cNvSpPr/>
          <p:nvPr/>
        </p:nvSpPr>
        <p:spPr>
          <a:xfrm>
            <a:off x="5834596" y="2238146"/>
            <a:ext cx="796925" cy="328930"/>
          </a:xfrm>
          <a:custGeom>
            <a:avLst/>
            <a:gdLst/>
            <a:ahLst/>
            <a:cxnLst/>
            <a:rect l="l" t="t" r="r" b="b"/>
            <a:pathLst>
              <a:path w="796925" h="328930">
                <a:moveTo>
                  <a:pt x="408647" y="2425"/>
                </a:moveTo>
                <a:lnTo>
                  <a:pt x="381952" y="2425"/>
                </a:lnTo>
                <a:lnTo>
                  <a:pt x="381952" y="325094"/>
                </a:lnTo>
                <a:lnTo>
                  <a:pt x="408647" y="325094"/>
                </a:lnTo>
                <a:lnTo>
                  <a:pt x="408647" y="2425"/>
                </a:lnTo>
                <a:close/>
              </a:path>
              <a:path w="796925" h="328930">
                <a:moveTo>
                  <a:pt x="691769" y="0"/>
                </a:moveTo>
                <a:lnTo>
                  <a:pt x="687095" y="13360"/>
                </a:lnTo>
                <a:lnTo>
                  <a:pt x="706135" y="21618"/>
                </a:lnTo>
                <a:lnTo>
                  <a:pt x="722509" y="33054"/>
                </a:lnTo>
                <a:lnTo>
                  <a:pt x="747255" y="65455"/>
                </a:lnTo>
                <a:lnTo>
                  <a:pt x="761822" y="109172"/>
                </a:lnTo>
                <a:lnTo>
                  <a:pt x="766673" y="162813"/>
                </a:lnTo>
                <a:lnTo>
                  <a:pt x="765454" y="191819"/>
                </a:lnTo>
                <a:lnTo>
                  <a:pt x="755700" y="241839"/>
                </a:lnTo>
                <a:lnTo>
                  <a:pt x="736129" y="280906"/>
                </a:lnTo>
                <a:lnTo>
                  <a:pt x="706354" y="307266"/>
                </a:lnTo>
                <a:lnTo>
                  <a:pt x="687616" y="315569"/>
                </a:lnTo>
                <a:lnTo>
                  <a:pt x="691769" y="328917"/>
                </a:lnTo>
                <a:lnTo>
                  <a:pt x="736633" y="307868"/>
                </a:lnTo>
                <a:lnTo>
                  <a:pt x="769620" y="271437"/>
                </a:lnTo>
                <a:lnTo>
                  <a:pt x="789908" y="222651"/>
                </a:lnTo>
                <a:lnTo>
                  <a:pt x="796671" y="164541"/>
                </a:lnTo>
                <a:lnTo>
                  <a:pt x="794975" y="134392"/>
                </a:lnTo>
                <a:lnTo>
                  <a:pt x="781406" y="80948"/>
                </a:lnTo>
                <a:lnTo>
                  <a:pt x="754498" y="37438"/>
                </a:lnTo>
                <a:lnTo>
                  <a:pt x="715617" y="8610"/>
                </a:lnTo>
                <a:lnTo>
                  <a:pt x="691769" y="0"/>
                </a:lnTo>
                <a:close/>
              </a:path>
              <a:path w="796925" h="328930">
                <a:moveTo>
                  <a:pt x="104902" y="0"/>
                </a:moveTo>
                <a:lnTo>
                  <a:pt x="60144" y="21089"/>
                </a:lnTo>
                <a:lnTo>
                  <a:pt x="27139" y="57657"/>
                </a:lnTo>
                <a:lnTo>
                  <a:pt x="6788" y="106527"/>
                </a:lnTo>
                <a:lnTo>
                  <a:pt x="0" y="164541"/>
                </a:lnTo>
                <a:lnTo>
                  <a:pt x="1690" y="194761"/>
                </a:lnTo>
                <a:lnTo>
                  <a:pt x="15216" y="248210"/>
                </a:lnTo>
                <a:lnTo>
                  <a:pt x="42060" y="291575"/>
                </a:lnTo>
                <a:lnTo>
                  <a:pt x="80984" y="320316"/>
                </a:lnTo>
                <a:lnTo>
                  <a:pt x="104902" y="328917"/>
                </a:lnTo>
                <a:lnTo>
                  <a:pt x="109067" y="315569"/>
                </a:lnTo>
                <a:lnTo>
                  <a:pt x="90322" y="307266"/>
                </a:lnTo>
                <a:lnTo>
                  <a:pt x="74147" y="295711"/>
                </a:lnTo>
                <a:lnTo>
                  <a:pt x="49504" y="262851"/>
                </a:lnTo>
                <a:lnTo>
                  <a:pt x="34874" y="218162"/>
                </a:lnTo>
                <a:lnTo>
                  <a:pt x="29997" y="162813"/>
                </a:lnTo>
                <a:lnTo>
                  <a:pt x="31216" y="134753"/>
                </a:lnTo>
                <a:lnTo>
                  <a:pt x="40970" y="86072"/>
                </a:lnTo>
                <a:lnTo>
                  <a:pt x="60575" y="47668"/>
                </a:lnTo>
                <a:lnTo>
                  <a:pt x="90616" y="21618"/>
                </a:lnTo>
                <a:lnTo>
                  <a:pt x="109588" y="13360"/>
                </a:lnTo>
                <a:lnTo>
                  <a:pt x="10490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6" name="object 6"/>
          <p:cNvSpPr txBox="1"/>
          <p:nvPr/>
        </p:nvSpPr>
        <p:spPr>
          <a:xfrm>
            <a:off x="2059941" y="1456206"/>
            <a:ext cx="7619365" cy="4544695"/>
          </a:xfrm>
          <a:prstGeom prst="rect">
            <a:avLst/>
          </a:prstGeom>
        </p:spPr>
        <p:txBody>
          <a:bodyPr vert="horz" wrap="square" lIns="0" tIns="115570" rIns="0" bIns="0" rtlCol="0">
            <a:spAutoFit/>
          </a:bodyPr>
          <a:lstStyle/>
          <a:p>
            <a:pPr marL="355600" indent="-342900">
              <a:spcBef>
                <a:spcPts val="910"/>
              </a:spcBef>
              <a:buFont typeface="Arial MT"/>
              <a:buChar char="•"/>
              <a:tabLst>
                <a:tab pos="354965" algn="l"/>
                <a:tab pos="355600" algn="l"/>
              </a:tabLst>
            </a:pPr>
            <a:r>
              <a:rPr sz="3200" spc="-5" dirty="0">
                <a:solidFill>
                  <a:prstClr val="black"/>
                </a:solidFill>
                <a:latin typeface="Calibri"/>
                <a:cs typeface="Calibri"/>
              </a:rPr>
              <a:t>Mutual</a:t>
            </a:r>
            <a:r>
              <a:rPr sz="3200" spc="15" dirty="0">
                <a:solidFill>
                  <a:prstClr val="black"/>
                </a:solidFill>
                <a:latin typeface="Calibri"/>
                <a:cs typeface="Calibri"/>
              </a:rPr>
              <a:t> </a:t>
            </a:r>
            <a:r>
              <a:rPr sz="3200" spc="-15" dirty="0">
                <a:solidFill>
                  <a:prstClr val="black"/>
                </a:solidFill>
                <a:latin typeface="Calibri"/>
                <a:cs typeface="Calibri"/>
              </a:rPr>
              <a:t>information</a:t>
            </a:r>
            <a:r>
              <a:rPr sz="3200" spc="20" dirty="0">
                <a:solidFill>
                  <a:prstClr val="black"/>
                </a:solidFill>
                <a:latin typeface="Calibri"/>
                <a:cs typeface="Calibri"/>
              </a:rPr>
              <a:t> </a:t>
            </a:r>
            <a:r>
              <a:rPr sz="3200" spc="-5" dirty="0">
                <a:solidFill>
                  <a:prstClr val="black"/>
                </a:solidFill>
                <a:latin typeface="Calibri"/>
                <a:cs typeface="Calibri"/>
              </a:rPr>
              <a:t>is </a:t>
            </a:r>
            <a:r>
              <a:rPr sz="3200" spc="-10" dirty="0">
                <a:solidFill>
                  <a:prstClr val="black"/>
                </a:solidFill>
                <a:latin typeface="Calibri"/>
                <a:cs typeface="Calibri"/>
              </a:rPr>
              <a:t>given</a:t>
            </a:r>
            <a:r>
              <a:rPr sz="3200" spc="-5" dirty="0">
                <a:solidFill>
                  <a:prstClr val="black"/>
                </a:solidFill>
                <a:latin typeface="Calibri"/>
                <a:cs typeface="Calibri"/>
              </a:rPr>
              <a:t> as:</a:t>
            </a:r>
            <a:endParaRPr sz="3200">
              <a:solidFill>
                <a:prstClr val="black"/>
              </a:solidFill>
              <a:latin typeface="Calibri"/>
              <a:cs typeface="Calibri"/>
            </a:endParaRPr>
          </a:p>
          <a:p>
            <a:pPr marL="469900">
              <a:spcBef>
                <a:spcPts val="700"/>
              </a:spcBef>
              <a:tabLst>
                <a:tab pos="1048385" algn="l"/>
                <a:tab pos="1899285" algn="l"/>
                <a:tab pos="2680970" algn="l"/>
                <a:tab pos="3130550" algn="l"/>
                <a:tab pos="3890645" algn="l"/>
              </a:tabLst>
            </a:pPr>
            <a:r>
              <a:rPr sz="2800" spc="-5" dirty="0">
                <a:solidFill>
                  <a:prstClr val="black"/>
                </a:solidFill>
                <a:latin typeface="Arial MT"/>
                <a:cs typeface="Arial MT"/>
              </a:rPr>
              <a:t>–</a:t>
            </a:r>
            <a:r>
              <a:rPr sz="2800" spc="-80" dirty="0">
                <a:solidFill>
                  <a:prstClr val="black"/>
                </a:solidFill>
                <a:latin typeface="Arial MT"/>
                <a:cs typeface="Arial MT"/>
              </a:rPr>
              <a:t> </a:t>
            </a:r>
            <a:r>
              <a:rPr sz="2800" spc="-5" dirty="0">
                <a:solidFill>
                  <a:prstClr val="black"/>
                </a:solidFill>
                <a:latin typeface="Cambria Math"/>
                <a:cs typeface="Cambria Math"/>
              </a:rPr>
              <a:t>𝐼	</a:t>
            </a:r>
            <a:r>
              <a:rPr sz="2800" spc="35" dirty="0">
                <a:solidFill>
                  <a:prstClr val="black"/>
                </a:solidFill>
                <a:latin typeface="Cambria Math"/>
                <a:cs typeface="Cambria Math"/>
              </a:rPr>
              <a:t>𝑌;</a:t>
            </a:r>
            <a:r>
              <a:rPr sz="2800" spc="-155" dirty="0">
                <a:solidFill>
                  <a:prstClr val="black"/>
                </a:solidFill>
                <a:latin typeface="Cambria Math"/>
                <a:cs typeface="Cambria Math"/>
              </a:rPr>
              <a:t> </a:t>
            </a:r>
            <a:r>
              <a:rPr sz="2800" spc="-5" dirty="0">
                <a:solidFill>
                  <a:prstClr val="black"/>
                </a:solidFill>
                <a:latin typeface="Cambria Math"/>
                <a:cs typeface="Cambria Math"/>
              </a:rPr>
              <a:t>𝐶	=</a:t>
            </a:r>
            <a:r>
              <a:rPr sz="2800" spc="160" dirty="0">
                <a:solidFill>
                  <a:prstClr val="black"/>
                </a:solidFill>
                <a:latin typeface="Cambria Math"/>
                <a:cs typeface="Cambria Math"/>
              </a:rPr>
              <a:t> </a:t>
            </a:r>
            <a:r>
              <a:rPr sz="2800" spc="-5" dirty="0">
                <a:solidFill>
                  <a:prstClr val="black"/>
                </a:solidFill>
                <a:latin typeface="Cambria Math"/>
                <a:cs typeface="Cambria Math"/>
              </a:rPr>
              <a:t>𝐻	𝑌	−</a:t>
            </a:r>
            <a:r>
              <a:rPr sz="2800" spc="10" dirty="0">
                <a:solidFill>
                  <a:prstClr val="black"/>
                </a:solidFill>
                <a:latin typeface="Cambria Math"/>
                <a:cs typeface="Cambria Math"/>
              </a:rPr>
              <a:t> </a:t>
            </a:r>
            <a:r>
              <a:rPr sz="2800" spc="-5" dirty="0">
                <a:solidFill>
                  <a:prstClr val="black"/>
                </a:solidFill>
                <a:latin typeface="Cambria Math"/>
                <a:cs typeface="Cambria Math"/>
              </a:rPr>
              <a:t>𝐻	𝑌</a:t>
            </a:r>
            <a:r>
              <a:rPr sz="2800" spc="285" dirty="0">
                <a:solidFill>
                  <a:prstClr val="black"/>
                </a:solidFill>
                <a:latin typeface="Cambria Math"/>
                <a:cs typeface="Cambria Math"/>
              </a:rPr>
              <a:t> </a:t>
            </a:r>
            <a:r>
              <a:rPr sz="2800" spc="-5" dirty="0">
                <a:solidFill>
                  <a:prstClr val="black"/>
                </a:solidFill>
                <a:latin typeface="Cambria Math"/>
                <a:cs typeface="Cambria Math"/>
              </a:rPr>
              <a:t>𝐶</a:t>
            </a:r>
            <a:endParaRPr sz="2800">
              <a:solidFill>
                <a:prstClr val="black"/>
              </a:solidFill>
              <a:latin typeface="Cambria Math"/>
              <a:cs typeface="Cambria Math"/>
            </a:endParaRPr>
          </a:p>
          <a:p>
            <a:pPr marL="756285" lvl="1" indent="-287020">
              <a:spcBef>
                <a:spcPts val="320"/>
              </a:spcBef>
              <a:buFont typeface="Arial MT"/>
              <a:buChar char="–"/>
              <a:tabLst>
                <a:tab pos="756920" algn="l"/>
              </a:tabLst>
            </a:pPr>
            <a:r>
              <a:rPr sz="2800" spc="-65" dirty="0">
                <a:solidFill>
                  <a:prstClr val="black"/>
                </a:solidFill>
                <a:latin typeface="Calibri"/>
                <a:cs typeface="Calibri"/>
              </a:rPr>
              <a:t>We</a:t>
            </a:r>
            <a:r>
              <a:rPr sz="2800" spc="-15" dirty="0">
                <a:solidFill>
                  <a:prstClr val="black"/>
                </a:solidFill>
                <a:latin typeface="Calibri"/>
                <a:cs typeface="Calibri"/>
              </a:rPr>
              <a:t> </a:t>
            </a:r>
            <a:r>
              <a:rPr sz="2800" spc="-10" dirty="0">
                <a:solidFill>
                  <a:prstClr val="black"/>
                </a:solidFill>
                <a:latin typeface="Calibri"/>
                <a:cs typeface="Calibri"/>
              </a:rPr>
              <a:t>already</a:t>
            </a:r>
            <a:r>
              <a:rPr sz="2800" spc="-5" dirty="0">
                <a:solidFill>
                  <a:prstClr val="black"/>
                </a:solidFill>
                <a:latin typeface="Calibri"/>
                <a:cs typeface="Calibri"/>
              </a:rPr>
              <a:t> </a:t>
            </a:r>
            <a:r>
              <a:rPr sz="2800" spc="-10" dirty="0">
                <a:solidFill>
                  <a:prstClr val="black"/>
                </a:solidFill>
                <a:latin typeface="Calibri"/>
                <a:cs typeface="Calibri"/>
              </a:rPr>
              <a:t>know</a:t>
            </a:r>
            <a:r>
              <a:rPr sz="2800" spc="10" dirty="0">
                <a:solidFill>
                  <a:prstClr val="black"/>
                </a:solidFill>
                <a:latin typeface="Calibri"/>
                <a:cs typeface="Calibri"/>
              </a:rPr>
              <a:t> </a:t>
            </a:r>
            <a:r>
              <a:rPr sz="2800" dirty="0">
                <a:solidFill>
                  <a:prstClr val="black"/>
                </a:solidFill>
                <a:latin typeface="Calibri"/>
                <a:cs typeface="Calibri"/>
              </a:rPr>
              <a:t>H(Y)</a:t>
            </a:r>
            <a:endParaRPr sz="2800">
              <a:solidFill>
                <a:prstClr val="black"/>
              </a:solidFill>
              <a:latin typeface="Calibri"/>
              <a:cs typeface="Calibri"/>
            </a:endParaRPr>
          </a:p>
          <a:p>
            <a:pPr marL="756285" marR="5080" lvl="1" indent="-287020">
              <a:lnSpc>
                <a:spcPts val="3030"/>
              </a:lnSpc>
              <a:spcBef>
                <a:spcPts val="715"/>
              </a:spcBef>
              <a:buFont typeface="Arial MT"/>
              <a:buChar char="–"/>
              <a:tabLst>
                <a:tab pos="756920" algn="l"/>
              </a:tabLst>
            </a:pPr>
            <a:r>
              <a:rPr sz="2800" spc="-5" dirty="0">
                <a:solidFill>
                  <a:prstClr val="black"/>
                </a:solidFill>
                <a:latin typeface="Calibri"/>
                <a:cs typeface="Calibri"/>
              </a:rPr>
              <a:t>H(Y|C)</a:t>
            </a:r>
            <a:r>
              <a:rPr sz="2800" spc="5" dirty="0">
                <a:solidFill>
                  <a:prstClr val="black"/>
                </a:solidFill>
                <a:latin typeface="Calibri"/>
                <a:cs typeface="Calibri"/>
              </a:rPr>
              <a:t> </a:t>
            </a:r>
            <a:r>
              <a:rPr sz="2800" spc="-10" dirty="0">
                <a:solidFill>
                  <a:prstClr val="black"/>
                </a:solidFill>
                <a:latin typeface="Calibri"/>
                <a:cs typeface="Calibri"/>
              </a:rPr>
              <a:t>is</a:t>
            </a:r>
            <a:r>
              <a:rPr sz="2800" spc="15" dirty="0">
                <a:solidFill>
                  <a:prstClr val="black"/>
                </a:solidFill>
                <a:latin typeface="Calibri"/>
                <a:cs typeface="Calibri"/>
              </a:rPr>
              <a:t> </a:t>
            </a:r>
            <a:r>
              <a:rPr sz="2800" spc="-10" dirty="0">
                <a:solidFill>
                  <a:prstClr val="black"/>
                </a:solidFill>
                <a:latin typeface="Calibri"/>
                <a:cs typeface="Calibri"/>
              </a:rPr>
              <a:t>the</a:t>
            </a:r>
            <a:r>
              <a:rPr sz="2800" spc="20" dirty="0">
                <a:solidFill>
                  <a:prstClr val="black"/>
                </a:solidFill>
                <a:latin typeface="Calibri"/>
                <a:cs typeface="Calibri"/>
              </a:rPr>
              <a:t> </a:t>
            </a:r>
            <a:r>
              <a:rPr sz="2800" spc="-20" dirty="0">
                <a:solidFill>
                  <a:prstClr val="black"/>
                </a:solidFill>
                <a:latin typeface="Calibri"/>
                <a:cs typeface="Calibri"/>
              </a:rPr>
              <a:t>entropy</a:t>
            </a:r>
            <a:r>
              <a:rPr sz="2800" spc="20" dirty="0">
                <a:solidFill>
                  <a:prstClr val="black"/>
                </a:solidFill>
                <a:latin typeface="Calibri"/>
                <a:cs typeface="Calibri"/>
              </a:rPr>
              <a:t> </a:t>
            </a:r>
            <a:r>
              <a:rPr sz="2800" spc="-5" dirty="0">
                <a:solidFill>
                  <a:prstClr val="black"/>
                </a:solidFill>
                <a:latin typeface="Calibri"/>
                <a:cs typeface="Calibri"/>
              </a:rPr>
              <a:t>of</a:t>
            </a:r>
            <a:r>
              <a:rPr sz="2800" spc="5" dirty="0">
                <a:solidFill>
                  <a:prstClr val="black"/>
                </a:solidFill>
                <a:latin typeface="Calibri"/>
                <a:cs typeface="Calibri"/>
              </a:rPr>
              <a:t> </a:t>
            </a:r>
            <a:r>
              <a:rPr sz="2800" spc="-5" dirty="0">
                <a:solidFill>
                  <a:prstClr val="black"/>
                </a:solidFill>
                <a:latin typeface="Calibri"/>
                <a:cs typeface="Calibri"/>
              </a:rPr>
              <a:t>class</a:t>
            </a:r>
            <a:r>
              <a:rPr sz="2800" spc="15" dirty="0">
                <a:solidFill>
                  <a:prstClr val="black"/>
                </a:solidFill>
                <a:latin typeface="Calibri"/>
                <a:cs typeface="Calibri"/>
              </a:rPr>
              <a:t> </a:t>
            </a:r>
            <a:r>
              <a:rPr sz="2800" spc="-10" dirty="0">
                <a:solidFill>
                  <a:prstClr val="black"/>
                </a:solidFill>
                <a:latin typeface="Calibri"/>
                <a:cs typeface="Calibri"/>
              </a:rPr>
              <a:t>labels</a:t>
            </a:r>
            <a:r>
              <a:rPr sz="2800" spc="15" dirty="0">
                <a:solidFill>
                  <a:prstClr val="black"/>
                </a:solidFill>
                <a:latin typeface="Calibri"/>
                <a:cs typeface="Calibri"/>
              </a:rPr>
              <a:t> </a:t>
            </a:r>
            <a:r>
              <a:rPr sz="2800" spc="-10" dirty="0">
                <a:solidFill>
                  <a:prstClr val="black"/>
                </a:solidFill>
                <a:latin typeface="Calibri"/>
                <a:cs typeface="Calibri"/>
              </a:rPr>
              <a:t>within</a:t>
            </a:r>
            <a:r>
              <a:rPr sz="2800" spc="20" dirty="0">
                <a:solidFill>
                  <a:prstClr val="black"/>
                </a:solidFill>
                <a:latin typeface="Calibri"/>
                <a:cs typeface="Calibri"/>
              </a:rPr>
              <a:t> </a:t>
            </a:r>
            <a:r>
              <a:rPr sz="2800" spc="-5" dirty="0">
                <a:solidFill>
                  <a:prstClr val="black"/>
                </a:solidFill>
                <a:latin typeface="Calibri"/>
                <a:cs typeface="Calibri"/>
              </a:rPr>
              <a:t>each </a:t>
            </a:r>
            <a:r>
              <a:rPr sz="2800" spc="-615" dirty="0">
                <a:solidFill>
                  <a:prstClr val="black"/>
                </a:solidFill>
                <a:latin typeface="Calibri"/>
                <a:cs typeface="Calibri"/>
              </a:rPr>
              <a:t> </a:t>
            </a:r>
            <a:r>
              <a:rPr sz="2800" spc="-45" dirty="0">
                <a:solidFill>
                  <a:prstClr val="black"/>
                </a:solidFill>
                <a:latin typeface="Calibri"/>
                <a:cs typeface="Calibri"/>
              </a:rPr>
              <a:t>cluster,</a:t>
            </a:r>
            <a:r>
              <a:rPr sz="2800" spc="20" dirty="0">
                <a:solidFill>
                  <a:prstClr val="black"/>
                </a:solidFill>
                <a:latin typeface="Calibri"/>
                <a:cs typeface="Calibri"/>
              </a:rPr>
              <a:t> </a:t>
            </a:r>
            <a:r>
              <a:rPr sz="2800" spc="-10" dirty="0">
                <a:solidFill>
                  <a:srgbClr val="FF0000"/>
                </a:solidFill>
                <a:latin typeface="Calibri"/>
                <a:cs typeface="Calibri"/>
              </a:rPr>
              <a:t>how</a:t>
            </a:r>
            <a:r>
              <a:rPr sz="2800" spc="20" dirty="0">
                <a:solidFill>
                  <a:srgbClr val="FF0000"/>
                </a:solidFill>
                <a:latin typeface="Calibri"/>
                <a:cs typeface="Calibri"/>
              </a:rPr>
              <a:t> </a:t>
            </a:r>
            <a:r>
              <a:rPr sz="2800" spc="-5" dirty="0">
                <a:solidFill>
                  <a:srgbClr val="FF0000"/>
                </a:solidFill>
                <a:latin typeface="Calibri"/>
                <a:cs typeface="Calibri"/>
              </a:rPr>
              <a:t>do</a:t>
            </a:r>
            <a:r>
              <a:rPr sz="2800" spc="15" dirty="0">
                <a:solidFill>
                  <a:srgbClr val="FF0000"/>
                </a:solidFill>
                <a:latin typeface="Calibri"/>
                <a:cs typeface="Calibri"/>
              </a:rPr>
              <a:t> </a:t>
            </a:r>
            <a:r>
              <a:rPr sz="2800" spc="-15" dirty="0">
                <a:solidFill>
                  <a:srgbClr val="FF0000"/>
                </a:solidFill>
                <a:latin typeface="Calibri"/>
                <a:cs typeface="Calibri"/>
              </a:rPr>
              <a:t>we</a:t>
            </a:r>
            <a:r>
              <a:rPr sz="2800" spc="-10" dirty="0">
                <a:solidFill>
                  <a:srgbClr val="FF0000"/>
                </a:solidFill>
                <a:latin typeface="Calibri"/>
                <a:cs typeface="Calibri"/>
              </a:rPr>
              <a:t> </a:t>
            </a:r>
            <a:r>
              <a:rPr sz="2800" spc="-15" dirty="0">
                <a:solidFill>
                  <a:srgbClr val="FF0000"/>
                </a:solidFill>
                <a:latin typeface="Calibri"/>
                <a:cs typeface="Calibri"/>
              </a:rPr>
              <a:t>calculate</a:t>
            </a:r>
            <a:r>
              <a:rPr sz="2800" spc="-10" dirty="0">
                <a:solidFill>
                  <a:srgbClr val="FF0000"/>
                </a:solidFill>
                <a:latin typeface="Calibri"/>
                <a:cs typeface="Calibri"/>
              </a:rPr>
              <a:t> this??</a:t>
            </a:r>
            <a:endParaRPr sz="2800">
              <a:solidFill>
                <a:prstClr val="black"/>
              </a:solidFill>
              <a:latin typeface="Calibri"/>
              <a:cs typeface="Calibri"/>
            </a:endParaRPr>
          </a:p>
          <a:p>
            <a:pPr>
              <a:spcBef>
                <a:spcPts val="25"/>
              </a:spcBef>
            </a:pPr>
            <a:endParaRPr sz="3550">
              <a:solidFill>
                <a:prstClr val="black"/>
              </a:solidFill>
              <a:latin typeface="Calibri"/>
              <a:cs typeface="Calibri"/>
            </a:endParaRPr>
          </a:p>
          <a:p>
            <a:pPr marL="469265" marR="24765">
              <a:lnSpc>
                <a:spcPts val="3030"/>
              </a:lnSpc>
            </a:pPr>
            <a:r>
              <a:rPr sz="2800" spc="-10" dirty="0">
                <a:solidFill>
                  <a:srgbClr val="0070C0"/>
                </a:solidFill>
                <a:latin typeface="Calibri"/>
                <a:cs typeface="Calibri"/>
              </a:rPr>
              <a:t>Mutual</a:t>
            </a:r>
            <a:r>
              <a:rPr sz="2800" spc="30" dirty="0">
                <a:solidFill>
                  <a:srgbClr val="0070C0"/>
                </a:solidFill>
                <a:latin typeface="Calibri"/>
                <a:cs typeface="Calibri"/>
              </a:rPr>
              <a:t> </a:t>
            </a:r>
            <a:r>
              <a:rPr sz="2800" spc="-15" dirty="0">
                <a:solidFill>
                  <a:srgbClr val="0070C0"/>
                </a:solidFill>
                <a:latin typeface="Calibri"/>
                <a:cs typeface="Calibri"/>
              </a:rPr>
              <a:t>Information</a:t>
            </a:r>
            <a:r>
              <a:rPr sz="2800" spc="5" dirty="0">
                <a:solidFill>
                  <a:srgbClr val="0070C0"/>
                </a:solidFill>
                <a:latin typeface="Calibri"/>
                <a:cs typeface="Calibri"/>
              </a:rPr>
              <a:t> </a:t>
            </a:r>
            <a:r>
              <a:rPr sz="2800" spc="-15" dirty="0">
                <a:solidFill>
                  <a:srgbClr val="0070C0"/>
                </a:solidFill>
                <a:latin typeface="Calibri"/>
                <a:cs typeface="Calibri"/>
              </a:rPr>
              <a:t>tells</a:t>
            </a:r>
            <a:r>
              <a:rPr sz="2800" dirty="0">
                <a:solidFill>
                  <a:srgbClr val="0070C0"/>
                </a:solidFill>
                <a:latin typeface="Calibri"/>
                <a:cs typeface="Calibri"/>
              </a:rPr>
              <a:t> </a:t>
            </a:r>
            <a:r>
              <a:rPr sz="2800" spc="-5" dirty="0">
                <a:solidFill>
                  <a:srgbClr val="0070C0"/>
                </a:solidFill>
                <a:latin typeface="Calibri"/>
                <a:cs typeface="Calibri"/>
              </a:rPr>
              <a:t>us</a:t>
            </a:r>
            <a:r>
              <a:rPr sz="2800" spc="25" dirty="0">
                <a:solidFill>
                  <a:srgbClr val="0070C0"/>
                </a:solidFill>
                <a:latin typeface="Calibri"/>
                <a:cs typeface="Calibri"/>
              </a:rPr>
              <a:t> </a:t>
            </a:r>
            <a:r>
              <a:rPr sz="2800" spc="-10" dirty="0">
                <a:solidFill>
                  <a:srgbClr val="0070C0"/>
                </a:solidFill>
                <a:latin typeface="Calibri"/>
                <a:cs typeface="Calibri"/>
              </a:rPr>
              <a:t>the</a:t>
            </a:r>
            <a:r>
              <a:rPr sz="2800" dirty="0">
                <a:solidFill>
                  <a:srgbClr val="0070C0"/>
                </a:solidFill>
                <a:latin typeface="Calibri"/>
                <a:cs typeface="Calibri"/>
              </a:rPr>
              <a:t> </a:t>
            </a:r>
            <a:r>
              <a:rPr sz="2800" spc="-10" dirty="0">
                <a:solidFill>
                  <a:srgbClr val="0070C0"/>
                </a:solidFill>
                <a:latin typeface="Calibri"/>
                <a:cs typeface="Calibri"/>
              </a:rPr>
              <a:t>reduction</a:t>
            </a:r>
            <a:r>
              <a:rPr sz="2800" spc="35" dirty="0">
                <a:solidFill>
                  <a:srgbClr val="0070C0"/>
                </a:solidFill>
                <a:latin typeface="Calibri"/>
                <a:cs typeface="Calibri"/>
              </a:rPr>
              <a:t> </a:t>
            </a:r>
            <a:r>
              <a:rPr sz="2800" spc="-10" dirty="0">
                <a:solidFill>
                  <a:srgbClr val="0070C0"/>
                </a:solidFill>
                <a:latin typeface="Calibri"/>
                <a:cs typeface="Calibri"/>
              </a:rPr>
              <a:t>in</a:t>
            </a:r>
            <a:r>
              <a:rPr sz="2800" spc="5" dirty="0">
                <a:solidFill>
                  <a:srgbClr val="0070C0"/>
                </a:solidFill>
                <a:latin typeface="Calibri"/>
                <a:cs typeface="Calibri"/>
              </a:rPr>
              <a:t> </a:t>
            </a:r>
            <a:r>
              <a:rPr sz="2800" spc="-10" dirty="0">
                <a:solidFill>
                  <a:srgbClr val="0070C0"/>
                </a:solidFill>
                <a:latin typeface="Calibri"/>
                <a:cs typeface="Calibri"/>
              </a:rPr>
              <a:t>the </a:t>
            </a:r>
            <a:r>
              <a:rPr sz="2800" spc="-5" dirty="0">
                <a:solidFill>
                  <a:srgbClr val="0070C0"/>
                </a:solidFill>
                <a:latin typeface="Calibri"/>
                <a:cs typeface="Calibri"/>
              </a:rPr>
              <a:t> </a:t>
            </a:r>
            <a:r>
              <a:rPr sz="2800" spc="-20" dirty="0">
                <a:solidFill>
                  <a:srgbClr val="0070C0"/>
                </a:solidFill>
                <a:latin typeface="Calibri"/>
                <a:cs typeface="Calibri"/>
              </a:rPr>
              <a:t>entropy</a:t>
            </a:r>
            <a:r>
              <a:rPr sz="2800" spc="15" dirty="0">
                <a:solidFill>
                  <a:srgbClr val="0070C0"/>
                </a:solidFill>
                <a:latin typeface="Calibri"/>
                <a:cs typeface="Calibri"/>
              </a:rPr>
              <a:t> </a:t>
            </a:r>
            <a:r>
              <a:rPr sz="2800" spc="-5" dirty="0">
                <a:solidFill>
                  <a:srgbClr val="0070C0"/>
                </a:solidFill>
                <a:latin typeface="Calibri"/>
                <a:cs typeface="Calibri"/>
              </a:rPr>
              <a:t>of</a:t>
            </a:r>
            <a:r>
              <a:rPr sz="2800" dirty="0">
                <a:solidFill>
                  <a:srgbClr val="0070C0"/>
                </a:solidFill>
                <a:latin typeface="Calibri"/>
                <a:cs typeface="Calibri"/>
              </a:rPr>
              <a:t> </a:t>
            </a:r>
            <a:r>
              <a:rPr sz="2800" spc="-5" dirty="0">
                <a:solidFill>
                  <a:srgbClr val="0070C0"/>
                </a:solidFill>
                <a:latin typeface="Calibri"/>
                <a:cs typeface="Calibri"/>
              </a:rPr>
              <a:t>class</a:t>
            </a:r>
            <a:r>
              <a:rPr sz="2800" spc="15" dirty="0">
                <a:solidFill>
                  <a:srgbClr val="0070C0"/>
                </a:solidFill>
                <a:latin typeface="Calibri"/>
                <a:cs typeface="Calibri"/>
              </a:rPr>
              <a:t> </a:t>
            </a:r>
            <a:r>
              <a:rPr sz="2800" spc="-5" dirty="0">
                <a:solidFill>
                  <a:srgbClr val="0070C0"/>
                </a:solidFill>
                <a:latin typeface="Calibri"/>
                <a:cs typeface="Calibri"/>
              </a:rPr>
              <a:t>labels</a:t>
            </a:r>
            <a:r>
              <a:rPr sz="2800" spc="10" dirty="0">
                <a:solidFill>
                  <a:srgbClr val="0070C0"/>
                </a:solidFill>
                <a:latin typeface="Calibri"/>
                <a:cs typeface="Calibri"/>
              </a:rPr>
              <a:t> </a:t>
            </a:r>
            <a:r>
              <a:rPr sz="2800" spc="-10" dirty="0">
                <a:solidFill>
                  <a:srgbClr val="0070C0"/>
                </a:solidFill>
                <a:latin typeface="Calibri"/>
                <a:cs typeface="Calibri"/>
              </a:rPr>
              <a:t>that</a:t>
            </a:r>
            <a:r>
              <a:rPr sz="2800" spc="15" dirty="0">
                <a:solidFill>
                  <a:srgbClr val="0070C0"/>
                </a:solidFill>
                <a:latin typeface="Calibri"/>
                <a:cs typeface="Calibri"/>
              </a:rPr>
              <a:t> </a:t>
            </a:r>
            <a:r>
              <a:rPr sz="2800" spc="-15" dirty="0">
                <a:solidFill>
                  <a:srgbClr val="0070C0"/>
                </a:solidFill>
                <a:latin typeface="Calibri"/>
                <a:cs typeface="Calibri"/>
              </a:rPr>
              <a:t>we</a:t>
            </a:r>
            <a:r>
              <a:rPr sz="2800" spc="-10" dirty="0">
                <a:solidFill>
                  <a:srgbClr val="0070C0"/>
                </a:solidFill>
                <a:latin typeface="Calibri"/>
                <a:cs typeface="Calibri"/>
              </a:rPr>
              <a:t> </a:t>
            </a:r>
            <a:r>
              <a:rPr sz="2800" spc="-15" dirty="0">
                <a:solidFill>
                  <a:srgbClr val="0070C0"/>
                </a:solidFill>
                <a:latin typeface="Calibri"/>
                <a:cs typeface="Calibri"/>
              </a:rPr>
              <a:t>get </a:t>
            </a:r>
            <a:r>
              <a:rPr sz="2800" spc="-10" dirty="0">
                <a:solidFill>
                  <a:srgbClr val="0070C0"/>
                </a:solidFill>
                <a:latin typeface="Calibri"/>
                <a:cs typeface="Calibri"/>
              </a:rPr>
              <a:t>if</a:t>
            </a:r>
            <a:r>
              <a:rPr sz="2800" dirty="0">
                <a:solidFill>
                  <a:srgbClr val="0070C0"/>
                </a:solidFill>
                <a:latin typeface="Calibri"/>
                <a:cs typeface="Calibri"/>
              </a:rPr>
              <a:t> </a:t>
            </a:r>
            <a:r>
              <a:rPr sz="2800" spc="-15" dirty="0">
                <a:solidFill>
                  <a:srgbClr val="0070C0"/>
                </a:solidFill>
                <a:latin typeface="Calibri"/>
                <a:cs typeface="Calibri"/>
              </a:rPr>
              <a:t>we</a:t>
            </a:r>
            <a:r>
              <a:rPr sz="2800" spc="-10" dirty="0">
                <a:solidFill>
                  <a:srgbClr val="0070C0"/>
                </a:solidFill>
                <a:latin typeface="Calibri"/>
                <a:cs typeface="Calibri"/>
              </a:rPr>
              <a:t> know</a:t>
            </a:r>
            <a:r>
              <a:rPr sz="2800" spc="15" dirty="0">
                <a:solidFill>
                  <a:srgbClr val="0070C0"/>
                </a:solidFill>
                <a:latin typeface="Calibri"/>
                <a:cs typeface="Calibri"/>
              </a:rPr>
              <a:t> </a:t>
            </a:r>
            <a:r>
              <a:rPr sz="2800" spc="-5" dirty="0">
                <a:solidFill>
                  <a:srgbClr val="0070C0"/>
                </a:solidFill>
                <a:latin typeface="Calibri"/>
                <a:cs typeface="Calibri"/>
              </a:rPr>
              <a:t>the </a:t>
            </a:r>
            <a:r>
              <a:rPr sz="2800" spc="-615" dirty="0">
                <a:solidFill>
                  <a:srgbClr val="0070C0"/>
                </a:solidFill>
                <a:latin typeface="Calibri"/>
                <a:cs typeface="Calibri"/>
              </a:rPr>
              <a:t> </a:t>
            </a:r>
            <a:r>
              <a:rPr sz="2800" spc="-15" dirty="0">
                <a:solidFill>
                  <a:srgbClr val="0070C0"/>
                </a:solidFill>
                <a:latin typeface="Calibri"/>
                <a:cs typeface="Calibri"/>
              </a:rPr>
              <a:t>cluster</a:t>
            </a:r>
            <a:r>
              <a:rPr sz="2800" spc="20" dirty="0">
                <a:solidFill>
                  <a:srgbClr val="0070C0"/>
                </a:solidFill>
                <a:latin typeface="Calibri"/>
                <a:cs typeface="Calibri"/>
              </a:rPr>
              <a:t> </a:t>
            </a:r>
            <a:r>
              <a:rPr sz="2800" spc="-10" dirty="0">
                <a:solidFill>
                  <a:srgbClr val="0070C0"/>
                </a:solidFill>
                <a:latin typeface="Calibri"/>
                <a:cs typeface="Calibri"/>
              </a:rPr>
              <a:t>labels.</a:t>
            </a:r>
            <a:r>
              <a:rPr sz="2800" spc="15" dirty="0">
                <a:solidFill>
                  <a:srgbClr val="0070C0"/>
                </a:solidFill>
                <a:latin typeface="Calibri"/>
                <a:cs typeface="Calibri"/>
              </a:rPr>
              <a:t> </a:t>
            </a:r>
            <a:r>
              <a:rPr sz="2800" spc="-10" dirty="0">
                <a:solidFill>
                  <a:srgbClr val="0070C0"/>
                </a:solidFill>
                <a:latin typeface="Calibri"/>
                <a:cs typeface="Calibri"/>
              </a:rPr>
              <a:t>(Similar</a:t>
            </a:r>
            <a:r>
              <a:rPr sz="2800" spc="10" dirty="0">
                <a:solidFill>
                  <a:srgbClr val="0070C0"/>
                </a:solidFill>
                <a:latin typeface="Calibri"/>
                <a:cs typeface="Calibri"/>
              </a:rPr>
              <a:t> </a:t>
            </a:r>
            <a:r>
              <a:rPr sz="2800" spc="-15" dirty="0">
                <a:solidFill>
                  <a:srgbClr val="0070C0"/>
                </a:solidFill>
                <a:latin typeface="Calibri"/>
                <a:cs typeface="Calibri"/>
              </a:rPr>
              <a:t>to</a:t>
            </a:r>
            <a:r>
              <a:rPr sz="2800" dirty="0">
                <a:solidFill>
                  <a:srgbClr val="0070C0"/>
                </a:solidFill>
                <a:latin typeface="Calibri"/>
                <a:cs typeface="Calibri"/>
              </a:rPr>
              <a:t> </a:t>
            </a:r>
            <a:r>
              <a:rPr sz="2800" spc="-15" dirty="0">
                <a:solidFill>
                  <a:srgbClr val="0070C0"/>
                </a:solidFill>
                <a:latin typeface="Calibri"/>
                <a:cs typeface="Calibri"/>
              </a:rPr>
              <a:t>Information</a:t>
            </a:r>
            <a:r>
              <a:rPr sz="2800" spc="10" dirty="0">
                <a:solidFill>
                  <a:srgbClr val="0070C0"/>
                </a:solidFill>
                <a:latin typeface="Calibri"/>
                <a:cs typeface="Calibri"/>
              </a:rPr>
              <a:t> </a:t>
            </a:r>
            <a:r>
              <a:rPr sz="2800" spc="-20" dirty="0">
                <a:solidFill>
                  <a:srgbClr val="0070C0"/>
                </a:solidFill>
                <a:latin typeface="Calibri"/>
                <a:cs typeface="Calibri"/>
              </a:rPr>
              <a:t>gain</a:t>
            </a:r>
            <a:r>
              <a:rPr sz="2800" spc="-10" dirty="0">
                <a:solidFill>
                  <a:srgbClr val="0070C0"/>
                </a:solidFill>
                <a:latin typeface="Calibri"/>
                <a:cs typeface="Calibri"/>
              </a:rPr>
              <a:t> </a:t>
            </a:r>
            <a:r>
              <a:rPr sz="2800" spc="-15" dirty="0">
                <a:solidFill>
                  <a:srgbClr val="0070C0"/>
                </a:solidFill>
                <a:latin typeface="Calibri"/>
                <a:cs typeface="Calibri"/>
              </a:rPr>
              <a:t>in </a:t>
            </a:r>
            <a:r>
              <a:rPr sz="2800" spc="-10" dirty="0">
                <a:solidFill>
                  <a:srgbClr val="0070C0"/>
                </a:solidFill>
                <a:latin typeface="Calibri"/>
                <a:cs typeface="Calibri"/>
              </a:rPr>
              <a:t> deicison</a:t>
            </a:r>
            <a:r>
              <a:rPr sz="2800" spc="20" dirty="0">
                <a:solidFill>
                  <a:srgbClr val="0070C0"/>
                </a:solidFill>
                <a:latin typeface="Calibri"/>
                <a:cs typeface="Calibri"/>
              </a:rPr>
              <a:t> </a:t>
            </a:r>
            <a:r>
              <a:rPr sz="2800" spc="-10" dirty="0">
                <a:solidFill>
                  <a:srgbClr val="0070C0"/>
                </a:solidFill>
                <a:latin typeface="Calibri"/>
                <a:cs typeface="Calibri"/>
              </a:rPr>
              <a:t>trees)</a:t>
            </a:r>
            <a:endParaRPr sz="2800">
              <a:solidFill>
                <a:prstClr val="black"/>
              </a:solidFill>
              <a:latin typeface="Calibri"/>
              <a:cs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411" y="191836"/>
            <a:ext cx="9753176" cy="1243289"/>
          </a:xfrm>
          <a:prstGeom prst="rect">
            <a:avLst/>
          </a:prstGeom>
        </p:spPr>
        <p:txBody>
          <a:bodyPr vert="horz" wrap="square" lIns="0" tIns="12065" rIns="0" bIns="0" rtlCol="0">
            <a:spAutoFit/>
          </a:bodyPr>
          <a:lstStyle/>
          <a:p>
            <a:pPr marL="1454150" marR="5080" indent="-1442085">
              <a:spcBef>
                <a:spcPts val="95"/>
              </a:spcBef>
            </a:pPr>
            <a:r>
              <a:rPr spc="-5" dirty="0"/>
              <a:t>H(Y|C):</a:t>
            </a:r>
            <a:r>
              <a:rPr spc="10" dirty="0"/>
              <a:t> </a:t>
            </a:r>
            <a:r>
              <a:rPr spc="-10" dirty="0"/>
              <a:t>conditional</a:t>
            </a:r>
            <a:r>
              <a:rPr spc="-25" dirty="0"/>
              <a:t> entropy</a:t>
            </a:r>
            <a:r>
              <a:rPr spc="-20" dirty="0"/>
              <a:t> </a:t>
            </a:r>
            <a:r>
              <a:rPr spc="-5" dirty="0"/>
              <a:t>of</a:t>
            </a:r>
            <a:r>
              <a:rPr spc="5" dirty="0"/>
              <a:t> </a:t>
            </a:r>
            <a:r>
              <a:rPr spc="-5" dirty="0"/>
              <a:t>class </a:t>
            </a:r>
            <a:r>
              <a:rPr spc="-890" dirty="0"/>
              <a:t> </a:t>
            </a:r>
            <a:r>
              <a:rPr spc="-5" dirty="0"/>
              <a:t>labels</a:t>
            </a:r>
            <a:r>
              <a:rPr spc="-30" dirty="0"/>
              <a:t> for</a:t>
            </a:r>
            <a:r>
              <a:rPr dirty="0"/>
              <a:t> </a:t>
            </a:r>
            <a:r>
              <a:rPr spc="-15" dirty="0"/>
              <a:t>clustering</a:t>
            </a:r>
            <a:r>
              <a:rPr spc="5" dirty="0"/>
              <a:t> </a:t>
            </a:r>
            <a:r>
              <a:rPr spc="-5" dirty="0"/>
              <a:t>C</a:t>
            </a:r>
          </a:p>
        </p:txBody>
      </p:sp>
      <p:sp>
        <p:nvSpPr>
          <p:cNvPr id="3" name="object 3"/>
          <p:cNvSpPr txBox="1"/>
          <p:nvPr/>
        </p:nvSpPr>
        <p:spPr>
          <a:xfrm>
            <a:off x="2059941" y="1502329"/>
            <a:ext cx="5708015" cy="2379980"/>
          </a:xfrm>
          <a:prstGeom prst="rect">
            <a:avLst/>
          </a:prstGeom>
        </p:spPr>
        <p:txBody>
          <a:bodyPr vert="horz" wrap="square" lIns="0" tIns="118110" rIns="0" bIns="0" rtlCol="0">
            <a:spAutoFit/>
          </a:bodyPr>
          <a:lstStyle/>
          <a:p>
            <a:pPr marL="355600" indent="-342900">
              <a:spcBef>
                <a:spcPts val="930"/>
              </a:spcBef>
              <a:buFont typeface="Arial MT"/>
              <a:buChar char="•"/>
              <a:tabLst>
                <a:tab pos="354965" algn="l"/>
                <a:tab pos="355600" algn="l"/>
              </a:tabLst>
            </a:pPr>
            <a:r>
              <a:rPr sz="3200" spc="-5" dirty="0">
                <a:solidFill>
                  <a:prstClr val="black"/>
                </a:solidFill>
                <a:latin typeface="Calibri"/>
                <a:cs typeface="Calibri"/>
              </a:rPr>
              <a:t>Consider</a:t>
            </a:r>
            <a:r>
              <a:rPr sz="3200" spc="-20" dirty="0">
                <a:solidFill>
                  <a:prstClr val="black"/>
                </a:solidFill>
                <a:latin typeface="Calibri"/>
                <a:cs typeface="Calibri"/>
              </a:rPr>
              <a:t> </a:t>
            </a:r>
            <a:r>
              <a:rPr sz="3200" spc="-10" dirty="0">
                <a:solidFill>
                  <a:prstClr val="black"/>
                </a:solidFill>
                <a:latin typeface="Calibri"/>
                <a:cs typeface="Calibri"/>
              </a:rPr>
              <a:t>Cluster-1:</a:t>
            </a:r>
            <a:endParaRPr sz="3200">
              <a:solidFill>
                <a:prstClr val="black"/>
              </a:solidFill>
              <a:latin typeface="Calibri"/>
              <a:cs typeface="Calibri"/>
            </a:endParaRPr>
          </a:p>
          <a:p>
            <a:pPr marL="756285" lvl="1" indent="-287020">
              <a:spcBef>
                <a:spcPts val="620"/>
              </a:spcBef>
              <a:buFont typeface="Arial MT"/>
              <a:buChar char="–"/>
              <a:tabLst>
                <a:tab pos="756920" algn="l"/>
              </a:tabLst>
            </a:pPr>
            <a:r>
              <a:rPr sz="2400" spc="-5" dirty="0">
                <a:solidFill>
                  <a:prstClr val="black"/>
                </a:solidFill>
                <a:latin typeface="Calibri"/>
                <a:cs typeface="Calibri"/>
              </a:rPr>
              <a:t>P(Y=1|C=1)=3/10</a:t>
            </a:r>
            <a:r>
              <a:rPr sz="2400" spc="-25" dirty="0">
                <a:solidFill>
                  <a:prstClr val="black"/>
                </a:solidFill>
                <a:latin typeface="Calibri"/>
                <a:cs typeface="Calibri"/>
              </a:rPr>
              <a:t> </a:t>
            </a:r>
            <a:r>
              <a:rPr spc="-10" dirty="0">
                <a:solidFill>
                  <a:prstClr val="black"/>
                </a:solidFill>
                <a:latin typeface="Calibri"/>
                <a:cs typeface="Calibri"/>
              </a:rPr>
              <a:t>(three</a:t>
            </a:r>
            <a:r>
              <a:rPr spc="20" dirty="0">
                <a:solidFill>
                  <a:prstClr val="black"/>
                </a:solidFill>
                <a:latin typeface="Calibri"/>
                <a:cs typeface="Calibri"/>
              </a:rPr>
              <a:t> </a:t>
            </a:r>
            <a:r>
              <a:rPr spc="-5" dirty="0">
                <a:solidFill>
                  <a:prstClr val="black"/>
                </a:solidFill>
                <a:latin typeface="Calibri"/>
                <a:cs typeface="Calibri"/>
              </a:rPr>
              <a:t>triangles</a:t>
            </a:r>
            <a:r>
              <a:rPr spc="20" dirty="0">
                <a:solidFill>
                  <a:prstClr val="black"/>
                </a:solidFill>
                <a:latin typeface="Calibri"/>
                <a:cs typeface="Calibri"/>
              </a:rPr>
              <a:t> </a:t>
            </a:r>
            <a:r>
              <a:rPr spc="-5" dirty="0">
                <a:solidFill>
                  <a:prstClr val="black"/>
                </a:solidFill>
                <a:latin typeface="Calibri"/>
                <a:cs typeface="Calibri"/>
              </a:rPr>
              <a:t>in</a:t>
            </a:r>
            <a:r>
              <a:rPr spc="15"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5" dirty="0">
                <a:solidFill>
                  <a:prstClr val="black"/>
                </a:solidFill>
                <a:latin typeface="Calibri"/>
                <a:cs typeface="Calibri"/>
              </a:rPr>
              <a:t>P(Y=2|C=1)=3/10</a:t>
            </a:r>
            <a:r>
              <a:rPr sz="2400" spc="-25" dirty="0">
                <a:solidFill>
                  <a:prstClr val="black"/>
                </a:solidFill>
                <a:latin typeface="Calibri"/>
                <a:cs typeface="Calibri"/>
              </a:rPr>
              <a:t> </a:t>
            </a:r>
            <a:r>
              <a:rPr spc="-10" dirty="0">
                <a:solidFill>
                  <a:prstClr val="black"/>
                </a:solidFill>
                <a:latin typeface="Calibri"/>
                <a:cs typeface="Calibri"/>
              </a:rPr>
              <a:t>(three</a:t>
            </a:r>
            <a:r>
              <a:rPr spc="20" dirty="0">
                <a:solidFill>
                  <a:prstClr val="black"/>
                </a:solidFill>
                <a:latin typeface="Calibri"/>
                <a:cs typeface="Calibri"/>
              </a:rPr>
              <a:t> </a:t>
            </a:r>
            <a:r>
              <a:rPr spc="-10" dirty="0">
                <a:solidFill>
                  <a:prstClr val="black"/>
                </a:solidFill>
                <a:latin typeface="Calibri"/>
                <a:cs typeface="Calibri"/>
              </a:rPr>
              <a:t>rectangles</a:t>
            </a:r>
            <a:r>
              <a:rPr spc="20" dirty="0">
                <a:solidFill>
                  <a:prstClr val="black"/>
                </a:solidFill>
                <a:latin typeface="Calibri"/>
                <a:cs typeface="Calibri"/>
              </a:rPr>
              <a:t> </a:t>
            </a:r>
            <a:r>
              <a:rPr spc="-5" dirty="0">
                <a:solidFill>
                  <a:prstClr val="black"/>
                </a:solidFill>
                <a:latin typeface="Calibri"/>
                <a:cs typeface="Calibri"/>
              </a:rPr>
              <a:t>in</a:t>
            </a:r>
            <a:r>
              <a:rPr spc="15"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5" dirty="0">
                <a:solidFill>
                  <a:prstClr val="black"/>
                </a:solidFill>
                <a:latin typeface="Calibri"/>
                <a:cs typeface="Calibri"/>
              </a:rPr>
              <a:t>P(Y=3|C=1)=4/10</a:t>
            </a:r>
            <a:r>
              <a:rPr sz="2400" spc="-30" dirty="0">
                <a:solidFill>
                  <a:prstClr val="black"/>
                </a:solidFill>
                <a:latin typeface="Calibri"/>
                <a:cs typeface="Calibri"/>
              </a:rPr>
              <a:t> </a:t>
            </a:r>
            <a:r>
              <a:rPr spc="-10" dirty="0">
                <a:solidFill>
                  <a:prstClr val="black"/>
                </a:solidFill>
                <a:latin typeface="Calibri"/>
                <a:cs typeface="Calibri"/>
              </a:rPr>
              <a:t>(four</a:t>
            </a:r>
            <a:r>
              <a:rPr dirty="0">
                <a:solidFill>
                  <a:prstClr val="black"/>
                </a:solidFill>
                <a:latin typeface="Calibri"/>
                <a:cs typeface="Calibri"/>
              </a:rPr>
              <a:t> </a:t>
            </a:r>
            <a:r>
              <a:rPr spc="-20" dirty="0">
                <a:solidFill>
                  <a:prstClr val="black"/>
                </a:solidFill>
                <a:latin typeface="Calibri"/>
                <a:cs typeface="Calibri"/>
              </a:rPr>
              <a:t>stars</a:t>
            </a:r>
            <a:r>
              <a:rPr spc="5" dirty="0">
                <a:solidFill>
                  <a:prstClr val="black"/>
                </a:solidFill>
                <a:latin typeface="Calibri"/>
                <a:cs typeface="Calibri"/>
              </a:rPr>
              <a:t> </a:t>
            </a:r>
            <a:r>
              <a:rPr spc="-5" dirty="0">
                <a:solidFill>
                  <a:prstClr val="black"/>
                </a:solidFill>
                <a:latin typeface="Calibri"/>
                <a:cs typeface="Calibri"/>
              </a:rPr>
              <a:t>in</a:t>
            </a:r>
            <a:r>
              <a:rPr spc="10"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10" dirty="0">
                <a:solidFill>
                  <a:prstClr val="black"/>
                </a:solidFill>
                <a:latin typeface="Calibri"/>
                <a:cs typeface="Calibri"/>
              </a:rPr>
              <a:t>Calculate</a:t>
            </a:r>
            <a:r>
              <a:rPr sz="2400" spc="-25" dirty="0">
                <a:solidFill>
                  <a:prstClr val="black"/>
                </a:solidFill>
                <a:latin typeface="Calibri"/>
                <a:cs typeface="Calibri"/>
              </a:rPr>
              <a:t> </a:t>
            </a:r>
            <a:r>
              <a:rPr sz="2400" spc="-10" dirty="0">
                <a:solidFill>
                  <a:prstClr val="black"/>
                </a:solidFill>
                <a:latin typeface="Calibri"/>
                <a:cs typeface="Calibri"/>
              </a:rPr>
              <a:t>conditional </a:t>
            </a:r>
            <a:r>
              <a:rPr sz="2400" spc="-15" dirty="0">
                <a:solidFill>
                  <a:prstClr val="black"/>
                </a:solidFill>
                <a:latin typeface="Calibri"/>
                <a:cs typeface="Calibri"/>
              </a:rPr>
              <a:t>entropy</a:t>
            </a:r>
            <a:r>
              <a:rPr sz="2400" spc="5" dirty="0">
                <a:solidFill>
                  <a:prstClr val="black"/>
                </a:solidFill>
                <a:latin typeface="Calibri"/>
                <a:cs typeface="Calibri"/>
              </a:rPr>
              <a:t> </a:t>
            </a:r>
            <a:r>
              <a:rPr sz="2400" spc="-5" dirty="0">
                <a:solidFill>
                  <a:prstClr val="black"/>
                </a:solidFill>
                <a:latin typeface="Calibri"/>
                <a:cs typeface="Calibri"/>
              </a:rPr>
              <a:t>as:</a:t>
            </a:r>
            <a:endParaRPr sz="2400">
              <a:solidFill>
                <a:prstClr val="black"/>
              </a:solidFill>
              <a:latin typeface="Calibri"/>
              <a:cs typeface="Calibri"/>
            </a:endParaRPr>
          </a:p>
        </p:txBody>
      </p:sp>
      <p:sp>
        <p:nvSpPr>
          <p:cNvPr id="4" name="object 4"/>
          <p:cNvSpPr/>
          <p:nvPr/>
        </p:nvSpPr>
        <p:spPr>
          <a:xfrm>
            <a:off x="2723667" y="4604258"/>
            <a:ext cx="937260" cy="212090"/>
          </a:xfrm>
          <a:custGeom>
            <a:avLst/>
            <a:gdLst/>
            <a:ahLst/>
            <a:cxnLst/>
            <a:rect l="l" t="t" r="r" b="b"/>
            <a:pathLst>
              <a:path w="937260" h="212089">
                <a:moveTo>
                  <a:pt x="262420" y="1562"/>
                </a:moveTo>
                <a:lnTo>
                  <a:pt x="245224" y="1562"/>
                </a:lnTo>
                <a:lnTo>
                  <a:pt x="245224" y="209283"/>
                </a:lnTo>
                <a:lnTo>
                  <a:pt x="262420" y="209283"/>
                </a:lnTo>
                <a:lnTo>
                  <a:pt x="262420" y="1562"/>
                </a:lnTo>
                <a:close/>
              </a:path>
              <a:path w="937260" h="212089">
                <a:moveTo>
                  <a:pt x="869556" y="0"/>
                </a:moveTo>
                <a:lnTo>
                  <a:pt x="866546" y="8597"/>
                </a:lnTo>
                <a:lnTo>
                  <a:pt x="878804" y="13915"/>
                </a:lnTo>
                <a:lnTo>
                  <a:pt x="889347" y="21277"/>
                </a:lnTo>
                <a:lnTo>
                  <a:pt x="910748" y="55406"/>
                </a:lnTo>
                <a:lnTo>
                  <a:pt x="917778" y="104813"/>
                </a:lnTo>
                <a:lnTo>
                  <a:pt x="916994" y="123489"/>
                </a:lnTo>
                <a:lnTo>
                  <a:pt x="905217" y="169214"/>
                </a:lnTo>
                <a:lnTo>
                  <a:pt x="878944" y="197805"/>
                </a:lnTo>
                <a:lnTo>
                  <a:pt x="866876" y="203149"/>
                </a:lnTo>
                <a:lnTo>
                  <a:pt x="869556" y="211747"/>
                </a:lnTo>
                <a:lnTo>
                  <a:pt x="910020" y="187703"/>
                </a:lnTo>
                <a:lnTo>
                  <a:pt x="932741" y="143335"/>
                </a:lnTo>
                <a:lnTo>
                  <a:pt x="937094" y="105930"/>
                </a:lnTo>
                <a:lnTo>
                  <a:pt x="936002" y="86513"/>
                </a:lnTo>
                <a:lnTo>
                  <a:pt x="919619" y="37109"/>
                </a:lnTo>
                <a:lnTo>
                  <a:pt x="884908" y="5541"/>
                </a:lnTo>
                <a:lnTo>
                  <a:pt x="869556" y="0"/>
                </a:lnTo>
                <a:close/>
              </a:path>
              <a:path w="937260" h="212089">
                <a:moveTo>
                  <a:pt x="67525" y="0"/>
                </a:moveTo>
                <a:lnTo>
                  <a:pt x="27152"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 name="object 5"/>
          <p:cNvSpPr txBox="1"/>
          <p:nvPr/>
        </p:nvSpPr>
        <p:spPr>
          <a:xfrm>
            <a:off x="2517139" y="4533392"/>
            <a:ext cx="108204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Math"/>
                <a:cs typeface="Cambria Math"/>
              </a:rPr>
              <a:t>𝐻</a:t>
            </a:r>
            <a:r>
              <a:rPr spc="370" dirty="0">
                <a:solidFill>
                  <a:prstClr val="black"/>
                </a:solidFill>
                <a:latin typeface="Cambria Math"/>
                <a:cs typeface="Cambria Math"/>
              </a:rPr>
              <a:t> </a:t>
            </a:r>
            <a:r>
              <a:rPr dirty="0">
                <a:solidFill>
                  <a:prstClr val="black"/>
                </a:solidFill>
                <a:latin typeface="Cambria Math"/>
                <a:cs typeface="Cambria Math"/>
              </a:rPr>
              <a:t>𝑌</a:t>
            </a:r>
            <a:r>
              <a:rPr spc="195" dirty="0">
                <a:solidFill>
                  <a:prstClr val="black"/>
                </a:solidFill>
                <a:latin typeface="Cambria Math"/>
                <a:cs typeface="Cambria Math"/>
              </a:rPr>
              <a:t> </a:t>
            </a:r>
            <a:r>
              <a:rPr dirty="0">
                <a:solidFill>
                  <a:prstClr val="black"/>
                </a:solidFill>
                <a:latin typeface="Cambria Math"/>
                <a:cs typeface="Cambria Math"/>
              </a:rPr>
              <a:t>𝐶</a:t>
            </a:r>
            <a:r>
              <a:rPr spc="165" dirty="0">
                <a:solidFill>
                  <a:prstClr val="black"/>
                </a:solidFill>
                <a:latin typeface="Cambria Math"/>
                <a:cs typeface="Cambria Math"/>
              </a:rPr>
              <a:t> </a:t>
            </a:r>
            <a:r>
              <a:rPr dirty="0">
                <a:solidFill>
                  <a:prstClr val="black"/>
                </a:solidFill>
                <a:latin typeface="Cambria Math"/>
                <a:cs typeface="Cambria Math"/>
              </a:rPr>
              <a:t>=</a:t>
            </a:r>
            <a:r>
              <a:rPr spc="85" dirty="0">
                <a:solidFill>
                  <a:prstClr val="black"/>
                </a:solidFill>
                <a:latin typeface="Cambria Math"/>
                <a:cs typeface="Cambria Math"/>
              </a:rPr>
              <a:t> </a:t>
            </a:r>
            <a:r>
              <a:rPr dirty="0">
                <a:solidFill>
                  <a:prstClr val="black"/>
                </a:solidFill>
                <a:latin typeface="Cambria Math"/>
                <a:cs typeface="Cambria Math"/>
              </a:rPr>
              <a:t>1</a:t>
            </a:r>
            <a:endParaRPr>
              <a:solidFill>
                <a:prstClr val="black"/>
              </a:solidFill>
              <a:latin typeface="Cambria Math"/>
              <a:cs typeface="Cambria Math"/>
            </a:endParaRPr>
          </a:p>
        </p:txBody>
      </p:sp>
      <p:sp>
        <p:nvSpPr>
          <p:cNvPr id="6" name="object 6"/>
          <p:cNvSpPr txBox="1"/>
          <p:nvPr/>
        </p:nvSpPr>
        <p:spPr>
          <a:xfrm>
            <a:off x="3731996" y="4533392"/>
            <a:ext cx="134112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Math"/>
                <a:cs typeface="Cambria Math"/>
              </a:rPr>
              <a:t>=</a:t>
            </a:r>
            <a:r>
              <a:rPr spc="75" dirty="0">
                <a:solidFill>
                  <a:prstClr val="black"/>
                </a:solidFill>
                <a:latin typeface="Cambria Math"/>
                <a:cs typeface="Cambria Math"/>
              </a:rPr>
              <a:t> </a:t>
            </a:r>
            <a:r>
              <a:rPr spc="10" dirty="0">
                <a:solidFill>
                  <a:prstClr val="black"/>
                </a:solidFill>
                <a:latin typeface="Cambria Math"/>
                <a:cs typeface="Cambria Math"/>
              </a:rPr>
              <a:t>−𝑃(𝐶</a:t>
            </a:r>
            <a:r>
              <a:rPr spc="145" dirty="0">
                <a:solidFill>
                  <a:prstClr val="black"/>
                </a:solidFill>
                <a:latin typeface="Cambria Math"/>
                <a:cs typeface="Cambria Math"/>
              </a:rPr>
              <a:t> </a:t>
            </a:r>
            <a:r>
              <a:rPr dirty="0">
                <a:solidFill>
                  <a:prstClr val="black"/>
                </a:solidFill>
                <a:latin typeface="Cambria Math"/>
                <a:cs typeface="Cambria Math"/>
              </a:rPr>
              <a:t>=</a:t>
            </a:r>
            <a:r>
              <a:rPr spc="90" dirty="0">
                <a:solidFill>
                  <a:prstClr val="black"/>
                </a:solidFill>
                <a:latin typeface="Cambria Math"/>
                <a:cs typeface="Cambria Math"/>
              </a:rPr>
              <a:t> </a:t>
            </a:r>
            <a:r>
              <a:rPr spc="-5" dirty="0">
                <a:solidFill>
                  <a:prstClr val="black"/>
                </a:solidFill>
                <a:latin typeface="Cambria Math"/>
                <a:cs typeface="Cambria Math"/>
              </a:rPr>
              <a:t>1)</a:t>
            </a:r>
            <a:endParaRPr>
              <a:solidFill>
                <a:prstClr val="black"/>
              </a:solidFill>
              <a:latin typeface="Cambria Math"/>
              <a:cs typeface="Cambria Math"/>
            </a:endParaRPr>
          </a:p>
        </p:txBody>
      </p:sp>
      <p:sp>
        <p:nvSpPr>
          <p:cNvPr id="7" name="object 7"/>
          <p:cNvSpPr txBox="1"/>
          <p:nvPr/>
        </p:nvSpPr>
        <p:spPr>
          <a:xfrm>
            <a:off x="5085080" y="4427405"/>
            <a:ext cx="732155" cy="685165"/>
          </a:xfrm>
          <a:prstGeom prst="rect">
            <a:avLst/>
          </a:prstGeom>
        </p:spPr>
        <p:txBody>
          <a:bodyPr vert="horz" wrap="square" lIns="0" tIns="118745" rIns="0" bIns="0" rtlCol="0">
            <a:spAutoFit/>
          </a:bodyPr>
          <a:lstStyle/>
          <a:p>
            <a:pPr algn="ctr">
              <a:spcBef>
                <a:spcPts val="935"/>
              </a:spcBef>
            </a:pPr>
            <a:endParaRPr dirty="0">
              <a:solidFill>
                <a:prstClr val="black"/>
              </a:solidFill>
              <a:latin typeface="Cambria Math"/>
              <a:cs typeface="Cambria Math"/>
            </a:endParaRPr>
          </a:p>
          <a:p>
            <a:pPr algn="ctr">
              <a:spcBef>
                <a:spcPts val="630"/>
              </a:spcBef>
            </a:pPr>
            <a:r>
              <a:rPr sz="1300" spc="30" dirty="0">
                <a:solidFill>
                  <a:prstClr val="black"/>
                </a:solidFill>
                <a:latin typeface="Cambria Math"/>
                <a:cs typeface="Cambria Math"/>
              </a:rPr>
              <a:t>𝑦∈{1,2,3}</a:t>
            </a:r>
            <a:endParaRPr sz="1300" dirty="0">
              <a:solidFill>
                <a:prstClr val="black"/>
              </a:solidFill>
              <a:latin typeface="Cambria Math"/>
              <a:cs typeface="Cambria Math"/>
            </a:endParaRPr>
          </a:p>
        </p:txBody>
      </p:sp>
      <p:sp>
        <p:nvSpPr>
          <p:cNvPr id="8" name="object 8"/>
          <p:cNvSpPr/>
          <p:nvPr/>
        </p:nvSpPr>
        <p:spPr>
          <a:xfrm>
            <a:off x="6007888" y="4604258"/>
            <a:ext cx="1368425" cy="212090"/>
          </a:xfrm>
          <a:custGeom>
            <a:avLst/>
            <a:gdLst/>
            <a:ahLst/>
            <a:cxnLst/>
            <a:rect l="l" t="t" r="r" b="b"/>
            <a:pathLst>
              <a:path w="1368425" h="212089">
                <a:moveTo>
                  <a:pt x="693712" y="1562"/>
                </a:moveTo>
                <a:lnTo>
                  <a:pt x="676516" y="1562"/>
                </a:lnTo>
                <a:lnTo>
                  <a:pt x="676516" y="209283"/>
                </a:lnTo>
                <a:lnTo>
                  <a:pt x="693712" y="209283"/>
                </a:lnTo>
                <a:lnTo>
                  <a:pt x="693712" y="1562"/>
                </a:lnTo>
                <a:close/>
              </a:path>
              <a:path w="1368425" h="212089">
                <a:moveTo>
                  <a:pt x="1300848" y="0"/>
                </a:moveTo>
                <a:lnTo>
                  <a:pt x="1297838" y="8597"/>
                </a:lnTo>
                <a:lnTo>
                  <a:pt x="1310096" y="13915"/>
                </a:lnTo>
                <a:lnTo>
                  <a:pt x="1320639" y="21277"/>
                </a:lnTo>
                <a:lnTo>
                  <a:pt x="1342040" y="55406"/>
                </a:lnTo>
                <a:lnTo>
                  <a:pt x="1349070" y="104813"/>
                </a:lnTo>
                <a:lnTo>
                  <a:pt x="1348286" y="123489"/>
                </a:lnTo>
                <a:lnTo>
                  <a:pt x="1336509" y="169214"/>
                </a:lnTo>
                <a:lnTo>
                  <a:pt x="1310236" y="197805"/>
                </a:lnTo>
                <a:lnTo>
                  <a:pt x="1298168" y="203149"/>
                </a:lnTo>
                <a:lnTo>
                  <a:pt x="1300848" y="211747"/>
                </a:lnTo>
                <a:lnTo>
                  <a:pt x="1341312" y="187703"/>
                </a:lnTo>
                <a:lnTo>
                  <a:pt x="1364033" y="143335"/>
                </a:lnTo>
                <a:lnTo>
                  <a:pt x="1368386" y="105930"/>
                </a:lnTo>
                <a:lnTo>
                  <a:pt x="1367294" y="86513"/>
                </a:lnTo>
                <a:lnTo>
                  <a:pt x="1350911" y="37109"/>
                </a:lnTo>
                <a:lnTo>
                  <a:pt x="1316200" y="5541"/>
                </a:lnTo>
                <a:lnTo>
                  <a:pt x="1300848" y="0"/>
                </a:lnTo>
                <a:close/>
              </a:path>
              <a:path w="1368425" h="212089">
                <a:moveTo>
                  <a:pt x="67525" y="0"/>
                </a:moveTo>
                <a:lnTo>
                  <a:pt x="27152"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9" name="object 9"/>
          <p:cNvSpPr/>
          <p:nvPr/>
        </p:nvSpPr>
        <p:spPr>
          <a:xfrm>
            <a:off x="7954036" y="4604258"/>
            <a:ext cx="1368425" cy="212090"/>
          </a:xfrm>
          <a:custGeom>
            <a:avLst/>
            <a:gdLst/>
            <a:ahLst/>
            <a:cxnLst/>
            <a:rect l="l" t="t" r="r" b="b"/>
            <a:pathLst>
              <a:path w="1368425" h="212089">
                <a:moveTo>
                  <a:pt x="693712" y="1562"/>
                </a:moveTo>
                <a:lnTo>
                  <a:pt x="676516" y="1562"/>
                </a:lnTo>
                <a:lnTo>
                  <a:pt x="676516" y="209283"/>
                </a:lnTo>
                <a:lnTo>
                  <a:pt x="693712" y="209283"/>
                </a:lnTo>
                <a:lnTo>
                  <a:pt x="693712" y="1562"/>
                </a:lnTo>
                <a:close/>
              </a:path>
              <a:path w="1368425" h="212089">
                <a:moveTo>
                  <a:pt x="1300848" y="0"/>
                </a:moveTo>
                <a:lnTo>
                  <a:pt x="1297838" y="8597"/>
                </a:lnTo>
                <a:lnTo>
                  <a:pt x="1310096" y="13915"/>
                </a:lnTo>
                <a:lnTo>
                  <a:pt x="1320639" y="21277"/>
                </a:lnTo>
                <a:lnTo>
                  <a:pt x="1342040" y="55406"/>
                </a:lnTo>
                <a:lnTo>
                  <a:pt x="1349070" y="104813"/>
                </a:lnTo>
                <a:lnTo>
                  <a:pt x="1348286" y="123489"/>
                </a:lnTo>
                <a:lnTo>
                  <a:pt x="1336509" y="169214"/>
                </a:lnTo>
                <a:lnTo>
                  <a:pt x="1310236" y="197805"/>
                </a:lnTo>
                <a:lnTo>
                  <a:pt x="1298168" y="203149"/>
                </a:lnTo>
                <a:lnTo>
                  <a:pt x="1300848" y="211747"/>
                </a:lnTo>
                <a:lnTo>
                  <a:pt x="1341306" y="187703"/>
                </a:lnTo>
                <a:lnTo>
                  <a:pt x="1364033" y="143335"/>
                </a:lnTo>
                <a:lnTo>
                  <a:pt x="1368386" y="105930"/>
                </a:lnTo>
                <a:lnTo>
                  <a:pt x="1367294" y="86513"/>
                </a:lnTo>
                <a:lnTo>
                  <a:pt x="1350911" y="37109"/>
                </a:lnTo>
                <a:lnTo>
                  <a:pt x="1316200" y="5541"/>
                </a:lnTo>
                <a:lnTo>
                  <a:pt x="1300848" y="0"/>
                </a:lnTo>
                <a:close/>
              </a:path>
              <a:path w="1368425" h="212089">
                <a:moveTo>
                  <a:pt x="67525" y="0"/>
                </a:moveTo>
                <a:lnTo>
                  <a:pt x="27147"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0" name="object 10"/>
          <p:cNvSpPr txBox="1"/>
          <p:nvPr/>
        </p:nvSpPr>
        <p:spPr>
          <a:xfrm>
            <a:off x="5827116" y="4533392"/>
            <a:ext cx="3676015" cy="299720"/>
          </a:xfrm>
          <a:prstGeom prst="rect">
            <a:avLst/>
          </a:prstGeom>
        </p:spPr>
        <p:txBody>
          <a:bodyPr vert="horz" wrap="square" lIns="0" tIns="12700" rIns="0" bIns="0" rtlCol="0">
            <a:spAutoFit/>
          </a:bodyPr>
          <a:lstStyle/>
          <a:p>
            <a:pPr marL="12700">
              <a:spcBef>
                <a:spcPts val="100"/>
              </a:spcBef>
              <a:tabLst>
                <a:tab pos="3568065" algn="l"/>
              </a:tabLst>
            </a:pPr>
            <a:r>
              <a:rPr dirty="0">
                <a:solidFill>
                  <a:prstClr val="black"/>
                </a:solidFill>
                <a:latin typeface="Cambria Math"/>
                <a:cs typeface="Cambria Math"/>
              </a:rPr>
              <a:t>𝑃  𝑌</a:t>
            </a:r>
            <a:r>
              <a:rPr spc="150" dirty="0">
                <a:solidFill>
                  <a:prstClr val="black"/>
                </a:solidFill>
                <a:latin typeface="Cambria Math"/>
                <a:cs typeface="Cambria Math"/>
              </a:rPr>
              <a:t> </a:t>
            </a:r>
            <a:r>
              <a:rPr dirty="0">
                <a:solidFill>
                  <a:prstClr val="black"/>
                </a:solidFill>
                <a:latin typeface="Cambria Math"/>
                <a:cs typeface="Cambria Math"/>
              </a:rPr>
              <a:t>=</a:t>
            </a:r>
            <a:r>
              <a:rPr spc="105" dirty="0">
                <a:solidFill>
                  <a:prstClr val="black"/>
                </a:solidFill>
                <a:latin typeface="Cambria Math"/>
                <a:cs typeface="Cambria Math"/>
              </a:rPr>
              <a:t> </a:t>
            </a:r>
            <a:r>
              <a:rPr dirty="0">
                <a:solidFill>
                  <a:prstClr val="black"/>
                </a:solidFill>
                <a:latin typeface="Cambria Math"/>
                <a:cs typeface="Cambria Math"/>
              </a:rPr>
              <a:t>𝑦 </a:t>
            </a:r>
            <a:r>
              <a:rPr spc="-180" dirty="0">
                <a:solidFill>
                  <a:prstClr val="black"/>
                </a:solidFill>
                <a:latin typeface="Cambria Math"/>
                <a:cs typeface="Cambria Math"/>
              </a:rPr>
              <a:t> </a:t>
            </a:r>
            <a:r>
              <a:rPr dirty="0">
                <a:solidFill>
                  <a:prstClr val="black"/>
                </a:solidFill>
                <a:latin typeface="Cambria Math"/>
                <a:cs typeface="Cambria Math"/>
              </a:rPr>
              <a:t>𝐶</a:t>
            </a:r>
            <a:r>
              <a:rPr spc="170" dirty="0">
                <a:solidFill>
                  <a:prstClr val="black"/>
                </a:solidFill>
                <a:latin typeface="Cambria Math"/>
                <a:cs typeface="Cambria Math"/>
              </a:rPr>
              <a:t> </a:t>
            </a:r>
            <a:r>
              <a:rPr dirty="0">
                <a:solidFill>
                  <a:prstClr val="black"/>
                </a:solidFill>
                <a:latin typeface="Cambria Math"/>
                <a:cs typeface="Cambria Math"/>
              </a:rPr>
              <a:t>=</a:t>
            </a:r>
            <a:r>
              <a:rPr spc="114" dirty="0">
                <a:solidFill>
                  <a:prstClr val="black"/>
                </a:solidFill>
                <a:latin typeface="Cambria Math"/>
                <a:cs typeface="Cambria Math"/>
              </a:rPr>
              <a:t> </a:t>
            </a:r>
            <a:r>
              <a:rPr dirty="0">
                <a:solidFill>
                  <a:prstClr val="black"/>
                </a:solidFill>
                <a:latin typeface="Cambria Math"/>
                <a:cs typeface="Cambria Math"/>
              </a:rPr>
              <a:t>1 </a:t>
            </a:r>
            <a:r>
              <a:rPr spc="-50" dirty="0">
                <a:solidFill>
                  <a:prstClr val="black"/>
                </a:solidFill>
                <a:latin typeface="Cambria Math"/>
                <a:cs typeface="Cambria Math"/>
              </a:rPr>
              <a:t> </a:t>
            </a:r>
            <a:r>
              <a:rPr dirty="0">
                <a:solidFill>
                  <a:prstClr val="black"/>
                </a:solidFill>
                <a:latin typeface="Cambria Math"/>
                <a:cs typeface="Cambria Math"/>
              </a:rPr>
              <a:t>log</a:t>
            </a:r>
            <a:r>
              <a:rPr spc="-5" dirty="0">
                <a:solidFill>
                  <a:prstClr val="black"/>
                </a:solidFill>
                <a:latin typeface="Cambria Math"/>
                <a:cs typeface="Cambria Math"/>
              </a:rPr>
              <a:t>(</a:t>
            </a:r>
            <a:r>
              <a:rPr dirty="0">
                <a:solidFill>
                  <a:prstClr val="black"/>
                </a:solidFill>
                <a:latin typeface="Cambria Math"/>
                <a:cs typeface="Cambria Math"/>
              </a:rPr>
              <a:t>𝑃 </a:t>
            </a:r>
            <a:r>
              <a:rPr spc="-15" dirty="0">
                <a:solidFill>
                  <a:prstClr val="black"/>
                </a:solidFill>
                <a:latin typeface="Cambria Math"/>
                <a:cs typeface="Cambria Math"/>
              </a:rPr>
              <a:t> </a:t>
            </a:r>
            <a:r>
              <a:rPr dirty="0">
                <a:solidFill>
                  <a:prstClr val="black"/>
                </a:solidFill>
                <a:latin typeface="Cambria Math"/>
                <a:cs typeface="Cambria Math"/>
              </a:rPr>
              <a:t>𝑌</a:t>
            </a:r>
            <a:r>
              <a:rPr spc="150" dirty="0">
                <a:solidFill>
                  <a:prstClr val="black"/>
                </a:solidFill>
                <a:latin typeface="Cambria Math"/>
                <a:cs typeface="Cambria Math"/>
              </a:rPr>
              <a:t> </a:t>
            </a:r>
            <a:r>
              <a:rPr dirty="0">
                <a:solidFill>
                  <a:prstClr val="black"/>
                </a:solidFill>
                <a:latin typeface="Cambria Math"/>
                <a:cs typeface="Cambria Math"/>
              </a:rPr>
              <a:t>=</a:t>
            </a:r>
            <a:r>
              <a:rPr spc="105" dirty="0">
                <a:solidFill>
                  <a:prstClr val="black"/>
                </a:solidFill>
                <a:latin typeface="Cambria Math"/>
                <a:cs typeface="Cambria Math"/>
              </a:rPr>
              <a:t> </a:t>
            </a:r>
            <a:r>
              <a:rPr dirty="0">
                <a:solidFill>
                  <a:prstClr val="black"/>
                </a:solidFill>
                <a:latin typeface="Cambria Math"/>
                <a:cs typeface="Cambria Math"/>
              </a:rPr>
              <a:t>𝑦 </a:t>
            </a:r>
            <a:r>
              <a:rPr spc="-180" dirty="0">
                <a:solidFill>
                  <a:prstClr val="black"/>
                </a:solidFill>
                <a:latin typeface="Cambria Math"/>
                <a:cs typeface="Cambria Math"/>
              </a:rPr>
              <a:t> </a:t>
            </a:r>
            <a:r>
              <a:rPr dirty="0">
                <a:solidFill>
                  <a:prstClr val="black"/>
                </a:solidFill>
                <a:latin typeface="Cambria Math"/>
                <a:cs typeface="Cambria Math"/>
              </a:rPr>
              <a:t>𝐶</a:t>
            </a:r>
            <a:r>
              <a:rPr spc="170" dirty="0">
                <a:solidFill>
                  <a:prstClr val="black"/>
                </a:solidFill>
                <a:latin typeface="Cambria Math"/>
                <a:cs typeface="Cambria Math"/>
              </a:rPr>
              <a:t> </a:t>
            </a:r>
            <a:r>
              <a:rPr dirty="0">
                <a:solidFill>
                  <a:prstClr val="black"/>
                </a:solidFill>
                <a:latin typeface="Cambria Math"/>
                <a:cs typeface="Cambria Math"/>
              </a:rPr>
              <a:t>=</a:t>
            </a:r>
            <a:r>
              <a:rPr spc="114" dirty="0">
                <a:solidFill>
                  <a:prstClr val="black"/>
                </a:solidFill>
                <a:latin typeface="Cambria Math"/>
                <a:cs typeface="Cambria Math"/>
              </a:rPr>
              <a:t> </a:t>
            </a:r>
            <a:r>
              <a:rPr dirty="0">
                <a:solidFill>
                  <a:prstClr val="black"/>
                </a:solidFill>
                <a:latin typeface="Cambria Math"/>
                <a:cs typeface="Cambria Math"/>
              </a:rPr>
              <a:t>1	)</a:t>
            </a:r>
            <a:endParaRPr>
              <a:solidFill>
                <a:prstClr val="black"/>
              </a:solidFill>
              <a:latin typeface="Cambria Math"/>
              <a:cs typeface="Cambria Math"/>
            </a:endParaRPr>
          </a:p>
        </p:txBody>
      </p:sp>
      <p:sp>
        <p:nvSpPr>
          <p:cNvPr id="11" name="object 11"/>
          <p:cNvSpPr/>
          <p:nvPr/>
        </p:nvSpPr>
        <p:spPr>
          <a:xfrm>
            <a:off x="2889504" y="5433060"/>
            <a:ext cx="108585" cy="17145"/>
          </a:xfrm>
          <a:custGeom>
            <a:avLst/>
            <a:gdLst/>
            <a:ahLst/>
            <a:cxnLst/>
            <a:rect l="l" t="t" r="r" b="b"/>
            <a:pathLst>
              <a:path w="108584" h="17145">
                <a:moveTo>
                  <a:pt x="108203" y="0"/>
                </a:moveTo>
                <a:lnTo>
                  <a:pt x="0" y="0"/>
                </a:lnTo>
                <a:lnTo>
                  <a:pt x="0" y="16763"/>
                </a:lnTo>
                <a:lnTo>
                  <a:pt x="108203" y="16763"/>
                </a:lnTo>
                <a:lnTo>
                  <a:pt x="108203"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2" name="object 12"/>
          <p:cNvSpPr txBox="1"/>
          <p:nvPr/>
        </p:nvSpPr>
        <p:spPr>
          <a:xfrm>
            <a:off x="2876804" y="5165852"/>
            <a:ext cx="677545" cy="237244"/>
          </a:xfrm>
          <a:prstGeom prst="rect">
            <a:avLst/>
          </a:prstGeom>
        </p:spPr>
        <p:txBody>
          <a:bodyPr vert="horz" wrap="square" lIns="0" tIns="13970" rIns="0" bIns="0" rtlCol="0">
            <a:spAutoFit/>
          </a:bodyPr>
          <a:lstStyle/>
          <a:p>
            <a:pPr marL="12700">
              <a:spcBef>
                <a:spcPts val="110"/>
              </a:spcBef>
              <a:tabLst>
                <a:tab pos="556260" algn="l"/>
              </a:tabLst>
            </a:pPr>
            <a:r>
              <a:rPr sz="1450" spc="40" dirty="0">
                <a:solidFill>
                  <a:prstClr val="black"/>
                </a:solidFill>
                <a:latin typeface="Cambria Math"/>
                <a:cs typeface="Cambria Math"/>
              </a:rPr>
              <a:t>1	3</a:t>
            </a:r>
            <a:endParaRPr sz="1450">
              <a:solidFill>
                <a:prstClr val="black"/>
              </a:solidFill>
              <a:latin typeface="Cambria Math"/>
              <a:cs typeface="Cambria Math"/>
            </a:endParaRPr>
          </a:p>
        </p:txBody>
      </p:sp>
      <p:sp>
        <p:nvSpPr>
          <p:cNvPr id="13" name="object 13"/>
          <p:cNvSpPr txBox="1"/>
          <p:nvPr/>
        </p:nvSpPr>
        <p:spPr>
          <a:xfrm>
            <a:off x="3367511" y="5443256"/>
            <a:ext cx="241935" cy="237886"/>
          </a:xfrm>
          <a:prstGeom prst="rect">
            <a:avLst/>
          </a:prstGeom>
        </p:spPr>
        <p:txBody>
          <a:bodyPr vert="horz" wrap="square" lIns="0" tIns="14605" rIns="0" bIns="0" rtlCol="0">
            <a:spAutoFit/>
          </a:bodyPr>
          <a:lstStyle/>
          <a:p>
            <a:pPr marL="12700">
              <a:spcBef>
                <a:spcPts val="11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14" name="object 14"/>
          <p:cNvSpPr/>
          <p:nvPr/>
        </p:nvSpPr>
        <p:spPr>
          <a:xfrm>
            <a:off x="3380233" y="5433060"/>
            <a:ext cx="216535" cy="17145"/>
          </a:xfrm>
          <a:custGeom>
            <a:avLst/>
            <a:gdLst/>
            <a:ahLst/>
            <a:cxnLst/>
            <a:rect l="l" t="t" r="r" b="b"/>
            <a:pathLst>
              <a:path w="216535" h="17145">
                <a:moveTo>
                  <a:pt x="216407" y="0"/>
                </a:moveTo>
                <a:lnTo>
                  <a:pt x="0" y="0"/>
                </a:lnTo>
                <a:lnTo>
                  <a:pt x="0" y="16763"/>
                </a:lnTo>
                <a:lnTo>
                  <a:pt x="216407" y="16763"/>
                </a:lnTo>
                <a:lnTo>
                  <a:pt x="216407"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5" name="object 15"/>
          <p:cNvSpPr txBox="1"/>
          <p:nvPr/>
        </p:nvSpPr>
        <p:spPr>
          <a:xfrm>
            <a:off x="2491740" y="5246624"/>
            <a:ext cx="1515745" cy="330835"/>
          </a:xfrm>
          <a:prstGeom prst="rect">
            <a:avLst/>
          </a:prstGeom>
        </p:spPr>
        <p:txBody>
          <a:bodyPr vert="horz" wrap="square" lIns="0" tIns="12700" rIns="0" bIns="0" rtlCol="0">
            <a:spAutoFit/>
          </a:bodyPr>
          <a:lstStyle/>
          <a:p>
            <a:pPr marL="38100">
              <a:spcBef>
                <a:spcPts val="100"/>
              </a:spcBef>
              <a:tabLst>
                <a:tab pos="1147445" algn="l"/>
              </a:tabLst>
            </a:pPr>
            <a:r>
              <a:rPr sz="2000" dirty="0">
                <a:solidFill>
                  <a:prstClr val="black"/>
                </a:solidFill>
                <a:latin typeface="Calibri"/>
                <a:cs typeface="Calibri"/>
              </a:rPr>
              <a:t>=</a:t>
            </a:r>
            <a:r>
              <a:rPr sz="2000" dirty="0">
                <a:solidFill>
                  <a:prstClr val="black"/>
                </a:solidFill>
                <a:latin typeface="Cambria Math"/>
                <a:cs typeface="Cambria Math"/>
              </a:rPr>
              <a:t>−</a:t>
            </a:r>
            <a:r>
              <a:rPr sz="2000" spc="-105" dirty="0">
                <a:solidFill>
                  <a:prstClr val="black"/>
                </a:solidFill>
                <a:latin typeface="Cambria Math"/>
                <a:cs typeface="Cambria Math"/>
              </a:rPr>
              <a:t> </a:t>
            </a:r>
            <a:r>
              <a:rPr sz="2175" spc="60" baseline="-38314" dirty="0">
                <a:solidFill>
                  <a:prstClr val="black"/>
                </a:solidFill>
                <a:latin typeface="Cambria Math"/>
                <a:cs typeface="Cambria Math"/>
              </a:rPr>
              <a:t>2</a:t>
            </a:r>
            <a:r>
              <a:rPr sz="2175" spc="187" baseline="-38314" dirty="0">
                <a:solidFill>
                  <a:prstClr val="black"/>
                </a:solidFill>
                <a:latin typeface="Cambria Math"/>
                <a:cs typeface="Cambria Math"/>
              </a:rPr>
              <a:t> </a:t>
            </a:r>
            <a:r>
              <a:rPr sz="2000" dirty="0">
                <a:solidFill>
                  <a:prstClr val="black"/>
                </a:solidFill>
                <a:latin typeface="Cambria Math"/>
                <a:cs typeface="Cambria Math"/>
              </a:rPr>
              <a:t>×</a:t>
            </a:r>
            <a:r>
              <a:rPr sz="2000" spc="-5" dirty="0">
                <a:solidFill>
                  <a:prstClr val="black"/>
                </a:solidFill>
                <a:latin typeface="Cambria Math"/>
                <a:cs typeface="Cambria Math"/>
              </a:rPr>
              <a:t> </a:t>
            </a:r>
            <a:r>
              <a:rPr sz="2000" dirty="0">
                <a:solidFill>
                  <a:prstClr val="black"/>
                </a:solidFill>
                <a:latin typeface="Cambria Math"/>
                <a:cs typeface="Cambria Math"/>
              </a:rPr>
              <a:t>[	log</a:t>
            </a:r>
            <a:endParaRPr sz="2000">
              <a:solidFill>
                <a:prstClr val="black"/>
              </a:solidFill>
              <a:latin typeface="Cambria Math"/>
              <a:cs typeface="Cambria Math"/>
            </a:endParaRPr>
          </a:p>
        </p:txBody>
      </p:sp>
      <p:sp>
        <p:nvSpPr>
          <p:cNvPr id="16" name="object 16"/>
          <p:cNvSpPr/>
          <p:nvPr/>
        </p:nvSpPr>
        <p:spPr>
          <a:xfrm>
            <a:off x="4031513" y="5231114"/>
            <a:ext cx="422909" cy="420370"/>
          </a:xfrm>
          <a:custGeom>
            <a:avLst/>
            <a:gdLst/>
            <a:ahLst/>
            <a:cxnLst/>
            <a:rect l="l" t="t" r="r" b="b"/>
            <a:pathLst>
              <a:path w="422910" h="420370">
                <a:moveTo>
                  <a:pt x="331685" y="0"/>
                </a:moveTo>
                <a:lnTo>
                  <a:pt x="327710" y="9944"/>
                </a:lnTo>
                <a:lnTo>
                  <a:pt x="343355" y="22662"/>
                </a:lnTo>
                <a:lnTo>
                  <a:pt x="357238" y="39193"/>
                </a:lnTo>
                <a:lnTo>
                  <a:pt x="379717" y="83693"/>
                </a:lnTo>
                <a:lnTo>
                  <a:pt x="393930" y="141341"/>
                </a:lnTo>
                <a:lnTo>
                  <a:pt x="398665" y="210019"/>
                </a:lnTo>
                <a:lnTo>
                  <a:pt x="397489" y="245174"/>
                </a:lnTo>
                <a:lnTo>
                  <a:pt x="388078" y="307930"/>
                </a:lnTo>
                <a:lnTo>
                  <a:pt x="369521" y="359937"/>
                </a:lnTo>
                <a:lnTo>
                  <a:pt x="343455" y="397089"/>
                </a:lnTo>
                <a:lnTo>
                  <a:pt x="327710" y="409841"/>
                </a:lnTo>
                <a:lnTo>
                  <a:pt x="331685" y="419785"/>
                </a:lnTo>
                <a:lnTo>
                  <a:pt x="369042" y="389897"/>
                </a:lnTo>
                <a:lnTo>
                  <a:pt x="397865" y="341998"/>
                </a:lnTo>
                <a:lnTo>
                  <a:pt x="416267" y="280482"/>
                </a:lnTo>
                <a:lnTo>
                  <a:pt x="422401" y="209765"/>
                </a:lnTo>
                <a:lnTo>
                  <a:pt x="420868" y="173077"/>
                </a:lnTo>
                <a:lnTo>
                  <a:pt x="408600" y="106969"/>
                </a:lnTo>
                <a:lnTo>
                  <a:pt x="384521" y="51540"/>
                </a:lnTo>
                <a:lnTo>
                  <a:pt x="351431" y="12768"/>
                </a:lnTo>
                <a:lnTo>
                  <a:pt x="331685" y="0"/>
                </a:lnTo>
                <a:close/>
              </a:path>
              <a:path w="422910" h="420370">
                <a:moveTo>
                  <a:pt x="90601" y="0"/>
                </a:moveTo>
                <a:lnTo>
                  <a:pt x="53332" y="29948"/>
                </a:lnTo>
                <a:lnTo>
                  <a:pt x="24549" y="77546"/>
                </a:lnTo>
                <a:lnTo>
                  <a:pt x="6135" y="138812"/>
                </a:lnTo>
                <a:lnTo>
                  <a:pt x="0" y="209765"/>
                </a:lnTo>
                <a:lnTo>
                  <a:pt x="1533" y="246275"/>
                </a:lnTo>
                <a:lnTo>
                  <a:pt x="13807" y="312389"/>
                </a:lnTo>
                <a:lnTo>
                  <a:pt x="37879" y="368198"/>
                </a:lnTo>
                <a:lnTo>
                  <a:pt x="70906" y="407093"/>
                </a:lnTo>
                <a:lnTo>
                  <a:pt x="90601" y="419785"/>
                </a:lnTo>
                <a:lnTo>
                  <a:pt x="94703" y="409841"/>
                </a:lnTo>
                <a:lnTo>
                  <a:pt x="78904" y="397089"/>
                </a:lnTo>
                <a:lnTo>
                  <a:pt x="64938" y="380455"/>
                </a:lnTo>
                <a:lnTo>
                  <a:pt x="42506" y="335534"/>
                </a:lnTo>
                <a:lnTo>
                  <a:pt x="28430" y="277810"/>
                </a:lnTo>
                <a:lnTo>
                  <a:pt x="23736" y="210019"/>
                </a:lnTo>
                <a:lnTo>
                  <a:pt x="24921" y="174300"/>
                </a:lnTo>
                <a:lnTo>
                  <a:pt x="34398" y="111139"/>
                </a:lnTo>
                <a:lnTo>
                  <a:pt x="53043" y="59537"/>
                </a:lnTo>
                <a:lnTo>
                  <a:pt x="79051" y="22662"/>
                </a:lnTo>
                <a:lnTo>
                  <a:pt x="94703" y="9944"/>
                </a:lnTo>
                <a:lnTo>
                  <a:pt x="90601"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7" name="object 17"/>
          <p:cNvSpPr txBox="1"/>
          <p:nvPr/>
        </p:nvSpPr>
        <p:spPr>
          <a:xfrm>
            <a:off x="4121891" y="5111560"/>
            <a:ext cx="241935" cy="580390"/>
          </a:xfrm>
          <a:prstGeom prst="rect">
            <a:avLst/>
          </a:prstGeom>
        </p:spPr>
        <p:txBody>
          <a:bodyPr vert="horz" wrap="square" lIns="0" tIns="68580" rIns="0" bIns="0" rtlCol="0">
            <a:spAutoFit/>
          </a:bodyPr>
          <a:lstStyle/>
          <a:p>
            <a:pPr marL="66040">
              <a:spcBef>
                <a:spcPts val="540"/>
              </a:spcBef>
            </a:pPr>
            <a:r>
              <a:rPr sz="1450" spc="40" dirty="0">
                <a:solidFill>
                  <a:prstClr val="black"/>
                </a:solidFill>
                <a:latin typeface="Cambria Math"/>
                <a:cs typeface="Cambria Math"/>
              </a:rPr>
              <a:t>3</a:t>
            </a:r>
            <a:endParaRPr sz="1450">
              <a:solidFill>
                <a:prstClr val="black"/>
              </a:solidFill>
              <a:latin typeface="Cambria Math"/>
              <a:cs typeface="Cambria Math"/>
            </a:endParaRPr>
          </a:p>
          <a:p>
            <a:pPr marL="12700">
              <a:spcBef>
                <a:spcPts val="44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18" name="object 18"/>
          <p:cNvSpPr/>
          <p:nvPr/>
        </p:nvSpPr>
        <p:spPr>
          <a:xfrm>
            <a:off x="4134612" y="5433060"/>
            <a:ext cx="216535" cy="17145"/>
          </a:xfrm>
          <a:custGeom>
            <a:avLst/>
            <a:gdLst/>
            <a:ahLst/>
            <a:cxnLst/>
            <a:rect l="l" t="t" r="r" b="b"/>
            <a:pathLst>
              <a:path w="216535" h="17145">
                <a:moveTo>
                  <a:pt x="216407" y="0"/>
                </a:moveTo>
                <a:lnTo>
                  <a:pt x="0" y="0"/>
                </a:lnTo>
                <a:lnTo>
                  <a:pt x="0" y="16763"/>
                </a:lnTo>
                <a:lnTo>
                  <a:pt x="216407" y="16763"/>
                </a:lnTo>
                <a:lnTo>
                  <a:pt x="216407"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9" name="object 19"/>
          <p:cNvSpPr txBox="1"/>
          <p:nvPr/>
        </p:nvSpPr>
        <p:spPr>
          <a:xfrm>
            <a:off x="4818379" y="5165852"/>
            <a:ext cx="133350" cy="237244"/>
          </a:xfrm>
          <a:prstGeom prst="rect">
            <a:avLst/>
          </a:prstGeom>
        </p:spPr>
        <p:txBody>
          <a:bodyPr vert="horz" wrap="square" lIns="0" tIns="13970" rIns="0" bIns="0" rtlCol="0">
            <a:spAutoFit/>
          </a:bodyPr>
          <a:lstStyle/>
          <a:p>
            <a:pPr marL="12700">
              <a:spcBef>
                <a:spcPts val="110"/>
              </a:spcBef>
            </a:pPr>
            <a:r>
              <a:rPr sz="1450" spc="40" dirty="0">
                <a:solidFill>
                  <a:prstClr val="black"/>
                </a:solidFill>
                <a:latin typeface="Cambria Math"/>
                <a:cs typeface="Cambria Math"/>
              </a:rPr>
              <a:t>3</a:t>
            </a:r>
            <a:endParaRPr sz="1450">
              <a:solidFill>
                <a:prstClr val="black"/>
              </a:solidFill>
              <a:latin typeface="Cambria Math"/>
              <a:cs typeface="Cambria Math"/>
            </a:endParaRPr>
          </a:p>
        </p:txBody>
      </p:sp>
      <p:sp>
        <p:nvSpPr>
          <p:cNvPr id="20" name="object 20"/>
          <p:cNvSpPr txBox="1"/>
          <p:nvPr/>
        </p:nvSpPr>
        <p:spPr>
          <a:xfrm>
            <a:off x="4765019" y="5443256"/>
            <a:ext cx="241935" cy="237886"/>
          </a:xfrm>
          <a:prstGeom prst="rect">
            <a:avLst/>
          </a:prstGeom>
        </p:spPr>
        <p:txBody>
          <a:bodyPr vert="horz" wrap="square" lIns="0" tIns="14605" rIns="0" bIns="0" rtlCol="0">
            <a:spAutoFit/>
          </a:bodyPr>
          <a:lstStyle/>
          <a:p>
            <a:pPr marL="12700">
              <a:spcBef>
                <a:spcPts val="11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21" name="object 21"/>
          <p:cNvSpPr/>
          <p:nvPr/>
        </p:nvSpPr>
        <p:spPr>
          <a:xfrm>
            <a:off x="4777741"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2" name="object 22"/>
          <p:cNvSpPr/>
          <p:nvPr/>
        </p:nvSpPr>
        <p:spPr>
          <a:xfrm>
            <a:off x="5471160"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3" name="object 23"/>
          <p:cNvSpPr txBox="1"/>
          <p:nvPr/>
        </p:nvSpPr>
        <p:spPr>
          <a:xfrm>
            <a:off x="5511801" y="5165852"/>
            <a:ext cx="578485" cy="237244"/>
          </a:xfrm>
          <a:prstGeom prst="rect">
            <a:avLst/>
          </a:prstGeom>
        </p:spPr>
        <p:txBody>
          <a:bodyPr vert="horz" wrap="square" lIns="0" tIns="13970" rIns="0" bIns="0" rtlCol="0">
            <a:spAutoFit/>
          </a:bodyPr>
          <a:lstStyle/>
          <a:p>
            <a:pPr marL="12700">
              <a:spcBef>
                <a:spcPts val="110"/>
              </a:spcBef>
              <a:tabLst>
                <a:tab pos="457200" algn="l"/>
              </a:tabLst>
            </a:pPr>
            <a:r>
              <a:rPr sz="1450" spc="40" dirty="0">
                <a:solidFill>
                  <a:prstClr val="black"/>
                </a:solidFill>
                <a:latin typeface="Cambria Math"/>
                <a:cs typeface="Cambria Math"/>
              </a:rPr>
              <a:t>3	4</a:t>
            </a:r>
            <a:endParaRPr sz="1450">
              <a:solidFill>
                <a:prstClr val="black"/>
              </a:solidFill>
              <a:latin typeface="Cambria Math"/>
              <a:cs typeface="Cambria Math"/>
            </a:endParaRPr>
          </a:p>
        </p:txBody>
      </p:sp>
      <p:sp>
        <p:nvSpPr>
          <p:cNvPr id="24" name="object 24"/>
          <p:cNvSpPr txBox="1"/>
          <p:nvPr/>
        </p:nvSpPr>
        <p:spPr>
          <a:xfrm>
            <a:off x="5458438" y="5443256"/>
            <a:ext cx="687070" cy="237886"/>
          </a:xfrm>
          <a:prstGeom prst="rect">
            <a:avLst/>
          </a:prstGeom>
        </p:spPr>
        <p:txBody>
          <a:bodyPr vert="horz" wrap="square" lIns="0" tIns="14605" rIns="0" bIns="0" rtlCol="0">
            <a:spAutoFit/>
          </a:bodyPr>
          <a:lstStyle/>
          <a:p>
            <a:pPr marL="12700">
              <a:spcBef>
                <a:spcPts val="115"/>
              </a:spcBef>
              <a:tabLst>
                <a:tab pos="457200" algn="l"/>
              </a:tabLst>
            </a:pPr>
            <a:r>
              <a:rPr sz="1450" spc="45" dirty="0">
                <a:solidFill>
                  <a:prstClr val="black"/>
                </a:solidFill>
                <a:latin typeface="Cambria Math"/>
                <a:cs typeface="Cambria Math"/>
              </a:rPr>
              <a:t>1</a:t>
            </a:r>
            <a:r>
              <a:rPr sz="1450" spc="40" dirty="0">
                <a:solidFill>
                  <a:prstClr val="black"/>
                </a:solidFill>
                <a:latin typeface="Cambria Math"/>
                <a:cs typeface="Cambria Math"/>
              </a:rPr>
              <a:t>0</a:t>
            </a:r>
            <a:r>
              <a:rPr sz="1450" dirty="0">
                <a:solidFill>
                  <a:prstClr val="black"/>
                </a:solidFill>
                <a:latin typeface="Cambria Math"/>
                <a:cs typeface="Cambria Math"/>
              </a:rPr>
              <a:t>	</a:t>
            </a: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25" name="object 25"/>
          <p:cNvSpPr/>
          <p:nvPr/>
        </p:nvSpPr>
        <p:spPr>
          <a:xfrm>
            <a:off x="5916168"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6" name="object 26"/>
          <p:cNvSpPr txBox="1"/>
          <p:nvPr/>
        </p:nvSpPr>
        <p:spPr>
          <a:xfrm>
            <a:off x="6650228" y="5165852"/>
            <a:ext cx="133350" cy="237244"/>
          </a:xfrm>
          <a:prstGeom prst="rect">
            <a:avLst/>
          </a:prstGeom>
        </p:spPr>
        <p:txBody>
          <a:bodyPr vert="horz" wrap="square" lIns="0" tIns="13970" rIns="0" bIns="0" rtlCol="0">
            <a:spAutoFit/>
          </a:bodyPr>
          <a:lstStyle/>
          <a:p>
            <a:pPr marL="12700">
              <a:spcBef>
                <a:spcPts val="110"/>
              </a:spcBef>
            </a:pPr>
            <a:r>
              <a:rPr sz="1450" spc="40" dirty="0">
                <a:solidFill>
                  <a:prstClr val="black"/>
                </a:solidFill>
                <a:latin typeface="Cambria Math"/>
                <a:cs typeface="Cambria Math"/>
              </a:rPr>
              <a:t>4</a:t>
            </a:r>
            <a:endParaRPr sz="1450">
              <a:solidFill>
                <a:prstClr val="black"/>
              </a:solidFill>
              <a:latin typeface="Cambria Math"/>
              <a:cs typeface="Cambria Math"/>
            </a:endParaRPr>
          </a:p>
        </p:txBody>
      </p:sp>
      <p:sp>
        <p:nvSpPr>
          <p:cNvPr id="27" name="object 27"/>
          <p:cNvSpPr txBox="1"/>
          <p:nvPr/>
        </p:nvSpPr>
        <p:spPr>
          <a:xfrm>
            <a:off x="6596867" y="5443256"/>
            <a:ext cx="239395" cy="237886"/>
          </a:xfrm>
          <a:prstGeom prst="rect">
            <a:avLst/>
          </a:prstGeom>
        </p:spPr>
        <p:txBody>
          <a:bodyPr vert="horz" wrap="square" lIns="0" tIns="14605" rIns="0" bIns="0" rtlCol="0">
            <a:spAutoFit/>
          </a:bodyPr>
          <a:lstStyle/>
          <a:p>
            <a:pPr marL="12700">
              <a:spcBef>
                <a:spcPts val="115"/>
              </a:spcBef>
            </a:pPr>
            <a:r>
              <a:rPr sz="1450" spc="30" dirty="0">
                <a:solidFill>
                  <a:prstClr val="black"/>
                </a:solidFill>
                <a:latin typeface="Cambria Math"/>
                <a:cs typeface="Cambria Math"/>
              </a:rPr>
              <a:t>10</a:t>
            </a:r>
            <a:endParaRPr sz="1450">
              <a:solidFill>
                <a:prstClr val="black"/>
              </a:solidFill>
              <a:latin typeface="Cambria Math"/>
              <a:cs typeface="Cambria Math"/>
            </a:endParaRPr>
          </a:p>
        </p:txBody>
      </p:sp>
      <p:sp>
        <p:nvSpPr>
          <p:cNvPr id="28" name="object 28"/>
          <p:cNvSpPr/>
          <p:nvPr/>
        </p:nvSpPr>
        <p:spPr>
          <a:xfrm>
            <a:off x="6609589"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9" name="object 29"/>
          <p:cNvSpPr txBox="1"/>
          <p:nvPr/>
        </p:nvSpPr>
        <p:spPr>
          <a:xfrm>
            <a:off x="4518151" y="5246624"/>
            <a:ext cx="3600450" cy="330835"/>
          </a:xfrm>
          <a:prstGeom prst="rect">
            <a:avLst/>
          </a:prstGeom>
        </p:spPr>
        <p:txBody>
          <a:bodyPr vert="horz" wrap="square" lIns="0" tIns="12700" rIns="0" bIns="0" rtlCol="0">
            <a:spAutoFit/>
          </a:bodyPr>
          <a:lstStyle/>
          <a:p>
            <a:pPr marL="12700">
              <a:spcBef>
                <a:spcPts val="100"/>
              </a:spcBef>
              <a:tabLst>
                <a:tab pos="518159" algn="l"/>
                <a:tab pos="1169035" algn="l"/>
                <a:tab pos="1655445" algn="l"/>
                <a:tab pos="2305685" algn="l"/>
              </a:tabLst>
            </a:pPr>
            <a:r>
              <a:rPr sz="2000" dirty="0">
                <a:solidFill>
                  <a:prstClr val="black"/>
                </a:solidFill>
                <a:latin typeface="Cambria Math"/>
                <a:cs typeface="Cambria Math"/>
              </a:rPr>
              <a:t>+	</a:t>
            </a:r>
            <a:r>
              <a:rPr sz="2000" spc="-5" dirty="0">
                <a:solidFill>
                  <a:prstClr val="black"/>
                </a:solidFill>
                <a:latin typeface="Cambria Math"/>
                <a:cs typeface="Cambria Math"/>
              </a:rPr>
              <a:t>log(	</a:t>
            </a:r>
            <a:r>
              <a:rPr sz="2000" spc="-15" dirty="0">
                <a:solidFill>
                  <a:prstClr val="black"/>
                </a:solidFill>
                <a:latin typeface="Cambria Math"/>
                <a:cs typeface="Cambria Math"/>
              </a:rPr>
              <a:t>)</a:t>
            </a:r>
            <a:r>
              <a:rPr sz="2000" spc="-15" dirty="0">
                <a:solidFill>
                  <a:prstClr val="black"/>
                </a:solidFill>
                <a:latin typeface="Calibri"/>
                <a:cs typeface="Calibri"/>
              </a:rPr>
              <a:t>+	</a:t>
            </a:r>
            <a:r>
              <a:rPr sz="2000" dirty="0">
                <a:solidFill>
                  <a:prstClr val="black"/>
                </a:solidFill>
                <a:latin typeface="Cambria Math"/>
                <a:cs typeface="Cambria Math"/>
              </a:rPr>
              <a:t>log(	</a:t>
            </a:r>
            <a:r>
              <a:rPr sz="2000" spc="-5" dirty="0">
                <a:solidFill>
                  <a:prstClr val="black"/>
                </a:solidFill>
                <a:latin typeface="Cambria Math"/>
                <a:cs typeface="Cambria Math"/>
              </a:rPr>
              <a:t>)]</a:t>
            </a:r>
            <a:r>
              <a:rPr sz="2000" spc="75" dirty="0">
                <a:solidFill>
                  <a:prstClr val="black"/>
                </a:solidFill>
                <a:latin typeface="Cambria Math"/>
                <a:cs typeface="Cambria Math"/>
              </a:rPr>
              <a:t> </a:t>
            </a:r>
            <a:r>
              <a:rPr sz="2000" dirty="0">
                <a:solidFill>
                  <a:prstClr val="black"/>
                </a:solidFill>
                <a:latin typeface="Cambria Math"/>
                <a:cs typeface="Cambria Math"/>
              </a:rPr>
              <a:t>=</a:t>
            </a:r>
            <a:r>
              <a:rPr sz="2000" spc="80" dirty="0">
                <a:solidFill>
                  <a:prstClr val="black"/>
                </a:solidFill>
                <a:latin typeface="Cambria Math"/>
                <a:cs typeface="Cambria Math"/>
              </a:rPr>
              <a:t> </a:t>
            </a:r>
            <a:r>
              <a:rPr sz="2000" spc="-5" dirty="0">
                <a:solidFill>
                  <a:srgbClr val="FF0000"/>
                </a:solidFill>
                <a:latin typeface="Cambria Math"/>
                <a:cs typeface="Cambria Math"/>
              </a:rPr>
              <a:t>0.7855</a:t>
            </a:r>
            <a:endParaRPr sz="2000">
              <a:solidFill>
                <a:prstClr val="black"/>
              </a:solidFill>
              <a:latin typeface="Cambria Math"/>
              <a:cs typeface="Cambria Math"/>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0E357B8-280F-58E3-F4A6-F23840D6BB03}"/>
                  </a:ext>
                </a:extLst>
              </p:cNvPr>
              <p:cNvSpPr txBox="1"/>
              <p:nvPr/>
            </p:nvSpPr>
            <p:spPr>
              <a:xfrm>
                <a:off x="5311661" y="4300151"/>
                <a:ext cx="406971"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e>
                      </m:nary>
                    </m:oMath>
                  </m:oMathPara>
                </a14:m>
                <a:endParaRPr lang="en-US" dirty="0"/>
              </a:p>
            </p:txBody>
          </p:sp>
        </mc:Choice>
        <mc:Fallback xmlns="">
          <p:sp>
            <p:nvSpPr>
              <p:cNvPr id="30" name="TextBox 29">
                <a:extLst>
                  <a:ext uri="{FF2B5EF4-FFF2-40B4-BE49-F238E27FC236}">
                    <a16:creationId xmlns:a16="http://schemas.microsoft.com/office/drawing/2014/main" id="{20E357B8-280F-58E3-F4A6-F23840D6BB03}"/>
                  </a:ext>
                </a:extLst>
              </p:cNvPr>
              <p:cNvSpPr txBox="1">
                <a:spLocks noRot="1" noChangeAspect="1" noMove="1" noResize="1" noEditPoints="1" noAdjustHandles="1" noChangeArrowheads="1" noChangeShapeType="1" noTextEdit="1"/>
              </p:cNvSpPr>
              <p:nvPr/>
            </p:nvSpPr>
            <p:spPr>
              <a:xfrm>
                <a:off x="5311661" y="4300151"/>
                <a:ext cx="406971" cy="670696"/>
              </a:xfrm>
              <a:prstGeom prst="rect">
                <a:avLst/>
              </a:prstGeom>
              <a:blipFill>
                <a:blip r:embed="rId2"/>
                <a:stretch>
                  <a:fillRect l="-200000" t="-144444" r="-118182" b="-198148"/>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411" y="191836"/>
            <a:ext cx="9753176" cy="1243289"/>
          </a:xfrm>
          <a:prstGeom prst="rect">
            <a:avLst/>
          </a:prstGeom>
        </p:spPr>
        <p:txBody>
          <a:bodyPr vert="horz" wrap="square" lIns="0" tIns="12065" rIns="0" bIns="0" rtlCol="0">
            <a:spAutoFit/>
          </a:bodyPr>
          <a:lstStyle/>
          <a:p>
            <a:pPr marL="1454150" marR="5080" indent="-1442085">
              <a:spcBef>
                <a:spcPts val="95"/>
              </a:spcBef>
            </a:pPr>
            <a:r>
              <a:rPr spc="-5" dirty="0"/>
              <a:t>H(Y|C):</a:t>
            </a:r>
            <a:r>
              <a:rPr spc="10" dirty="0"/>
              <a:t> </a:t>
            </a:r>
            <a:r>
              <a:rPr spc="-10" dirty="0"/>
              <a:t>conditional</a:t>
            </a:r>
            <a:r>
              <a:rPr spc="-25" dirty="0"/>
              <a:t> entropy</a:t>
            </a:r>
            <a:r>
              <a:rPr spc="-20" dirty="0"/>
              <a:t> </a:t>
            </a:r>
            <a:r>
              <a:rPr spc="-5" dirty="0"/>
              <a:t>of</a:t>
            </a:r>
            <a:r>
              <a:rPr spc="5" dirty="0"/>
              <a:t> </a:t>
            </a:r>
            <a:r>
              <a:rPr spc="-5" dirty="0"/>
              <a:t>class </a:t>
            </a:r>
            <a:r>
              <a:rPr spc="-890" dirty="0"/>
              <a:t> </a:t>
            </a:r>
            <a:r>
              <a:rPr spc="-5" dirty="0"/>
              <a:t>labels</a:t>
            </a:r>
            <a:r>
              <a:rPr spc="-30" dirty="0"/>
              <a:t> for</a:t>
            </a:r>
            <a:r>
              <a:rPr dirty="0"/>
              <a:t> </a:t>
            </a:r>
            <a:r>
              <a:rPr spc="-15" dirty="0"/>
              <a:t>clustering</a:t>
            </a:r>
            <a:r>
              <a:rPr spc="5" dirty="0"/>
              <a:t> </a:t>
            </a:r>
            <a:r>
              <a:rPr spc="-5" dirty="0"/>
              <a:t>C</a:t>
            </a:r>
          </a:p>
        </p:txBody>
      </p:sp>
      <p:sp>
        <p:nvSpPr>
          <p:cNvPr id="3" name="object 3"/>
          <p:cNvSpPr txBox="1"/>
          <p:nvPr/>
        </p:nvSpPr>
        <p:spPr>
          <a:xfrm>
            <a:off x="2059941" y="1502329"/>
            <a:ext cx="5744845" cy="2379980"/>
          </a:xfrm>
          <a:prstGeom prst="rect">
            <a:avLst/>
          </a:prstGeom>
        </p:spPr>
        <p:txBody>
          <a:bodyPr vert="horz" wrap="square" lIns="0" tIns="118110" rIns="0" bIns="0" rtlCol="0">
            <a:spAutoFit/>
          </a:bodyPr>
          <a:lstStyle/>
          <a:p>
            <a:pPr marL="355600" indent="-342900">
              <a:spcBef>
                <a:spcPts val="930"/>
              </a:spcBef>
              <a:buFont typeface="Arial MT"/>
              <a:buChar char="•"/>
              <a:tabLst>
                <a:tab pos="354965" algn="l"/>
                <a:tab pos="355600" algn="l"/>
              </a:tabLst>
            </a:pPr>
            <a:r>
              <a:rPr sz="3200" spc="-75" dirty="0">
                <a:solidFill>
                  <a:prstClr val="black"/>
                </a:solidFill>
                <a:latin typeface="Calibri"/>
                <a:cs typeface="Calibri"/>
              </a:rPr>
              <a:t>Now,</a:t>
            </a:r>
            <a:r>
              <a:rPr sz="3200" spc="-30" dirty="0">
                <a:solidFill>
                  <a:prstClr val="black"/>
                </a:solidFill>
                <a:latin typeface="Calibri"/>
                <a:cs typeface="Calibri"/>
              </a:rPr>
              <a:t> </a:t>
            </a:r>
            <a:r>
              <a:rPr sz="3200" spc="-10" dirty="0">
                <a:solidFill>
                  <a:prstClr val="black"/>
                </a:solidFill>
                <a:latin typeface="Calibri"/>
                <a:cs typeface="Calibri"/>
              </a:rPr>
              <a:t>consider</a:t>
            </a:r>
            <a:r>
              <a:rPr sz="3200" spc="-15" dirty="0">
                <a:solidFill>
                  <a:prstClr val="black"/>
                </a:solidFill>
                <a:latin typeface="Calibri"/>
                <a:cs typeface="Calibri"/>
              </a:rPr>
              <a:t> </a:t>
            </a:r>
            <a:r>
              <a:rPr sz="3200" spc="-10" dirty="0">
                <a:solidFill>
                  <a:prstClr val="black"/>
                </a:solidFill>
                <a:latin typeface="Calibri"/>
                <a:cs typeface="Calibri"/>
              </a:rPr>
              <a:t>Cluster-2:</a:t>
            </a:r>
            <a:endParaRPr sz="3200">
              <a:solidFill>
                <a:prstClr val="black"/>
              </a:solidFill>
              <a:latin typeface="Calibri"/>
              <a:cs typeface="Calibri"/>
            </a:endParaRPr>
          </a:p>
          <a:p>
            <a:pPr marL="756285" lvl="1" indent="-287020">
              <a:spcBef>
                <a:spcPts val="620"/>
              </a:spcBef>
              <a:buFont typeface="Arial MT"/>
              <a:buChar char="–"/>
              <a:tabLst>
                <a:tab pos="756920" algn="l"/>
              </a:tabLst>
            </a:pPr>
            <a:r>
              <a:rPr sz="2400" spc="-5" dirty="0">
                <a:solidFill>
                  <a:prstClr val="black"/>
                </a:solidFill>
                <a:latin typeface="Calibri"/>
                <a:cs typeface="Calibri"/>
              </a:rPr>
              <a:t>P(Y=1|C=2)=2/10</a:t>
            </a:r>
            <a:r>
              <a:rPr sz="2400" spc="-25" dirty="0">
                <a:solidFill>
                  <a:prstClr val="black"/>
                </a:solidFill>
                <a:latin typeface="Calibri"/>
                <a:cs typeface="Calibri"/>
              </a:rPr>
              <a:t> </a:t>
            </a:r>
            <a:r>
              <a:rPr spc="-10" dirty="0">
                <a:solidFill>
                  <a:prstClr val="black"/>
                </a:solidFill>
                <a:latin typeface="Calibri"/>
                <a:cs typeface="Calibri"/>
              </a:rPr>
              <a:t>(two</a:t>
            </a:r>
            <a:r>
              <a:rPr spc="15" dirty="0">
                <a:solidFill>
                  <a:prstClr val="black"/>
                </a:solidFill>
                <a:latin typeface="Calibri"/>
                <a:cs typeface="Calibri"/>
              </a:rPr>
              <a:t> </a:t>
            </a:r>
            <a:r>
              <a:rPr spc="-5" dirty="0">
                <a:solidFill>
                  <a:prstClr val="black"/>
                </a:solidFill>
                <a:latin typeface="Calibri"/>
                <a:cs typeface="Calibri"/>
              </a:rPr>
              <a:t>triangles</a:t>
            </a:r>
            <a:r>
              <a:rPr spc="20" dirty="0">
                <a:solidFill>
                  <a:prstClr val="black"/>
                </a:solidFill>
                <a:latin typeface="Calibri"/>
                <a:cs typeface="Calibri"/>
              </a:rPr>
              <a:t> </a:t>
            </a:r>
            <a:r>
              <a:rPr spc="-5" dirty="0">
                <a:solidFill>
                  <a:prstClr val="black"/>
                </a:solidFill>
                <a:latin typeface="Calibri"/>
                <a:cs typeface="Calibri"/>
              </a:rPr>
              <a:t>in</a:t>
            </a:r>
            <a:r>
              <a:rPr spc="15"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5" dirty="0">
                <a:solidFill>
                  <a:prstClr val="black"/>
                </a:solidFill>
                <a:latin typeface="Calibri"/>
                <a:cs typeface="Calibri"/>
              </a:rPr>
              <a:t>P(Y=2|C=2)=7/10</a:t>
            </a:r>
            <a:r>
              <a:rPr sz="2400" spc="-25" dirty="0">
                <a:solidFill>
                  <a:prstClr val="black"/>
                </a:solidFill>
                <a:latin typeface="Calibri"/>
                <a:cs typeface="Calibri"/>
              </a:rPr>
              <a:t> </a:t>
            </a:r>
            <a:r>
              <a:rPr spc="-5" dirty="0">
                <a:solidFill>
                  <a:prstClr val="black"/>
                </a:solidFill>
                <a:latin typeface="Calibri"/>
                <a:cs typeface="Calibri"/>
              </a:rPr>
              <a:t>(seven</a:t>
            </a:r>
            <a:r>
              <a:rPr dirty="0">
                <a:solidFill>
                  <a:prstClr val="black"/>
                </a:solidFill>
                <a:latin typeface="Calibri"/>
                <a:cs typeface="Calibri"/>
              </a:rPr>
              <a:t> </a:t>
            </a:r>
            <a:r>
              <a:rPr spc="-10" dirty="0">
                <a:solidFill>
                  <a:prstClr val="black"/>
                </a:solidFill>
                <a:latin typeface="Calibri"/>
                <a:cs typeface="Calibri"/>
              </a:rPr>
              <a:t>rectangles</a:t>
            </a:r>
            <a:r>
              <a:rPr spc="15" dirty="0">
                <a:solidFill>
                  <a:prstClr val="black"/>
                </a:solidFill>
                <a:latin typeface="Calibri"/>
                <a:cs typeface="Calibri"/>
              </a:rPr>
              <a:t> </a:t>
            </a:r>
            <a:r>
              <a:rPr spc="-5" dirty="0">
                <a:solidFill>
                  <a:prstClr val="black"/>
                </a:solidFill>
                <a:latin typeface="Calibri"/>
                <a:cs typeface="Calibri"/>
              </a:rPr>
              <a:t>in</a:t>
            </a:r>
            <a:r>
              <a:rPr spc="10"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5" dirty="0">
                <a:solidFill>
                  <a:prstClr val="black"/>
                </a:solidFill>
                <a:latin typeface="Calibri"/>
                <a:cs typeface="Calibri"/>
              </a:rPr>
              <a:t>P(Y=3|C=2)=1/10</a:t>
            </a:r>
            <a:r>
              <a:rPr sz="2400" spc="-30" dirty="0">
                <a:solidFill>
                  <a:prstClr val="black"/>
                </a:solidFill>
                <a:latin typeface="Calibri"/>
                <a:cs typeface="Calibri"/>
              </a:rPr>
              <a:t> </a:t>
            </a:r>
            <a:r>
              <a:rPr spc="-5" dirty="0">
                <a:solidFill>
                  <a:prstClr val="black"/>
                </a:solidFill>
                <a:latin typeface="Calibri"/>
                <a:cs typeface="Calibri"/>
              </a:rPr>
              <a:t>(one</a:t>
            </a:r>
            <a:r>
              <a:rPr spc="15" dirty="0">
                <a:solidFill>
                  <a:prstClr val="black"/>
                </a:solidFill>
                <a:latin typeface="Calibri"/>
                <a:cs typeface="Calibri"/>
              </a:rPr>
              <a:t> </a:t>
            </a:r>
            <a:r>
              <a:rPr spc="-15" dirty="0">
                <a:solidFill>
                  <a:prstClr val="black"/>
                </a:solidFill>
                <a:latin typeface="Calibri"/>
                <a:cs typeface="Calibri"/>
              </a:rPr>
              <a:t>star</a:t>
            </a:r>
            <a:r>
              <a:rPr spc="5" dirty="0">
                <a:solidFill>
                  <a:prstClr val="black"/>
                </a:solidFill>
                <a:latin typeface="Calibri"/>
                <a:cs typeface="Calibri"/>
              </a:rPr>
              <a:t> </a:t>
            </a:r>
            <a:r>
              <a:rPr spc="-5" dirty="0">
                <a:solidFill>
                  <a:prstClr val="black"/>
                </a:solidFill>
                <a:latin typeface="Calibri"/>
                <a:cs typeface="Calibri"/>
              </a:rPr>
              <a:t>in</a:t>
            </a:r>
            <a:r>
              <a:rPr spc="10"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10" dirty="0">
                <a:solidFill>
                  <a:prstClr val="black"/>
                </a:solidFill>
                <a:latin typeface="Calibri"/>
                <a:cs typeface="Calibri"/>
              </a:rPr>
              <a:t>Calculate</a:t>
            </a:r>
            <a:r>
              <a:rPr sz="2400" spc="-25" dirty="0">
                <a:solidFill>
                  <a:prstClr val="black"/>
                </a:solidFill>
                <a:latin typeface="Calibri"/>
                <a:cs typeface="Calibri"/>
              </a:rPr>
              <a:t> </a:t>
            </a:r>
            <a:r>
              <a:rPr sz="2400" spc="-10" dirty="0">
                <a:solidFill>
                  <a:prstClr val="black"/>
                </a:solidFill>
                <a:latin typeface="Calibri"/>
                <a:cs typeface="Calibri"/>
              </a:rPr>
              <a:t>conditional </a:t>
            </a:r>
            <a:r>
              <a:rPr sz="2400" spc="-15" dirty="0">
                <a:solidFill>
                  <a:prstClr val="black"/>
                </a:solidFill>
                <a:latin typeface="Calibri"/>
                <a:cs typeface="Calibri"/>
              </a:rPr>
              <a:t>entropy</a:t>
            </a:r>
            <a:r>
              <a:rPr sz="2400" spc="5" dirty="0">
                <a:solidFill>
                  <a:prstClr val="black"/>
                </a:solidFill>
                <a:latin typeface="Calibri"/>
                <a:cs typeface="Calibri"/>
              </a:rPr>
              <a:t> </a:t>
            </a:r>
            <a:r>
              <a:rPr sz="2400" spc="-5" dirty="0">
                <a:solidFill>
                  <a:prstClr val="black"/>
                </a:solidFill>
                <a:latin typeface="Calibri"/>
                <a:cs typeface="Calibri"/>
              </a:rPr>
              <a:t>as:</a:t>
            </a:r>
            <a:endParaRPr sz="2400">
              <a:solidFill>
                <a:prstClr val="black"/>
              </a:solidFill>
              <a:latin typeface="Calibri"/>
              <a:cs typeface="Calibri"/>
            </a:endParaRPr>
          </a:p>
        </p:txBody>
      </p:sp>
      <p:sp>
        <p:nvSpPr>
          <p:cNvPr id="4" name="object 4"/>
          <p:cNvSpPr/>
          <p:nvPr/>
        </p:nvSpPr>
        <p:spPr>
          <a:xfrm>
            <a:off x="2723667" y="4604258"/>
            <a:ext cx="937260" cy="212090"/>
          </a:xfrm>
          <a:custGeom>
            <a:avLst/>
            <a:gdLst/>
            <a:ahLst/>
            <a:cxnLst/>
            <a:rect l="l" t="t" r="r" b="b"/>
            <a:pathLst>
              <a:path w="937260" h="212089">
                <a:moveTo>
                  <a:pt x="262420" y="1562"/>
                </a:moveTo>
                <a:lnTo>
                  <a:pt x="245224" y="1562"/>
                </a:lnTo>
                <a:lnTo>
                  <a:pt x="245224" y="209283"/>
                </a:lnTo>
                <a:lnTo>
                  <a:pt x="262420" y="209283"/>
                </a:lnTo>
                <a:lnTo>
                  <a:pt x="262420" y="1562"/>
                </a:lnTo>
                <a:close/>
              </a:path>
              <a:path w="937260" h="212089">
                <a:moveTo>
                  <a:pt x="869556" y="0"/>
                </a:moveTo>
                <a:lnTo>
                  <a:pt x="866546" y="8597"/>
                </a:lnTo>
                <a:lnTo>
                  <a:pt x="878804" y="13915"/>
                </a:lnTo>
                <a:lnTo>
                  <a:pt x="889347" y="21277"/>
                </a:lnTo>
                <a:lnTo>
                  <a:pt x="910748" y="55406"/>
                </a:lnTo>
                <a:lnTo>
                  <a:pt x="917778" y="104813"/>
                </a:lnTo>
                <a:lnTo>
                  <a:pt x="916994" y="123489"/>
                </a:lnTo>
                <a:lnTo>
                  <a:pt x="905217" y="169214"/>
                </a:lnTo>
                <a:lnTo>
                  <a:pt x="878944" y="197805"/>
                </a:lnTo>
                <a:lnTo>
                  <a:pt x="866876" y="203149"/>
                </a:lnTo>
                <a:lnTo>
                  <a:pt x="869556" y="211747"/>
                </a:lnTo>
                <a:lnTo>
                  <a:pt x="910020" y="187703"/>
                </a:lnTo>
                <a:lnTo>
                  <a:pt x="932741" y="143335"/>
                </a:lnTo>
                <a:lnTo>
                  <a:pt x="937094" y="105930"/>
                </a:lnTo>
                <a:lnTo>
                  <a:pt x="936002" y="86513"/>
                </a:lnTo>
                <a:lnTo>
                  <a:pt x="919619" y="37109"/>
                </a:lnTo>
                <a:lnTo>
                  <a:pt x="884908" y="5541"/>
                </a:lnTo>
                <a:lnTo>
                  <a:pt x="869556" y="0"/>
                </a:lnTo>
                <a:close/>
              </a:path>
              <a:path w="937260" h="212089">
                <a:moveTo>
                  <a:pt x="67525" y="0"/>
                </a:moveTo>
                <a:lnTo>
                  <a:pt x="27152"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 name="object 5"/>
          <p:cNvSpPr txBox="1"/>
          <p:nvPr/>
        </p:nvSpPr>
        <p:spPr>
          <a:xfrm>
            <a:off x="2517139" y="4533392"/>
            <a:ext cx="108204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Math"/>
                <a:cs typeface="Cambria Math"/>
              </a:rPr>
              <a:t>𝐻</a:t>
            </a:r>
            <a:r>
              <a:rPr spc="370" dirty="0">
                <a:solidFill>
                  <a:prstClr val="black"/>
                </a:solidFill>
                <a:latin typeface="Cambria Math"/>
                <a:cs typeface="Cambria Math"/>
              </a:rPr>
              <a:t> </a:t>
            </a:r>
            <a:r>
              <a:rPr dirty="0">
                <a:solidFill>
                  <a:prstClr val="black"/>
                </a:solidFill>
                <a:latin typeface="Cambria Math"/>
                <a:cs typeface="Cambria Math"/>
              </a:rPr>
              <a:t>𝑌</a:t>
            </a:r>
            <a:r>
              <a:rPr spc="195" dirty="0">
                <a:solidFill>
                  <a:prstClr val="black"/>
                </a:solidFill>
                <a:latin typeface="Cambria Math"/>
                <a:cs typeface="Cambria Math"/>
              </a:rPr>
              <a:t> </a:t>
            </a:r>
            <a:r>
              <a:rPr dirty="0">
                <a:solidFill>
                  <a:prstClr val="black"/>
                </a:solidFill>
                <a:latin typeface="Cambria Math"/>
                <a:cs typeface="Cambria Math"/>
              </a:rPr>
              <a:t>𝐶</a:t>
            </a:r>
            <a:r>
              <a:rPr spc="165" dirty="0">
                <a:solidFill>
                  <a:prstClr val="black"/>
                </a:solidFill>
                <a:latin typeface="Cambria Math"/>
                <a:cs typeface="Cambria Math"/>
              </a:rPr>
              <a:t> </a:t>
            </a:r>
            <a:r>
              <a:rPr dirty="0">
                <a:solidFill>
                  <a:prstClr val="black"/>
                </a:solidFill>
                <a:latin typeface="Cambria Math"/>
                <a:cs typeface="Cambria Math"/>
              </a:rPr>
              <a:t>=</a:t>
            </a:r>
            <a:r>
              <a:rPr spc="85" dirty="0">
                <a:solidFill>
                  <a:prstClr val="black"/>
                </a:solidFill>
                <a:latin typeface="Cambria Math"/>
                <a:cs typeface="Cambria Math"/>
              </a:rPr>
              <a:t> </a:t>
            </a:r>
            <a:r>
              <a:rPr dirty="0">
                <a:solidFill>
                  <a:prstClr val="black"/>
                </a:solidFill>
                <a:latin typeface="Cambria Math"/>
                <a:cs typeface="Cambria Math"/>
              </a:rPr>
              <a:t>2</a:t>
            </a:r>
            <a:endParaRPr>
              <a:solidFill>
                <a:prstClr val="black"/>
              </a:solidFill>
              <a:latin typeface="Cambria Math"/>
              <a:cs typeface="Cambria Math"/>
            </a:endParaRPr>
          </a:p>
        </p:txBody>
      </p:sp>
      <p:sp>
        <p:nvSpPr>
          <p:cNvPr id="6" name="object 6"/>
          <p:cNvSpPr txBox="1"/>
          <p:nvPr/>
        </p:nvSpPr>
        <p:spPr>
          <a:xfrm>
            <a:off x="3731996" y="4533392"/>
            <a:ext cx="134112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Math"/>
                <a:cs typeface="Cambria Math"/>
              </a:rPr>
              <a:t>=</a:t>
            </a:r>
            <a:r>
              <a:rPr spc="75" dirty="0">
                <a:solidFill>
                  <a:prstClr val="black"/>
                </a:solidFill>
                <a:latin typeface="Cambria Math"/>
                <a:cs typeface="Cambria Math"/>
              </a:rPr>
              <a:t> </a:t>
            </a:r>
            <a:r>
              <a:rPr spc="10" dirty="0">
                <a:solidFill>
                  <a:prstClr val="black"/>
                </a:solidFill>
                <a:latin typeface="Cambria Math"/>
                <a:cs typeface="Cambria Math"/>
              </a:rPr>
              <a:t>−𝑃(𝐶</a:t>
            </a:r>
            <a:r>
              <a:rPr spc="145" dirty="0">
                <a:solidFill>
                  <a:prstClr val="black"/>
                </a:solidFill>
                <a:latin typeface="Cambria Math"/>
                <a:cs typeface="Cambria Math"/>
              </a:rPr>
              <a:t> </a:t>
            </a:r>
            <a:r>
              <a:rPr dirty="0">
                <a:solidFill>
                  <a:prstClr val="black"/>
                </a:solidFill>
                <a:latin typeface="Cambria Math"/>
                <a:cs typeface="Cambria Math"/>
              </a:rPr>
              <a:t>=</a:t>
            </a:r>
            <a:r>
              <a:rPr spc="90" dirty="0">
                <a:solidFill>
                  <a:prstClr val="black"/>
                </a:solidFill>
                <a:latin typeface="Cambria Math"/>
                <a:cs typeface="Cambria Math"/>
              </a:rPr>
              <a:t> </a:t>
            </a:r>
            <a:r>
              <a:rPr spc="-5" dirty="0">
                <a:solidFill>
                  <a:prstClr val="black"/>
                </a:solidFill>
                <a:latin typeface="Cambria Math"/>
                <a:cs typeface="Cambria Math"/>
              </a:rPr>
              <a:t>2)</a:t>
            </a:r>
            <a:endParaRPr>
              <a:solidFill>
                <a:prstClr val="black"/>
              </a:solidFill>
              <a:latin typeface="Cambria Math"/>
              <a:cs typeface="Cambria Math"/>
            </a:endParaRPr>
          </a:p>
        </p:txBody>
      </p:sp>
      <p:sp>
        <p:nvSpPr>
          <p:cNvPr id="7" name="object 7"/>
          <p:cNvSpPr txBox="1"/>
          <p:nvPr/>
        </p:nvSpPr>
        <p:spPr>
          <a:xfrm>
            <a:off x="5085080" y="4427405"/>
            <a:ext cx="732155" cy="685165"/>
          </a:xfrm>
          <a:prstGeom prst="rect">
            <a:avLst/>
          </a:prstGeom>
        </p:spPr>
        <p:txBody>
          <a:bodyPr vert="horz" wrap="square" lIns="0" tIns="118745" rIns="0" bIns="0" rtlCol="0">
            <a:spAutoFit/>
          </a:bodyPr>
          <a:lstStyle/>
          <a:p>
            <a:pPr algn="ctr">
              <a:spcBef>
                <a:spcPts val="935"/>
              </a:spcBef>
            </a:pPr>
            <a:endParaRPr dirty="0">
              <a:solidFill>
                <a:prstClr val="black"/>
              </a:solidFill>
              <a:latin typeface="Cambria Math"/>
              <a:cs typeface="Cambria Math"/>
            </a:endParaRPr>
          </a:p>
          <a:p>
            <a:pPr algn="ctr">
              <a:spcBef>
                <a:spcPts val="630"/>
              </a:spcBef>
            </a:pPr>
            <a:r>
              <a:rPr sz="1300" spc="30" dirty="0">
                <a:solidFill>
                  <a:prstClr val="black"/>
                </a:solidFill>
                <a:latin typeface="Cambria Math"/>
                <a:cs typeface="Cambria Math"/>
              </a:rPr>
              <a:t>𝑦∈{1,2,3}</a:t>
            </a:r>
            <a:endParaRPr sz="1300" dirty="0">
              <a:solidFill>
                <a:prstClr val="black"/>
              </a:solidFill>
              <a:latin typeface="Cambria Math"/>
              <a:cs typeface="Cambria Math"/>
            </a:endParaRPr>
          </a:p>
        </p:txBody>
      </p:sp>
      <p:sp>
        <p:nvSpPr>
          <p:cNvPr id="8" name="object 8"/>
          <p:cNvSpPr/>
          <p:nvPr/>
        </p:nvSpPr>
        <p:spPr>
          <a:xfrm>
            <a:off x="6007888" y="4604258"/>
            <a:ext cx="1368425" cy="212090"/>
          </a:xfrm>
          <a:custGeom>
            <a:avLst/>
            <a:gdLst/>
            <a:ahLst/>
            <a:cxnLst/>
            <a:rect l="l" t="t" r="r" b="b"/>
            <a:pathLst>
              <a:path w="1368425" h="212089">
                <a:moveTo>
                  <a:pt x="693712" y="1562"/>
                </a:moveTo>
                <a:lnTo>
                  <a:pt x="676516" y="1562"/>
                </a:lnTo>
                <a:lnTo>
                  <a:pt x="676516" y="209283"/>
                </a:lnTo>
                <a:lnTo>
                  <a:pt x="693712" y="209283"/>
                </a:lnTo>
                <a:lnTo>
                  <a:pt x="693712" y="1562"/>
                </a:lnTo>
                <a:close/>
              </a:path>
              <a:path w="1368425" h="212089">
                <a:moveTo>
                  <a:pt x="1300848" y="0"/>
                </a:moveTo>
                <a:lnTo>
                  <a:pt x="1297838" y="8597"/>
                </a:lnTo>
                <a:lnTo>
                  <a:pt x="1310096" y="13915"/>
                </a:lnTo>
                <a:lnTo>
                  <a:pt x="1320639" y="21277"/>
                </a:lnTo>
                <a:lnTo>
                  <a:pt x="1342040" y="55406"/>
                </a:lnTo>
                <a:lnTo>
                  <a:pt x="1349070" y="104813"/>
                </a:lnTo>
                <a:lnTo>
                  <a:pt x="1348286" y="123489"/>
                </a:lnTo>
                <a:lnTo>
                  <a:pt x="1336509" y="169214"/>
                </a:lnTo>
                <a:lnTo>
                  <a:pt x="1310236" y="197805"/>
                </a:lnTo>
                <a:lnTo>
                  <a:pt x="1298168" y="203149"/>
                </a:lnTo>
                <a:lnTo>
                  <a:pt x="1300848" y="211747"/>
                </a:lnTo>
                <a:lnTo>
                  <a:pt x="1341312" y="187703"/>
                </a:lnTo>
                <a:lnTo>
                  <a:pt x="1364033" y="143335"/>
                </a:lnTo>
                <a:lnTo>
                  <a:pt x="1368386" y="105930"/>
                </a:lnTo>
                <a:lnTo>
                  <a:pt x="1367294" y="86513"/>
                </a:lnTo>
                <a:lnTo>
                  <a:pt x="1350911" y="37109"/>
                </a:lnTo>
                <a:lnTo>
                  <a:pt x="1316200" y="5541"/>
                </a:lnTo>
                <a:lnTo>
                  <a:pt x="1300848" y="0"/>
                </a:lnTo>
                <a:close/>
              </a:path>
              <a:path w="1368425" h="212089">
                <a:moveTo>
                  <a:pt x="67525" y="0"/>
                </a:moveTo>
                <a:lnTo>
                  <a:pt x="27152"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9" name="object 9"/>
          <p:cNvSpPr/>
          <p:nvPr/>
        </p:nvSpPr>
        <p:spPr>
          <a:xfrm>
            <a:off x="7954036" y="4604258"/>
            <a:ext cx="1368425" cy="212090"/>
          </a:xfrm>
          <a:custGeom>
            <a:avLst/>
            <a:gdLst/>
            <a:ahLst/>
            <a:cxnLst/>
            <a:rect l="l" t="t" r="r" b="b"/>
            <a:pathLst>
              <a:path w="1368425" h="212089">
                <a:moveTo>
                  <a:pt x="693712" y="1562"/>
                </a:moveTo>
                <a:lnTo>
                  <a:pt x="676516" y="1562"/>
                </a:lnTo>
                <a:lnTo>
                  <a:pt x="676516" y="209283"/>
                </a:lnTo>
                <a:lnTo>
                  <a:pt x="693712" y="209283"/>
                </a:lnTo>
                <a:lnTo>
                  <a:pt x="693712" y="1562"/>
                </a:lnTo>
                <a:close/>
              </a:path>
              <a:path w="1368425" h="212089">
                <a:moveTo>
                  <a:pt x="1300848" y="0"/>
                </a:moveTo>
                <a:lnTo>
                  <a:pt x="1297838" y="8597"/>
                </a:lnTo>
                <a:lnTo>
                  <a:pt x="1310096" y="13915"/>
                </a:lnTo>
                <a:lnTo>
                  <a:pt x="1320639" y="21277"/>
                </a:lnTo>
                <a:lnTo>
                  <a:pt x="1342040" y="55406"/>
                </a:lnTo>
                <a:lnTo>
                  <a:pt x="1349070" y="104813"/>
                </a:lnTo>
                <a:lnTo>
                  <a:pt x="1348286" y="123489"/>
                </a:lnTo>
                <a:lnTo>
                  <a:pt x="1336509" y="169214"/>
                </a:lnTo>
                <a:lnTo>
                  <a:pt x="1310236" y="197805"/>
                </a:lnTo>
                <a:lnTo>
                  <a:pt x="1298168" y="203149"/>
                </a:lnTo>
                <a:lnTo>
                  <a:pt x="1300848" y="211747"/>
                </a:lnTo>
                <a:lnTo>
                  <a:pt x="1341306" y="187703"/>
                </a:lnTo>
                <a:lnTo>
                  <a:pt x="1364033" y="143335"/>
                </a:lnTo>
                <a:lnTo>
                  <a:pt x="1368386" y="105930"/>
                </a:lnTo>
                <a:lnTo>
                  <a:pt x="1367294" y="86513"/>
                </a:lnTo>
                <a:lnTo>
                  <a:pt x="1350911" y="37109"/>
                </a:lnTo>
                <a:lnTo>
                  <a:pt x="1316200" y="5541"/>
                </a:lnTo>
                <a:lnTo>
                  <a:pt x="1300848" y="0"/>
                </a:lnTo>
                <a:close/>
              </a:path>
              <a:path w="1368425" h="212089">
                <a:moveTo>
                  <a:pt x="67525" y="0"/>
                </a:moveTo>
                <a:lnTo>
                  <a:pt x="27147"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0" name="object 10"/>
          <p:cNvSpPr txBox="1"/>
          <p:nvPr/>
        </p:nvSpPr>
        <p:spPr>
          <a:xfrm>
            <a:off x="5827116" y="4533392"/>
            <a:ext cx="3676015" cy="299720"/>
          </a:xfrm>
          <a:prstGeom prst="rect">
            <a:avLst/>
          </a:prstGeom>
        </p:spPr>
        <p:txBody>
          <a:bodyPr vert="horz" wrap="square" lIns="0" tIns="12700" rIns="0" bIns="0" rtlCol="0">
            <a:spAutoFit/>
          </a:bodyPr>
          <a:lstStyle/>
          <a:p>
            <a:pPr marL="12700">
              <a:spcBef>
                <a:spcPts val="100"/>
              </a:spcBef>
              <a:tabLst>
                <a:tab pos="3568065" algn="l"/>
              </a:tabLst>
            </a:pPr>
            <a:r>
              <a:rPr dirty="0">
                <a:solidFill>
                  <a:prstClr val="black"/>
                </a:solidFill>
                <a:latin typeface="Cambria Math"/>
                <a:cs typeface="Cambria Math"/>
              </a:rPr>
              <a:t>𝑃  𝑌</a:t>
            </a:r>
            <a:r>
              <a:rPr spc="150" dirty="0">
                <a:solidFill>
                  <a:prstClr val="black"/>
                </a:solidFill>
                <a:latin typeface="Cambria Math"/>
                <a:cs typeface="Cambria Math"/>
              </a:rPr>
              <a:t> </a:t>
            </a:r>
            <a:r>
              <a:rPr dirty="0">
                <a:solidFill>
                  <a:prstClr val="black"/>
                </a:solidFill>
                <a:latin typeface="Cambria Math"/>
                <a:cs typeface="Cambria Math"/>
              </a:rPr>
              <a:t>=</a:t>
            </a:r>
            <a:r>
              <a:rPr spc="105" dirty="0">
                <a:solidFill>
                  <a:prstClr val="black"/>
                </a:solidFill>
                <a:latin typeface="Cambria Math"/>
                <a:cs typeface="Cambria Math"/>
              </a:rPr>
              <a:t> </a:t>
            </a:r>
            <a:r>
              <a:rPr dirty="0">
                <a:solidFill>
                  <a:prstClr val="black"/>
                </a:solidFill>
                <a:latin typeface="Cambria Math"/>
                <a:cs typeface="Cambria Math"/>
              </a:rPr>
              <a:t>𝑦 </a:t>
            </a:r>
            <a:r>
              <a:rPr spc="-180" dirty="0">
                <a:solidFill>
                  <a:prstClr val="black"/>
                </a:solidFill>
                <a:latin typeface="Cambria Math"/>
                <a:cs typeface="Cambria Math"/>
              </a:rPr>
              <a:t> </a:t>
            </a:r>
            <a:r>
              <a:rPr dirty="0">
                <a:solidFill>
                  <a:prstClr val="black"/>
                </a:solidFill>
                <a:latin typeface="Cambria Math"/>
                <a:cs typeface="Cambria Math"/>
              </a:rPr>
              <a:t>𝐶</a:t>
            </a:r>
            <a:r>
              <a:rPr spc="170" dirty="0">
                <a:solidFill>
                  <a:prstClr val="black"/>
                </a:solidFill>
                <a:latin typeface="Cambria Math"/>
                <a:cs typeface="Cambria Math"/>
              </a:rPr>
              <a:t> </a:t>
            </a:r>
            <a:r>
              <a:rPr dirty="0">
                <a:solidFill>
                  <a:prstClr val="black"/>
                </a:solidFill>
                <a:latin typeface="Cambria Math"/>
                <a:cs typeface="Cambria Math"/>
              </a:rPr>
              <a:t>=</a:t>
            </a:r>
            <a:r>
              <a:rPr spc="114" dirty="0">
                <a:solidFill>
                  <a:prstClr val="black"/>
                </a:solidFill>
                <a:latin typeface="Cambria Math"/>
                <a:cs typeface="Cambria Math"/>
              </a:rPr>
              <a:t> </a:t>
            </a:r>
            <a:r>
              <a:rPr dirty="0">
                <a:solidFill>
                  <a:prstClr val="black"/>
                </a:solidFill>
                <a:latin typeface="Cambria Math"/>
                <a:cs typeface="Cambria Math"/>
              </a:rPr>
              <a:t>2 </a:t>
            </a:r>
            <a:r>
              <a:rPr spc="-50" dirty="0">
                <a:solidFill>
                  <a:prstClr val="black"/>
                </a:solidFill>
                <a:latin typeface="Cambria Math"/>
                <a:cs typeface="Cambria Math"/>
              </a:rPr>
              <a:t> </a:t>
            </a:r>
            <a:r>
              <a:rPr dirty="0">
                <a:solidFill>
                  <a:prstClr val="black"/>
                </a:solidFill>
                <a:latin typeface="Cambria Math"/>
                <a:cs typeface="Cambria Math"/>
              </a:rPr>
              <a:t>log</a:t>
            </a:r>
            <a:r>
              <a:rPr spc="-5" dirty="0">
                <a:solidFill>
                  <a:prstClr val="black"/>
                </a:solidFill>
                <a:latin typeface="Cambria Math"/>
                <a:cs typeface="Cambria Math"/>
              </a:rPr>
              <a:t>(</a:t>
            </a:r>
            <a:r>
              <a:rPr dirty="0">
                <a:solidFill>
                  <a:prstClr val="black"/>
                </a:solidFill>
                <a:latin typeface="Cambria Math"/>
                <a:cs typeface="Cambria Math"/>
              </a:rPr>
              <a:t>𝑃 </a:t>
            </a:r>
            <a:r>
              <a:rPr spc="-15" dirty="0">
                <a:solidFill>
                  <a:prstClr val="black"/>
                </a:solidFill>
                <a:latin typeface="Cambria Math"/>
                <a:cs typeface="Cambria Math"/>
              </a:rPr>
              <a:t> </a:t>
            </a:r>
            <a:r>
              <a:rPr dirty="0">
                <a:solidFill>
                  <a:prstClr val="black"/>
                </a:solidFill>
                <a:latin typeface="Cambria Math"/>
                <a:cs typeface="Cambria Math"/>
              </a:rPr>
              <a:t>𝑌</a:t>
            </a:r>
            <a:r>
              <a:rPr spc="150" dirty="0">
                <a:solidFill>
                  <a:prstClr val="black"/>
                </a:solidFill>
                <a:latin typeface="Cambria Math"/>
                <a:cs typeface="Cambria Math"/>
              </a:rPr>
              <a:t> </a:t>
            </a:r>
            <a:r>
              <a:rPr dirty="0">
                <a:solidFill>
                  <a:prstClr val="black"/>
                </a:solidFill>
                <a:latin typeface="Cambria Math"/>
                <a:cs typeface="Cambria Math"/>
              </a:rPr>
              <a:t>=</a:t>
            </a:r>
            <a:r>
              <a:rPr spc="105" dirty="0">
                <a:solidFill>
                  <a:prstClr val="black"/>
                </a:solidFill>
                <a:latin typeface="Cambria Math"/>
                <a:cs typeface="Cambria Math"/>
              </a:rPr>
              <a:t> </a:t>
            </a:r>
            <a:r>
              <a:rPr dirty="0">
                <a:solidFill>
                  <a:prstClr val="black"/>
                </a:solidFill>
                <a:latin typeface="Cambria Math"/>
                <a:cs typeface="Cambria Math"/>
              </a:rPr>
              <a:t>𝑦 </a:t>
            </a:r>
            <a:r>
              <a:rPr spc="-180" dirty="0">
                <a:solidFill>
                  <a:prstClr val="black"/>
                </a:solidFill>
                <a:latin typeface="Cambria Math"/>
                <a:cs typeface="Cambria Math"/>
              </a:rPr>
              <a:t> </a:t>
            </a:r>
            <a:r>
              <a:rPr dirty="0">
                <a:solidFill>
                  <a:prstClr val="black"/>
                </a:solidFill>
                <a:latin typeface="Cambria Math"/>
                <a:cs typeface="Cambria Math"/>
              </a:rPr>
              <a:t>𝐶</a:t>
            </a:r>
            <a:r>
              <a:rPr spc="170" dirty="0">
                <a:solidFill>
                  <a:prstClr val="black"/>
                </a:solidFill>
                <a:latin typeface="Cambria Math"/>
                <a:cs typeface="Cambria Math"/>
              </a:rPr>
              <a:t> </a:t>
            </a:r>
            <a:r>
              <a:rPr dirty="0">
                <a:solidFill>
                  <a:prstClr val="black"/>
                </a:solidFill>
                <a:latin typeface="Cambria Math"/>
                <a:cs typeface="Cambria Math"/>
              </a:rPr>
              <a:t>=</a:t>
            </a:r>
            <a:r>
              <a:rPr spc="114" dirty="0">
                <a:solidFill>
                  <a:prstClr val="black"/>
                </a:solidFill>
                <a:latin typeface="Cambria Math"/>
                <a:cs typeface="Cambria Math"/>
              </a:rPr>
              <a:t> </a:t>
            </a:r>
            <a:r>
              <a:rPr dirty="0">
                <a:solidFill>
                  <a:prstClr val="black"/>
                </a:solidFill>
                <a:latin typeface="Cambria Math"/>
                <a:cs typeface="Cambria Math"/>
              </a:rPr>
              <a:t>2	)</a:t>
            </a:r>
            <a:endParaRPr>
              <a:solidFill>
                <a:prstClr val="black"/>
              </a:solidFill>
              <a:latin typeface="Cambria Math"/>
              <a:cs typeface="Cambria Math"/>
            </a:endParaRPr>
          </a:p>
        </p:txBody>
      </p:sp>
      <p:sp>
        <p:nvSpPr>
          <p:cNvPr id="11" name="object 11"/>
          <p:cNvSpPr/>
          <p:nvPr/>
        </p:nvSpPr>
        <p:spPr>
          <a:xfrm>
            <a:off x="2889504" y="5433060"/>
            <a:ext cx="108585" cy="17145"/>
          </a:xfrm>
          <a:custGeom>
            <a:avLst/>
            <a:gdLst/>
            <a:ahLst/>
            <a:cxnLst/>
            <a:rect l="l" t="t" r="r" b="b"/>
            <a:pathLst>
              <a:path w="108584" h="17145">
                <a:moveTo>
                  <a:pt x="108203" y="0"/>
                </a:moveTo>
                <a:lnTo>
                  <a:pt x="0" y="0"/>
                </a:lnTo>
                <a:lnTo>
                  <a:pt x="0" y="16763"/>
                </a:lnTo>
                <a:lnTo>
                  <a:pt x="108203" y="16763"/>
                </a:lnTo>
                <a:lnTo>
                  <a:pt x="108203"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2" name="object 12"/>
          <p:cNvSpPr txBox="1"/>
          <p:nvPr/>
        </p:nvSpPr>
        <p:spPr>
          <a:xfrm>
            <a:off x="2876804" y="5165852"/>
            <a:ext cx="677545" cy="237244"/>
          </a:xfrm>
          <a:prstGeom prst="rect">
            <a:avLst/>
          </a:prstGeom>
        </p:spPr>
        <p:txBody>
          <a:bodyPr vert="horz" wrap="square" lIns="0" tIns="13970" rIns="0" bIns="0" rtlCol="0">
            <a:spAutoFit/>
          </a:bodyPr>
          <a:lstStyle/>
          <a:p>
            <a:pPr marL="12700">
              <a:spcBef>
                <a:spcPts val="110"/>
              </a:spcBef>
              <a:tabLst>
                <a:tab pos="556260" algn="l"/>
              </a:tabLst>
            </a:pPr>
            <a:r>
              <a:rPr sz="1450" spc="40" dirty="0">
                <a:solidFill>
                  <a:prstClr val="black"/>
                </a:solidFill>
                <a:latin typeface="Cambria Math"/>
                <a:cs typeface="Cambria Math"/>
              </a:rPr>
              <a:t>1	2</a:t>
            </a:r>
            <a:endParaRPr sz="1450">
              <a:solidFill>
                <a:prstClr val="black"/>
              </a:solidFill>
              <a:latin typeface="Cambria Math"/>
              <a:cs typeface="Cambria Math"/>
            </a:endParaRPr>
          </a:p>
        </p:txBody>
      </p:sp>
      <p:sp>
        <p:nvSpPr>
          <p:cNvPr id="13" name="object 13"/>
          <p:cNvSpPr txBox="1"/>
          <p:nvPr/>
        </p:nvSpPr>
        <p:spPr>
          <a:xfrm>
            <a:off x="3367511" y="5443256"/>
            <a:ext cx="241935" cy="237886"/>
          </a:xfrm>
          <a:prstGeom prst="rect">
            <a:avLst/>
          </a:prstGeom>
        </p:spPr>
        <p:txBody>
          <a:bodyPr vert="horz" wrap="square" lIns="0" tIns="14605" rIns="0" bIns="0" rtlCol="0">
            <a:spAutoFit/>
          </a:bodyPr>
          <a:lstStyle/>
          <a:p>
            <a:pPr marL="12700">
              <a:spcBef>
                <a:spcPts val="11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14" name="object 14"/>
          <p:cNvSpPr/>
          <p:nvPr/>
        </p:nvSpPr>
        <p:spPr>
          <a:xfrm>
            <a:off x="3380233" y="5433060"/>
            <a:ext cx="216535" cy="17145"/>
          </a:xfrm>
          <a:custGeom>
            <a:avLst/>
            <a:gdLst/>
            <a:ahLst/>
            <a:cxnLst/>
            <a:rect l="l" t="t" r="r" b="b"/>
            <a:pathLst>
              <a:path w="216535" h="17145">
                <a:moveTo>
                  <a:pt x="216407" y="0"/>
                </a:moveTo>
                <a:lnTo>
                  <a:pt x="0" y="0"/>
                </a:lnTo>
                <a:lnTo>
                  <a:pt x="0" y="16763"/>
                </a:lnTo>
                <a:lnTo>
                  <a:pt x="216407" y="16763"/>
                </a:lnTo>
                <a:lnTo>
                  <a:pt x="216407"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5" name="object 15"/>
          <p:cNvSpPr txBox="1"/>
          <p:nvPr/>
        </p:nvSpPr>
        <p:spPr>
          <a:xfrm>
            <a:off x="2491740" y="5246624"/>
            <a:ext cx="1515745" cy="330835"/>
          </a:xfrm>
          <a:prstGeom prst="rect">
            <a:avLst/>
          </a:prstGeom>
        </p:spPr>
        <p:txBody>
          <a:bodyPr vert="horz" wrap="square" lIns="0" tIns="12700" rIns="0" bIns="0" rtlCol="0">
            <a:spAutoFit/>
          </a:bodyPr>
          <a:lstStyle/>
          <a:p>
            <a:pPr marL="38100">
              <a:spcBef>
                <a:spcPts val="100"/>
              </a:spcBef>
              <a:tabLst>
                <a:tab pos="1147445" algn="l"/>
              </a:tabLst>
            </a:pPr>
            <a:r>
              <a:rPr sz="2000" dirty="0">
                <a:solidFill>
                  <a:prstClr val="black"/>
                </a:solidFill>
                <a:latin typeface="Calibri"/>
                <a:cs typeface="Calibri"/>
              </a:rPr>
              <a:t>=</a:t>
            </a:r>
            <a:r>
              <a:rPr sz="2000" dirty="0">
                <a:solidFill>
                  <a:prstClr val="black"/>
                </a:solidFill>
                <a:latin typeface="Cambria Math"/>
                <a:cs typeface="Cambria Math"/>
              </a:rPr>
              <a:t>−</a:t>
            </a:r>
            <a:r>
              <a:rPr sz="2000" spc="-105" dirty="0">
                <a:solidFill>
                  <a:prstClr val="black"/>
                </a:solidFill>
                <a:latin typeface="Cambria Math"/>
                <a:cs typeface="Cambria Math"/>
              </a:rPr>
              <a:t> </a:t>
            </a:r>
            <a:r>
              <a:rPr sz="2175" spc="60" baseline="-38314" dirty="0">
                <a:solidFill>
                  <a:prstClr val="black"/>
                </a:solidFill>
                <a:latin typeface="Cambria Math"/>
                <a:cs typeface="Cambria Math"/>
              </a:rPr>
              <a:t>2</a:t>
            </a:r>
            <a:r>
              <a:rPr sz="2175" spc="187" baseline="-38314" dirty="0">
                <a:solidFill>
                  <a:prstClr val="black"/>
                </a:solidFill>
                <a:latin typeface="Cambria Math"/>
                <a:cs typeface="Cambria Math"/>
              </a:rPr>
              <a:t> </a:t>
            </a:r>
            <a:r>
              <a:rPr sz="2000" dirty="0">
                <a:solidFill>
                  <a:prstClr val="black"/>
                </a:solidFill>
                <a:latin typeface="Cambria Math"/>
                <a:cs typeface="Cambria Math"/>
              </a:rPr>
              <a:t>×</a:t>
            </a:r>
            <a:r>
              <a:rPr sz="2000" spc="-5" dirty="0">
                <a:solidFill>
                  <a:prstClr val="black"/>
                </a:solidFill>
                <a:latin typeface="Cambria Math"/>
                <a:cs typeface="Cambria Math"/>
              </a:rPr>
              <a:t> </a:t>
            </a:r>
            <a:r>
              <a:rPr sz="2000" dirty="0">
                <a:solidFill>
                  <a:prstClr val="black"/>
                </a:solidFill>
                <a:latin typeface="Cambria Math"/>
                <a:cs typeface="Cambria Math"/>
              </a:rPr>
              <a:t>[	log</a:t>
            </a:r>
            <a:endParaRPr sz="2000">
              <a:solidFill>
                <a:prstClr val="black"/>
              </a:solidFill>
              <a:latin typeface="Cambria Math"/>
              <a:cs typeface="Cambria Math"/>
            </a:endParaRPr>
          </a:p>
        </p:txBody>
      </p:sp>
      <p:sp>
        <p:nvSpPr>
          <p:cNvPr id="16" name="object 16"/>
          <p:cNvSpPr/>
          <p:nvPr/>
        </p:nvSpPr>
        <p:spPr>
          <a:xfrm>
            <a:off x="4031513" y="5231114"/>
            <a:ext cx="422909" cy="420370"/>
          </a:xfrm>
          <a:custGeom>
            <a:avLst/>
            <a:gdLst/>
            <a:ahLst/>
            <a:cxnLst/>
            <a:rect l="l" t="t" r="r" b="b"/>
            <a:pathLst>
              <a:path w="422910" h="420370">
                <a:moveTo>
                  <a:pt x="331685" y="0"/>
                </a:moveTo>
                <a:lnTo>
                  <a:pt x="327710" y="9944"/>
                </a:lnTo>
                <a:lnTo>
                  <a:pt x="343355" y="22662"/>
                </a:lnTo>
                <a:lnTo>
                  <a:pt x="357238" y="39193"/>
                </a:lnTo>
                <a:lnTo>
                  <a:pt x="379717" y="83693"/>
                </a:lnTo>
                <a:lnTo>
                  <a:pt x="393930" y="141341"/>
                </a:lnTo>
                <a:lnTo>
                  <a:pt x="398665" y="210019"/>
                </a:lnTo>
                <a:lnTo>
                  <a:pt x="397489" y="245174"/>
                </a:lnTo>
                <a:lnTo>
                  <a:pt x="388078" y="307930"/>
                </a:lnTo>
                <a:lnTo>
                  <a:pt x="369521" y="359937"/>
                </a:lnTo>
                <a:lnTo>
                  <a:pt x="343455" y="397089"/>
                </a:lnTo>
                <a:lnTo>
                  <a:pt x="327710" y="409841"/>
                </a:lnTo>
                <a:lnTo>
                  <a:pt x="331685" y="419785"/>
                </a:lnTo>
                <a:lnTo>
                  <a:pt x="369042" y="389897"/>
                </a:lnTo>
                <a:lnTo>
                  <a:pt x="397865" y="341998"/>
                </a:lnTo>
                <a:lnTo>
                  <a:pt x="416267" y="280482"/>
                </a:lnTo>
                <a:lnTo>
                  <a:pt x="422401" y="209765"/>
                </a:lnTo>
                <a:lnTo>
                  <a:pt x="420868" y="173077"/>
                </a:lnTo>
                <a:lnTo>
                  <a:pt x="408600" y="106969"/>
                </a:lnTo>
                <a:lnTo>
                  <a:pt x="384521" y="51540"/>
                </a:lnTo>
                <a:lnTo>
                  <a:pt x="351431" y="12768"/>
                </a:lnTo>
                <a:lnTo>
                  <a:pt x="331685" y="0"/>
                </a:lnTo>
                <a:close/>
              </a:path>
              <a:path w="422910" h="420370">
                <a:moveTo>
                  <a:pt x="90601" y="0"/>
                </a:moveTo>
                <a:lnTo>
                  <a:pt x="53332" y="29948"/>
                </a:lnTo>
                <a:lnTo>
                  <a:pt x="24549" y="77546"/>
                </a:lnTo>
                <a:lnTo>
                  <a:pt x="6135" y="138812"/>
                </a:lnTo>
                <a:lnTo>
                  <a:pt x="0" y="209765"/>
                </a:lnTo>
                <a:lnTo>
                  <a:pt x="1533" y="246275"/>
                </a:lnTo>
                <a:lnTo>
                  <a:pt x="13807" y="312389"/>
                </a:lnTo>
                <a:lnTo>
                  <a:pt x="37879" y="368198"/>
                </a:lnTo>
                <a:lnTo>
                  <a:pt x="70906" y="407093"/>
                </a:lnTo>
                <a:lnTo>
                  <a:pt x="90601" y="419785"/>
                </a:lnTo>
                <a:lnTo>
                  <a:pt x="94703" y="409841"/>
                </a:lnTo>
                <a:lnTo>
                  <a:pt x="78904" y="397089"/>
                </a:lnTo>
                <a:lnTo>
                  <a:pt x="64938" y="380455"/>
                </a:lnTo>
                <a:lnTo>
                  <a:pt x="42506" y="335534"/>
                </a:lnTo>
                <a:lnTo>
                  <a:pt x="28430" y="277810"/>
                </a:lnTo>
                <a:lnTo>
                  <a:pt x="23736" y="210019"/>
                </a:lnTo>
                <a:lnTo>
                  <a:pt x="24921" y="174300"/>
                </a:lnTo>
                <a:lnTo>
                  <a:pt x="34398" y="111139"/>
                </a:lnTo>
                <a:lnTo>
                  <a:pt x="53043" y="59537"/>
                </a:lnTo>
                <a:lnTo>
                  <a:pt x="79051" y="22662"/>
                </a:lnTo>
                <a:lnTo>
                  <a:pt x="94703" y="9944"/>
                </a:lnTo>
                <a:lnTo>
                  <a:pt x="90601"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7" name="object 17"/>
          <p:cNvSpPr txBox="1"/>
          <p:nvPr/>
        </p:nvSpPr>
        <p:spPr>
          <a:xfrm>
            <a:off x="4121891" y="5111560"/>
            <a:ext cx="241935" cy="580390"/>
          </a:xfrm>
          <a:prstGeom prst="rect">
            <a:avLst/>
          </a:prstGeom>
        </p:spPr>
        <p:txBody>
          <a:bodyPr vert="horz" wrap="square" lIns="0" tIns="68580" rIns="0" bIns="0" rtlCol="0">
            <a:spAutoFit/>
          </a:bodyPr>
          <a:lstStyle/>
          <a:p>
            <a:pPr marL="66040">
              <a:spcBef>
                <a:spcPts val="540"/>
              </a:spcBef>
            </a:pPr>
            <a:r>
              <a:rPr sz="1450" spc="40" dirty="0">
                <a:solidFill>
                  <a:prstClr val="black"/>
                </a:solidFill>
                <a:latin typeface="Cambria Math"/>
                <a:cs typeface="Cambria Math"/>
              </a:rPr>
              <a:t>2</a:t>
            </a:r>
            <a:endParaRPr sz="1450">
              <a:solidFill>
                <a:prstClr val="black"/>
              </a:solidFill>
              <a:latin typeface="Cambria Math"/>
              <a:cs typeface="Cambria Math"/>
            </a:endParaRPr>
          </a:p>
          <a:p>
            <a:pPr marL="12700">
              <a:spcBef>
                <a:spcPts val="44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18" name="object 18"/>
          <p:cNvSpPr/>
          <p:nvPr/>
        </p:nvSpPr>
        <p:spPr>
          <a:xfrm>
            <a:off x="4134612" y="5433060"/>
            <a:ext cx="216535" cy="17145"/>
          </a:xfrm>
          <a:custGeom>
            <a:avLst/>
            <a:gdLst/>
            <a:ahLst/>
            <a:cxnLst/>
            <a:rect l="l" t="t" r="r" b="b"/>
            <a:pathLst>
              <a:path w="216535" h="17145">
                <a:moveTo>
                  <a:pt x="216407" y="0"/>
                </a:moveTo>
                <a:lnTo>
                  <a:pt x="0" y="0"/>
                </a:lnTo>
                <a:lnTo>
                  <a:pt x="0" y="16763"/>
                </a:lnTo>
                <a:lnTo>
                  <a:pt x="216407" y="16763"/>
                </a:lnTo>
                <a:lnTo>
                  <a:pt x="216407"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9" name="object 19"/>
          <p:cNvSpPr txBox="1"/>
          <p:nvPr/>
        </p:nvSpPr>
        <p:spPr>
          <a:xfrm>
            <a:off x="4818379" y="5165852"/>
            <a:ext cx="133350" cy="237244"/>
          </a:xfrm>
          <a:prstGeom prst="rect">
            <a:avLst/>
          </a:prstGeom>
        </p:spPr>
        <p:txBody>
          <a:bodyPr vert="horz" wrap="square" lIns="0" tIns="13970" rIns="0" bIns="0" rtlCol="0">
            <a:spAutoFit/>
          </a:bodyPr>
          <a:lstStyle/>
          <a:p>
            <a:pPr marL="12700">
              <a:spcBef>
                <a:spcPts val="110"/>
              </a:spcBef>
            </a:pPr>
            <a:r>
              <a:rPr sz="1450" spc="40" dirty="0">
                <a:solidFill>
                  <a:prstClr val="black"/>
                </a:solidFill>
                <a:latin typeface="Cambria Math"/>
                <a:cs typeface="Cambria Math"/>
              </a:rPr>
              <a:t>7</a:t>
            </a:r>
            <a:endParaRPr sz="1450">
              <a:solidFill>
                <a:prstClr val="black"/>
              </a:solidFill>
              <a:latin typeface="Cambria Math"/>
              <a:cs typeface="Cambria Math"/>
            </a:endParaRPr>
          </a:p>
        </p:txBody>
      </p:sp>
      <p:sp>
        <p:nvSpPr>
          <p:cNvPr id="20" name="object 20"/>
          <p:cNvSpPr txBox="1"/>
          <p:nvPr/>
        </p:nvSpPr>
        <p:spPr>
          <a:xfrm>
            <a:off x="4765019" y="5443256"/>
            <a:ext cx="241935" cy="237886"/>
          </a:xfrm>
          <a:prstGeom prst="rect">
            <a:avLst/>
          </a:prstGeom>
        </p:spPr>
        <p:txBody>
          <a:bodyPr vert="horz" wrap="square" lIns="0" tIns="14605" rIns="0" bIns="0" rtlCol="0">
            <a:spAutoFit/>
          </a:bodyPr>
          <a:lstStyle/>
          <a:p>
            <a:pPr marL="12700">
              <a:spcBef>
                <a:spcPts val="11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21" name="object 21"/>
          <p:cNvSpPr/>
          <p:nvPr/>
        </p:nvSpPr>
        <p:spPr>
          <a:xfrm>
            <a:off x="4777741"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2" name="object 22"/>
          <p:cNvSpPr/>
          <p:nvPr/>
        </p:nvSpPr>
        <p:spPr>
          <a:xfrm>
            <a:off x="5471160"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3" name="object 23"/>
          <p:cNvSpPr txBox="1"/>
          <p:nvPr/>
        </p:nvSpPr>
        <p:spPr>
          <a:xfrm>
            <a:off x="5511801" y="5165852"/>
            <a:ext cx="578485" cy="237244"/>
          </a:xfrm>
          <a:prstGeom prst="rect">
            <a:avLst/>
          </a:prstGeom>
        </p:spPr>
        <p:txBody>
          <a:bodyPr vert="horz" wrap="square" lIns="0" tIns="13970" rIns="0" bIns="0" rtlCol="0">
            <a:spAutoFit/>
          </a:bodyPr>
          <a:lstStyle/>
          <a:p>
            <a:pPr marL="12700">
              <a:spcBef>
                <a:spcPts val="110"/>
              </a:spcBef>
              <a:tabLst>
                <a:tab pos="457200" algn="l"/>
              </a:tabLst>
            </a:pPr>
            <a:r>
              <a:rPr sz="1450" spc="40" dirty="0">
                <a:solidFill>
                  <a:prstClr val="black"/>
                </a:solidFill>
                <a:latin typeface="Cambria Math"/>
                <a:cs typeface="Cambria Math"/>
              </a:rPr>
              <a:t>7	1</a:t>
            </a:r>
            <a:endParaRPr sz="1450">
              <a:solidFill>
                <a:prstClr val="black"/>
              </a:solidFill>
              <a:latin typeface="Cambria Math"/>
              <a:cs typeface="Cambria Math"/>
            </a:endParaRPr>
          </a:p>
        </p:txBody>
      </p:sp>
      <p:sp>
        <p:nvSpPr>
          <p:cNvPr id="24" name="object 24"/>
          <p:cNvSpPr txBox="1"/>
          <p:nvPr/>
        </p:nvSpPr>
        <p:spPr>
          <a:xfrm>
            <a:off x="5458438" y="5443256"/>
            <a:ext cx="687070" cy="237886"/>
          </a:xfrm>
          <a:prstGeom prst="rect">
            <a:avLst/>
          </a:prstGeom>
        </p:spPr>
        <p:txBody>
          <a:bodyPr vert="horz" wrap="square" lIns="0" tIns="14605" rIns="0" bIns="0" rtlCol="0">
            <a:spAutoFit/>
          </a:bodyPr>
          <a:lstStyle/>
          <a:p>
            <a:pPr marL="12700">
              <a:spcBef>
                <a:spcPts val="115"/>
              </a:spcBef>
              <a:tabLst>
                <a:tab pos="457200" algn="l"/>
              </a:tabLst>
            </a:pPr>
            <a:r>
              <a:rPr sz="1450" spc="45" dirty="0">
                <a:solidFill>
                  <a:prstClr val="black"/>
                </a:solidFill>
                <a:latin typeface="Cambria Math"/>
                <a:cs typeface="Cambria Math"/>
              </a:rPr>
              <a:t>1</a:t>
            </a:r>
            <a:r>
              <a:rPr sz="1450" spc="40" dirty="0">
                <a:solidFill>
                  <a:prstClr val="black"/>
                </a:solidFill>
                <a:latin typeface="Cambria Math"/>
                <a:cs typeface="Cambria Math"/>
              </a:rPr>
              <a:t>0</a:t>
            </a:r>
            <a:r>
              <a:rPr sz="1450" dirty="0">
                <a:solidFill>
                  <a:prstClr val="black"/>
                </a:solidFill>
                <a:latin typeface="Cambria Math"/>
                <a:cs typeface="Cambria Math"/>
              </a:rPr>
              <a:t>	</a:t>
            </a: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25" name="object 25"/>
          <p:cNvSpPr/>
          <p:nvPr/>
        </p:nvSpPr>
        <p:spPr>
          <a:xfrm>
            <a:off x="5916168"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6" name="object 26"/>
          <p:cNvSpPr txBox="1"/>
          <p:nvPr/>
        </p:nvSpPr>
        <p:spPr>
          <a:xfrm>
            <a:off x="6650228" y="5165852"/>
            <a:ext cx="133350" cy="237244"/>
          </a:xfrm>
          <a:prstGeom prst="rect">
            <a:avLst/>
          </a:prstGeom>
        </p:spPr>
        <p:txBody>
          <a:bodyPr vert="horz" wrap="square" lIns="0" tIns="13970" rIns="0" bIns="0" rtlCol="0">
            <a:spAutoFit/>
          </a:bodyPr>
          <a:lstStyle/>
          <a:p>
            <a:pPr marL="12700">
              <a:spcBef>
                <a:spcPts val="110"/>
              </a:spcBef>
            </a:pPr>
            <a:r>
              <a:rPr sz="1450" spc="40" dirty="0">
                <a:solidFill>
                  <a:prstClr val="black"/>
                </a:solidFill>
                <a:latin typeface="Cambria Math"/>
                <a:cs typeface="Cambria Math"/>
              </a:rPr>
              <a:t>1</a:t>
            </a:r>
            <a:endParaRPr sz="1450">
              <a:solidFill>
                <a:prstClr val="black"/>
              </a:solidFill>
              <a:latin typeface="Cambria Math"/>
              <a:cs typeface="Cambria Math"/>
            </a:endParaRPr>
          </a:p>
        </p:txBody>
      </p:sp>
      <p:sp>
        <p:nvSpPr>
          <p:cNvPr id="27" name="object 27"/>
          <p:cNvSpPr txBox="1"/>
          <p:nvPr/>
        </p:nvSpPr>
        <p:spPr>
          <a:xfrm>
            <a:off x="6596867" y="5443256"/>
            <a:ext cx="239395" cy="237886"/>
          </a:xfrm>
          <a:prstGeom prst="rect">
            <a:avLst/>
          </a:prstGeom>
        </p:spPr>
        <p:txBody>
          <a:bodyPr vert="horz" wrap="square" lIns="0" tIns="14605" rIns="0" bIns="0" rtlCol="0">
            <a:spAutoFit/>
          </a:bodyPr>
          <a:lstStyle/>
          <a:p>
            <a:pPr marL="12700">
              <a:spcBef>
                <a:spcPts val="115"/>
              </a:spcBef>
            </a:pPr>
            <a:r>
              <a:rPr sz="1450" spc="30" dirty="0">
                <a:solidFill>
                  <a:prstClr val="black"/>
                </a:solidFill>
                <a:latin typeface="Cambria Math"/>
                <a:cs typeface="Cambria Math"/>
              </a:rPr>
              <a:t>10</a:t>
            </a:r>
            <a:endParaRPr sz="1450">
              <a:solidFill>
                <a:prstClr val="black"/>
              </a:solidFill>
              <a:latin typeface="Cambria Math"/>
              <a:cs typeface="Cambria Math"/>
            </a:endParaRPr>
          </a:p>
        </p:txBody>
      </p:sp>
      <p:sp>
        <p:nvSpPr>
          <p:cNvPr id="28" name="object 28"/>
          <p:cNvSpPr/>
          <p:nvPr/>
        </p:nvSpPr>
        <p:spPr>
          <a:xfrm>
            <a:off x="6609589"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9" name="object 29"/>
          <p:cNvSpPr txBox="1"/>
          <p:nvPr/>
        </p:nvSpPr>
        <p:spPr>
          <a:xfrm>
            <a:off x="4518151" y="5246624"/>
            <a:ext cx="3600450" cy="330835"/>
          </a:xfrm>
          <a:prstGeom prst="rect">
            <a:avLst/>
          </a:prstGeom>
        </p:spPr>
        <p:txBody>
          <a:bodyPr vert="horz" wrap="square" lIns="0" tIns="12700" rIns="0" bIns="0" rtlCol="0">
            <a:spAutoFit/>
          </a:bodyPr>
          <a:lstStyle/>
          <a:p>
            <a:pPr marL="12700">
              <a:spcBef>
                <a:spcPts val="100"/>
              </a:spcBef>
              <a:tabLst>
                <a:tab pos="518159" algn="l"/>
                <a:tab pos="1169035" algn="l"/>
                <a:tab pos="1655445" algn="l"/>
                <a:tab pos="2305685" algn="l"/>
              </a:tabLst>
            </a:pPr>
            <a:r>
              <a:rPr sz="2000" dirty="0">
                <a:solidFill>
                  <a:prstClr val="black"/>
                </a:solidFill>
                <a:latin typeface="Cambria Math"/>
                <a:cs typeface="Cambria Math"/>
              </a:rPr>
              <a:t>+	</a:t>
            </a:r>
            <a:r>
              <a:rPr sz="2000" spc="-5" dirty="0">
                <a:solidFill>
                  <a:prstClr val="black"/>
                </a:solidFill>
                <a:latin typeface="Cambria Math"/>
                <a:cs typeface="Cambria Math"/>
              </a:rPr>
              <a:t>log(	</a:t>
            </a:r>
            <a:r>
              <a:rPr sz="2000" spc="-15" dirty="0">
                <a:solidFill>
                  <a:prstClr val="black"/>
                </a:solidFill>
                <a:latin typeface="Cambria Math"/>
                <a:cs typeface="Cambria Math"/>
              </a:rPr>
              <a:t>)</a:t>
            </a:r>
            <a:r>
              <a:rPr sz="2000" spc="-15" dirty="0">
                <a:solidFill>
                  <a:prstClr val="black"/>
                </a:solidFill>
                <a:latin typeface="Calibri"/>
                <a:cs typeface="Calibri"/>
              </a:rPr>
              <a:t>+	</a:t>
            </a:r>
            <a:r>
              <a:rPr sz="2000" dirty="0">
                <a:solidFill>
                  <a:prstClr val="black"/>
                </a:solidFill>
                <a:latin typeface="Cambria Math"/>
                <a:cs typeface="Cambria Math"/>
              </a:rPr>
              <a:t>log(	</a:t>
            </a:r>
            <a:r>
              <a:rPr sz="2000" spc="-5" dirty="0">
                <a:solidFill>
                  <a:prstClr val="black"/>
                </a:solidFill>
                <a:latin typeface="Cambria Math"/>
                <a:cs typeface="Cambria Math"/>
              </a:rPr>
              <a:t>)]</a:t>
            </a:r>
            <a:r>
              <a:rPr sz="2000" spc="75" dirty="0">
                <a:solidFill>
                  <a:prstClr val="black"/>
                </a:solidFill>
                <a:latin typeface="Cambria Math"/>
                <a:cs typeface="Cambria Math"/>
              </a:rPr>
              <a:t> </a:t>
            </a:r>
            <a:r>
              <a:rPr sz="2000" dirty="0">
                <a:solidFill>
                  <a:prstClr val="black"/>
                </a:solidFill>
                <a:latin typeface="Cambria Math"/>
                <a:cs typeface="Cambria Math"/>
              </a:rPr>
              <a:t>=</a:t>
            </a:r>
            <a:r>
              <a:rPr sz="2000" spc="80" dirty="0">
                <a:solidFill>
                  <a:prstClr val="black"/>
                </a:solidFill>
                <a:latin typeface="Cambria Math"/>
                <a:cs typeface="Cambria Math"/>
              </a:rPr>
              <a:t> </a:t>
            </a:r>
            <a:r>
              <a:rPr sz="2000" spc="-5" dirty="0">
                <a:solidFill>
                  <a:srgbClr val="FF0000"/>
                </a:solidFill>
                <a:latin typeface="Cambria Math"/>
                <a:cs typeface="Cambria Math"/>
              </a:rPr>
              <a:t>0.5784</a:t>
            </a:r>
            <a:endParaRPr sz="2000">
              <a:solidFill>
                <a:prstClr val="black"/>
              </a:solidFill>
              <a:latin typeface="Cambria Math"/>
              <a:cs typeface="Cambria Math"/>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E190075-3C86-F245-CA3E-1664C20CDD68}"/>
                  </a:ext>
                </a:extLst>
              </p:cNvPr>
              <p:cNvSpPr txBox="1"/>
              <p:nvPr/>
            </p:nvSpPr>
            <p:spPr>
              <a:xfrm>
                <a:off x="5311661" y="4300151"/>
                <a:ext cx="406971"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e>
                      </m:nary>
                    </m:oMath>
                  </m:oMathPara>
                </a14:m>
                <a:endParaRPr lang="en-US" dirty="0"/>
              </a:p>
            </p:txBody>
          </p:sp>
        </mc:Choice>
        <mc:Fallback xmlns="">
          <p:sp>
            <p:nvSpPr>
              <p:cNvPr id="30" name="TextBox 29">
                <a:extLst>
                  <a:ext uri="{FF2B5EF4-FFF2-40B4-BE49-F238E27FC236}">
                    <a16:creationId xmlns:a16="http://schemas.microsoft.com/office/drawing/2014/main" id="{1E190075-3C86-F245-CA3E-1664C20CDD68}"/>
                  </a:ext>
                </a:extLst>
              </p:cNvPr>
              <p:cNvSpPr txBox="1">
                <a:spLocks noRot="1" noChangeAspect="1" noMove="1" noResize="1" noEditPoints="1" noAdjustHandles="1" noChangeArrowheads="1" noChangeShapeType="1" noTextEdit="1"/>
              </p:cNvSpPr>
              <p:nvPr/>
            </p:nvSpPr>
            <p:spPr>
              <a:xfrm>
                <a:off x="5311661" y="4300151"/>
                <a:ext cx="406971" cy="670696"/>
              </a:xfrm>
              <a:prstGeom prst="rect">
                <a:avLst/>
              </a:prstGeom>
              <a:blipFill>
                <a:blip r:embed="rId2"/>
                <a:stretch>
                  <a:fillRect l="-200000" t="-144444" r="-118182" b="-198148"/>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97F75-8FB1-0413-E06D-AB5086C6D46E}"/>
              </a:ext>
            </a:extLst>
          </p:cNvPr>
          <p:cNvSpPr>
            <a:spLocks noGrp="1"/>
          </p:cNvSpPr>
          <p:nvPr>
            <p:ph idx="1"/>
          </p:nvPr>
        </p:nvSpPr>
        <p:spPr>
          <a:xfrm>
            <a:off x="838200" y="349321"/>
            <a:ext cx="10515600" cy="5827642"/>
          </a:xfrm>
        </p:spPr>
        <p:txBody>
          <a:bodyPr>
            <a:normAutofit lnSpcReduction="10000"/>
          </a:bodyPr>
          <a:lstStyle/>
          <a:p>
            <a:r>
              <a:rPr lang="en-US" dirty="0"/>
              <a:t>Here's a detailed breakdown of each step:</a:t>
            </a:r>
          </a:p>
          <a:p>
            <a:endParaRPr lang="en-US" dirty="0"/>
          </a:p>
          <a:p>
            <a:pPr lvl="1"/>
            <a:r>
              <a:rPr lang="en-US" dirty="0"/>
              <a:t>Identify the Clustering Structure and Validation Type: Understand the type of clustering structure you're dealing with (e.g., density-based, partition-based) and choose an appropriate validation method based on your goals and data characteristics.</a:t>
            </a:r>
          </a:p>
          <a:p>
            <a:pPr lvl="1"/>
            <a:endParaRPr lang="en-US" dirty="0"/>
          </a:p>
          <a:p>
            <a:pPr lvl="1"/>
            <a:r>
              <a:rPr lang="en-US" dirty="0"/>
              <a:t>Define a Validation Index: Choose a validation index or metric that quantifies the quality of the clustering. Examples include silhouette score, Davies-Bouldin index, and normalized mutual information. The index should reflect the desired properties of your clusters (e.g., compactness, separation, alignment with ground truth).</a:t>
            </a:r>
          </a:p>
          <a:p>
            <a:pPr lvl="1"/>
            <a:endParaRPr lang="en-US" dirty="0"/>
          </a:p>
          <a:p>
            <a:pPr lvl="1"/>
            <a:r>
              <a:rPr lang="en-US" dirty="0"/>
              <a:t>Define a Null Hypothesis of No Structure: Establish a null hypothesis that assumes there is no meaningful clustering structure in the data. For example, you might assume that data points are distributed uniformly or randomly.</a:t>
            </a:r>
          </a:p>
          <a:p>
            <a:pPr lvl="1"/>
            <a:endParaRPr lang="en-US" dirty="0"/>
          </a:p>
          <a:p>
            <a:endParaRPr lang="en-US" dirty="0"/>
          </a:p>
        </p:txBody>
      </p:sp>
    </p:spTree>
    <p:extLst>
      <p:ext uri="{BB962C8B-B14F-4D97-AF65-F5344CB8AC3E}">
        <p14:creationId xmlns:p14="http://schemas.microsoft.com/office/powerpoint/2010/main" val="27223040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1767" y="461582"/>
            <a:ext cx="1188085" cy="696595"/>
          </a:xfrm>
          <a:prstGeom prst="rect">
            <a:avLst/>
          </a:prstGeom>
        </p:spPr>
        <p:txBody>
          <a:bodyPr vert="horz" wrap="square" lIns="0" tIns="13335" rIns="0" bIns="0" rtlCol="0">
            <a:spAutoFit/>
          </a:bodyPr>
          <a:lstStyle/>
          <a:p>
            <a:pPr marL="12700">
              <a:spcBef>
                <a:spcPts val="105"/>
              </a:spcBef>
            </a:pPr>
            <a:r>
              <a:rPr sz="4400" spc="-55" dirty="0"/>
              <a:t>I(Y;C)</a:t>
            </a:r>
            <a:endParaRPr sz="4400"/>
          </a:p>
        </p:txBody>
      </p:sp>
      <p:sp>
        <p:nvSpPr>
          <p:cNvPr id="3" name="object 3"/>
          <p:cNvSpPr txBox="1"/>
          <p:nvPr/>
        </p:nvSpPr>
        <p:spPr>
          <a:xfrm>
            <a:off x="2059941" y="1607313"/>
            <a:ext cx="5840095" cy="513715"/>
          </a:xfrm>
          <a:prstGeom prst="rect">
            <a:avLst/>
          </a:prstGeom>
        </p:spPr>
        <p:txBody>
          <a:bodyPr vert="horz" wrap="square" lIns="0" tIns="13335" rIns="0" bIns="0" rtlCol="0">
            <a:spAutoFit/>
          </a:bodyPr>
          <a:lstStyle/>
          <a:p>
            <a:pPr marL="355600" indent="-342900">
              <a:spcBef>
                <a:spcPts val="105"/>
              </a:spcBef>
              <a:buFont typeface="Arial MT"/>
              <a:buChar char="•"/>
              <a:tabLst>
                <a:tab pos="354965" algn="l"/>
                <a:tab pos="355600" algn="l"/>
              </a:tabLst>
            </a:pPr>
            <a:r>
              <a:rPr sz="3200" spc="-5" dirty="0">
                <a:solidFill>
                  <a:prstClr val="black"/>
                </a:solidFill>
                <a:latin typeface="Calibri"/>
                <a:cs typeface="Calibri"/>
              </a:rPr>
              <a:t>Finally</a:t>
            </a:r>
            <a:r>
              <a:rPr sz="3200" spc="5" dirty="0">
                <a:solidFill>
                  <a:prstClr val="black"/>
                </a:solidFill>
                <a:latin typeface="Calibri"/>
                <a:cs typeface="Calibri"/>
              </a:rPr>
              <a:t> </a:t>
            </a:r>
            <a:r>
              <a:rPr sz="3200" spc="-5" dirty="0">
                <a:solidFill>
                  <a:prstClr val="black"/>
                </a:solidFill>
                <a:latin typeface="Calibri"/>
                <a:cs typeface="Calibri"/>
              </a:rPr>
              <a:t>the</a:t>
            </a:r>
            <a:r>
              <a:rPr sz="3200" dirty="0">
                <a:solidFill>
                  <a:prstClr val="black"/>
                </a:solidFill>
                <a:latin typeface="Calibri"/>
                <a:cs typeface="Calibri"/>
              </a:rPr>
              <a:t> </a:t>
            </a:r>
            <a:r>
              <a:rPr sz="3200" spc="-5" dirty="0">
                <a:solidFill>
                  <a:prstClr val="black"/>
                </a:solidFill>
                <a:latin typeface="Calibri"/>
                <a:cs typeface="Calibri"/>
              </a:rPr>
              <a:t>mutual</a:t>
            </a:r>
            <a:r>
              <a:rPr sz="3200" spc="25" dirty="0">
                <a:solidFill>
                  <a:prstClr val="black"/>
                </a:solidFill>
                <a:latin typeface="Calibri"/>
                <a:cs typeface="Calibri"/>
              </a:rPr>
              <a:t> </a:t>
            </a:r>
            <a:r>
              <a:rPr sz="3200" spc="-15" dirty="0">
                <a:solidFill>
                  <a:prstClr val="black"/>
                </a:solidFill>
                <a:latin typeface="Calibri"/>
                <a:cs typeface="Calibri"/>
              </a:rPr>
              <a:t>information</a:t>
            </a:r>
            <a:r>
              <a:rPr sz="3200" spc="20" dirty="0">
                <a:solidFill>
                  <a:prstClr val="black"/>
                </a:solidFill>
                <a:latin typeface="Calibri"/>
                <a:cs typeface="Calibri"/>
              </a:rPr>
              <a:t> </a:t>
            </a:r>
            <a:r>
              <a:rPr sz="3200" spc="-5" dirty="0">
                <a:solidFill>
                  <a:prstClr val="black"/>
                </a:solidFill>
                <a:latin typeface="Calibri"/>
                <a:cs typeface="Calibri"/>
              </a:rPr>
              <a:t>is:</a:t>
            </a:r>
            <a:endParaRPr sz="3200">
              <a:solidFill>
                <a:prstClr val="black"/>
              </a:solidFill>
              <a:latin typeface="Calibri"/>
              <a:cs typeface="Calibri"/>
            </a:endParaRPr>
          </a:p>
        </p:txBody>
      </p:sp>
      <p:sp>
        <p:nvSpPr>
          <p:cNvPr id="4" name="object 4"/>
          <p:cNvSpPr/>
          <p:nvPr/>
        </p:nvSpPr>
        <p:spPr>
          <a:xfrm>
            <a:off x="4348701" y="2201575"/>
            <a:ext cx="836294" cy="328930"/>
          </a:xfrm>
          <a:custGeom>
            <a:avLst/>
            <a:gdLst/>
            <a:ahLst/>
            <a:cxnLst/>
            <a:rect l="l" t="t" r="r" b="b"/>
            <a:pathLst>
              <a:path w="836295" h="328930">
                <a:moveTo>
                  <a:pt x="731393" y="0"/>
                </a:moveTo>
                <a:lnTo>
                  <a:pt x="726706" y="13347"/>
                </a:lnTo>
                <a:lnTo>
                  <a:pt x="745747" y="21612"/>
                </a:lnTo>
                <a:lnTo>
                  <a:pt x="762122" y="33053"/>
                </a:lnTo>
                <a:lnTo>
                  <a:pt x="786879" y="65455"/>
                </a:lnTo>
                <a:lnTo>
                  <a:pt x="801441" y="109167"/>
                </a:lnTo>
                <a:lnTo>
                  <a:pt x="806297" y="162814"/>
                </a:lnTo>
                <a:lnTo>
                  <a:pt x="805078" y="191819"/>
                </a:lnTo>
                <a:lnTo>
                  <a:pt x="795324" y="241839"/>
                </a:lnTo>
                <a:lnTo>
                  <a:pt x="775753" y="280904"/>
                </a:lnTo>
                <a:lnTo>
                  <a:pt x="745972" y="307255"/>
                </a:lnTo>
                <a:lnTo>
                  <a:pt x="727227" y="315556"/>
                </a:lnTo>
                <a:lnTo>
                  <a:pt x="731393" y="328904"/>
                </a:lnTo>
                <a:lnTo>
                  <a:pt x="776257" y="307867"/>
                </a:lnTo>
                <a:lnTo>
                  <a:pt x="809244" y="271437"/>
                </a:lnTo>
                <a:lnTo>
                  <a:pt x="829532" y="222646"/>
                </a:lnTo>
                <a:lnTo>
                  <a:pt x="836295" y="164541"/>
                </a:lnTo>
                <a:lnTo>
                  <a:pt x="834597" y="134387"/>
                </a:lnTo>
                <a:lnTo>
                  <a:pt x="821025" y="80941"/>
                </a:lnTo>
                <a:lnTo>
                  <a:pt x="794122" y="37433"/>
                </a:lnTo>
                <a:lnTo>
                  <a:pt x="755241" y="8610"/>
                </a:lnTo>
                <a:lnTo>
                  <a:pt x="731393" y="0"/>
                </a:lnTo>
                <a:close/>
              </a:path>
              <a:path w="836295" h="328930">
                <a:moveTo>
                  <a:pt x="104902" y="0"/>
                </a:moveTo>
                <a:lnTo>
                  <a:pt x="60144" y="21088"/>
                </a:lnTo>
                <a:lnTo>
                  <a:pt x="27139" y="57645"/>
                </a:lnTo>
                <a:lnTo>
                  <a:pt x="6783" y="106521"/>
                </a:lnTo>
                <a:lnTo>
                  <a:pt x="0" y="164541"/>
                </a:lnTo>
                <a:lnTo>
                  <a:pt x="1690" y="194759"/>
                </a:lnTo>
                <a:lnTo>
                  <a:pt x="15216" y="248205"/>
                </a:lnTo>
                <a:lnTo>
                  <a:pt x="42060" y="291574"/>
                </a:lnTo>
                <a:lnTo>
                  <a:pt x="80984" y="320311"/>
                </a:lnTo>
                <a:lnTo>
                  <a:pt x="104902" y="328904"/>
                </a:lnTo>
                <a:lnTo>
                  <a:pt x="109054" y="315556"/>
                </a:lnTo>
                <a:lnTo>
                  <a:pt x="90316" y="307255"/>
                </a:lnTo>
                <a:lnTo>
                  <a:pt x="74145" y="295705"/>
                </a:lnTo>
                <a:lnTo>
                  <a:pt x="49504" y="262851"/>
                </a:lnTo>
                <a:lnTo>
                  <a:pt x="34874" y="218162"/>
                </a:lnTo>
                <a:lnTo>
                  <a:pt x="29997" y="162814"/>
                </a:lnTo>
                <a:lnTo>
                  <a:pt x="31216" y="134748"/>
                </a:lnTo>
                <a:lnTo>
                  <a:pt x="40970" y="86070"/>
                </a:lnTo>
                <a:lnTo>
                  <a:pt x="60574" y="47668"/>
                </a:lnTo>
                <a:lnTo>
                  <a:pt x="90611" y="21612"/>
                </a:lnTo>
                <a:lnTo>
                  <a:pt x="109575" y="13347"/>
                </a:lnTo>
                <a:lnTo>
                  <a:pt x="10490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 name="object 5"/>
          <p:cNvSpPr txBox="1"/>
          <p:nvPr/>
        </p:nvSpPr>
        <p:spPr>
          <a:xfrm>
            <a:off x="4158488" y="2099563"/>
            <a:ext cx="908050" cy="452120"/>
          </a:xfrm>
          <a:prstGeom prst="rect">
            <a:avLst/>
          </a:prstGeom>
        </p:spPr>
        <p:txBody>
          <a:bodyPr vert="horz" wrap="square" lIns="0" tIns="12065" rIns="0" bIns="0" rtlCol="0">
            <a:spAutoFit/>
          </a:bodyPr>
          <a:lstStyle/>
          <a:p>
            <a:pPr marL="12700">
              <a:spcBef>
                <a:spcPts val="95"/>
              </a:spcBef>
              <a:tabLst>
                <a:tab pos="306705" algn="l"/>
              </a:tabLst>
            </a:pPr>
            <a:r>
              <a:rPr sz="2800" spc="-5" dirty="0">
                <a:solidFill>
                  <a:prstClr val="black"/>
                </a:solidFill>
                <a:latin typeface="Cambria Math"/>
                <a:cs typeface="Cambria Math"/>
              </a:rPr>
              <a:t>𝐼	</a:t>
            </a:r>
            <a:r>
              <a:rPr sz="2800" spc="70" dirty="0">
                <a:solidFill>
                  <a:prstClr val="black"/>
                </a:solidFill>
                <a:latin typeface="Cambria Math"/>
                <a:cs typeface="Cambria Math"/>
              </a:rPr>
              <a:t>𝑌</a:t>
            </a:r>
            <a:r>
              <a:rPr sz="2800" spc="-5" dirty="0">
                <a:solidFill>
                  <a:prstClr val="black"/>
                </a:solidFill>
                <a:latin typeface="Cambria Math"/>
                <a:cs typeface="Cambria Math"/>
              </a:rPr>
              <a:t>;</a:t>
            </a:r>
            <a:r>
              <a:rPr sz="2800" spc="-155" dirty="0">
                <a:solidFill>
                  <a:prstClr val="black"/>
                </a:solidFill>
                <a:latin typeface="Cambria Math"/>
                <a:cs typeface="Cambria Math"/>
              </a:rPr>
              <a:t> </a:t>
            </a:r>
            <a:r>
              <a:rPr sz="2800" spc="-5" dirty="0">
                <a:solidFill>
                  <a:prstClr val="black"/>
                </a:solidFill>
                <a:latin typeface="Cambria Math"/>
                <a:cs typeface="Cambria Math"/>
              </a:rPr>
              <a:t>𝐶</a:t>
            </a:r>
            <a:endParaRPr sz="2800">
              <a:solidFill>
                <a:prstClr val="black"/>
              </a:solidFill>
              <a:latin typeface="Cambria Math"/>
              <a:cs typeface="Cambria Math"/>
            </a:endParaRPr>
          </a:p>
        </p:txBody>
      </p:sp>
      <p:sp>
        <p:nvSpPr>
          <p:cNvPr id="6" name="object 6"/>
          <p:cNvSpPr/>
          <p:nvPr/>
        </p:nvSpPr>
        <p:spPr>
          <a:xfrm>
            <a:off x="5980906" y="2201575"/>
            <a:ext cx="455295" cy="328930"/>
          </a:xfrm>
          <a:custGeom>
            <a:avLst/>
            <a:gdLst/>
            <a:ahLst/>
            <a:cxnLst/>
            <a:rect l="l" t="t" r="r" b="b"/>
            <a:pathLst>
              <a:path w="455295" h="328930">
                <a:moveTo>
                  <a:pt x="350392" y="0"/>
                </a:moveTo>
                <a:lnTo>
                  <a:pt x="345706" y="13347"/>
                </a:lnTo>
                <a:lnTo>
                  <a:pt x="364747" y="21612"/>
                </a:lnTo>
                <a:lnTo>
                  <a:pt x="381122" y="33053"/>
                </a:lnTo>
                <a:lnTo>
                  <a:pt x="405879" y="65455"/>
                </a:lnTo>
                <a:lnTo>
                  <a:pt x="420441" y="109167"/>
                </a:lnTo>
                <a:lnTo>
                  <a:pt x="425297" y="162814"/>
                </a:lnTo>
                <a:lnTo>
                  <a:pt x="424078" y="191819"/>
                </a:lnTo>
                <a:lnTo>
                  <a:pt x="414324" y="241839"/>
                </a:lnTo>
                <a:lnTo>
                  <a:pt x="394753" y="280904"/>
                </a:lnTo>
                <a:lnTo>
                  <a:pt x="364972" y="307255"/>
                </a:lnTo>
                <a:lnTo>
                  <a:pt x="346227" y="315556"/>
                </a:lnTo>
                <a:lnTo>
                  <a:pt x="350392" y="328904"/>
                </a:lnTo>
                <a:lnTo>
                  <a:pt x="395257" y="307867"/>
                </a:lnTo>
                <a:lnTo>
                  <a:pt x="428243" y="271437"/>
                </a:lnTo>
                <a:lnTo>
                  <a:pt x="448532" y="222646"/>
                </a:lnTo>
                <a:lnTo>
                  <a:pt x="455294" y="164541"/>
                </a:lnTo>
                <a:lnTo>
                  <a:pt x="453597" y="134387"/>
                </a:lnTo>
                <a:lnTo>
                  <a:pt x="440025" y="80941"/>
                </a:lnTo>
                <a:lnTo>
                  <a:pt x="413122" y="37433"/>
                </a:lnTo>
                <a:lnTo>
                  <a:pt x="374241" y="8610"/>
                </a:lnTo>
                <a:lnTo>
                  <a:pt x="350392" y="0"/>
                </a:lnTo>
                <a:close/>
              </a:path>
              <a:path w="455295" h="328930">
                <a:moveTo>
                  <a:pt x="104901" y="0"/>
                </a:moveTo>
                <a:lnTo>
                  <a:pt x="60144" y="21088"/>
                </a:lnTo>
                <a:lnTo>
                  <a:pt x="27139" y="57645"/>
                </a:lnTo>
                <a:lnTo>
                  <a:pt x="6783" y="106521"/>
                </a:lnTo>
                <a:lnTo>
                  <a:pt x="0" y="164541"/>
                </a:lnTo>
                <a:lnTo>
                  <a:pt x="1690" y="194759"/>
                </a:lnTo>
                <a:lnTo>
                  <a:pt x="15216" y="248205"/>
                </a:lnTo>
                <a:lnTo>
                  <a:pt x="42060" y="291574"/>
                </a:lnTo>
                <a:lnTo>
                  <a:pt x="80984" y="320311"/>
                </a:lnTo>
                <a:lnTo>
                  <a:pt x="104901" y="328904"/>
                </a:lnTo>
                <a:lnTo>
                  <a:pt x="109054" y="315556"/>
                </a:lnTo>
                <a:lnTo>
                  <a:pt x="90316" y="307255"/>
                </a:lnTo>
                <a:lnTo>
                  <a:pt x="74145" y="295705"/>
                </a:lnTo>
                <a:lnTo>
                  <a:pt x="49504" y="262851"/>
                </a:lnTo>
                <a:lnTo>
                  <a:pt x="34874" y="218162"/>
                </a:lnTo>
                <a:lnTo>
                  <a:pt x="29997" y="162814"/>
                </a:lnTo>
                <a:lnTo>
                  <a:pt x="31216" y="134748"/>
                </a:lnTo>
                <a:lnTo>
                  <a:pt x="40970" y="86070"/>
                </a:lnTo>
                <a:lnTo>
                  <a:pt x="60574" y="47668"/>
                </a:lnTo>
                <a:lnTo>
                  <a:pt x="90611" y="21612"/>
                </a:lnTo>
                <a:lnTo>
                  <a:pt x="109575" y="13347"/>
                </a:lnTo>
                <a:lnTo>
                  <a:pt x="104901"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7" name="object 7"/>
          <p:cNvSpPr/>
          <p:nvPr/>
        </p:nvSpPr>
        <p:spPr>
          <a:xfrm>
            <a:off x="7190957" y="2201570"/>
            <a:ext cx="796925" cy="328930"/>
          </a:xfrm>
          <a:custGeom>
            <a:avLst/>
            <a:gdLst/>
            <a:ahLst/>
            <a:cxnLst/>
            <a:rect l="l" t="t" r="r" b="b"/>
            <a:pathLst>
              <a:path w="796925" h="328930">
                <a:moveTo>
                  <a:pt x="408647" y="2425"/>
                </a:moveTo>
                <a:lnTo>
                  <a:pt x="381952" y="2425"/>
                </a:lnTo>
                <a:lnTo>
                  <a:pt x="381952" y="325094"/>
                </a:lnTo>
                <a:lnTo>
                  <a:pt x="408647" y="325094"/>
                </a:lnTo>
                <a:lnTo>
                  <a:pt x="408647" y="2425"/>
                </a:lnTo>
                <a:close/>
              </a:path>
              <a:path w="796925" h="328930">
                <a:moveTo>
                  <a:pt x="691769" y="0"/>
                </a:moveTo>
                <a:lnTo>
                  <a:pt x="687095" y="13360"/>
                </a:lnTo>
                <a:lnTo>
                  <a:pt x="706135" y="21618"/>
                </a:lnTo>
                <a:lnTo>
                  <a:pt x="722509" y="33054"/>
                </a:lnTo>
                <a:lnTo>
                  <a:pt x="747255" y="65455"/>
                </a:lnTo>
                <a:lnTo>
                  <a:pt x="761822" y="109172"/>
                </a:lnTo>
                <a:lnTo>
                  <a:pt x="766673" y="162814"/>
                </a:lnTo>
                <a:lnTo>
                  <a:pt x="765454" y="191819"/>
                </a:lnTo>
                <a:lnTo>
                  <a:pt x="755700" y="241839"/>
                </a:lnTo>
                <a:lnTo>
                  <a:pt x="736129" y="280906"/>
                </a:lnTo>
                <a:lnTo>
                  <a:pt x="706354" y="307266"/>
                </a:lnTo>
                <a:lnTo>
                  <a:pt x="687616" y="315569"/>
                </a:lnTo>
                <a:lnTo>
                  <a:pt x="691769" y="328917"/>
                </a:lnTo>
                <a:lnTo>
                  <a:pt x="736633" y="307868"/>
                </a:lnTo>
                <a:lnTo>
                  <a:pt x="769620" y="271437"/>
                </a:lnTo>
                <a:lnTo>
                  <a:pt x="789908" y="222651"/>
                </a:lnTo>
                <a:lnTo>
                  <a:pt x="796671" y="164541"/>
                </a:lnTo>
                <a:lnTo>
                  <a:pt x="794975" y="134392"/>
                </a:lnTo>
                <a:lnTo>
                  <a:pt x="781411" y="80948"/>
                </a:lnTo>
                <a:lnTo>
                  <a:pt x="754503" y="37438"/>
                </a:lnTo>
                <a:lnTo>
                  <a:pt x="715617" y="8610"/>
                </a:lnTo>
                <a:lnTo>
                  <a:pt x="691769" y="0"/>
                </a:lnTo>
                <a:close/>
              </a:path>
              <a:path w="796925" h="328930">
                <a:moveTo>
                  <a:pt x="104901" y="0"/>
                </a:moveTo>
                <a:lnTo>
                  <a:pt x="60144" y="21089"/>
                </a:lnTo>
                <a:lnTo>
                  <a:pt x="27139" y="57658"/>
                </a:lnTo>
                <a:lnTo>
                  <a:pt x="6788" y="106527"/>
                </a:lnTo>
                <a:lnTo>
                  <a:pt x="0" y="164541"/>
                </a:lnTo>
                <a:lnTo>
                  <a:pt x="1690" y="194761"/>
                </a:lnTo>
                <a:lnTo>
                  <a:pt x="15216" y="248210"/>
                </a:lnTo>
                <a:lnTo>
                  <a:pt x="42060" y="291575"/>
                </a:lnTo>
                <a:lnTo>
                  <a:pt x="80984" y="320316"/>
                </a:lnTo>
                <a:lnTo>
                  <a:pt x="104901" y="328917"/>
                </a:lnTo>
                <a:lnTo>
                  <a:pt x="109067" y="315569"/>
                </a:lnTo>
                <a:lnTo>
                  <a:pt x="90322" y="307266"/>
                </a:lnTo>
                <a:lnTo>
                  <a:pt x="74147" y="295711"/>
                </a:lnTo>
                <a:lnTo>
                  <a:pt x="49504" y="262851"/>
                </a:lnTo>
                <a:lnTo>
                  <a:pt x="34874" y="218162"/>
                </a:lnTo>
                <a:lnTo>
                  <a:pt x="29997" y="162814"/>
                </a:lnTo>
                <a:lnTo>
                  <a:pt x="31216" y="134753"/>
                </a:lnTo>
                <a:lnTo>
                  <a:pt x="40970" y="86072"/>
                </a:lnTo>
                <a:lnTo>
                  <a:pt x="60575" y="47668"/>
                </a:lnTo>
                <a:lnTo>
                  <a:pt x="90616" y="21618"/>
                </a:lnTo>
                <a:lnTo>
                  <a:pt x="109588" y="13360"/>
                </a:lnTo>
                <a:lnTo>
                  <a:pt x="104901"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8" name="object 8"/>
          <p:cNvSpPr/>
          <p:nvPr/>
        </p:nvSpPr>
        <p:spPr>
          <a:xfrm>
            <a:off x="9280995" y="2639796"/>
            <a:ext cx="77470" cy="330200"/>
          </a:xfrm>
          <a:custGeom>
            <a:avLst/>
            <a:gdLst/>
            <a:ahLst/>
            <a:cxnLst/>
            <a:rect l="l" t="t" r="r" b="b"/>
            <a:pathLst>
              <a:path w="77470" h="330200">
                <a:moveTo>
                  <a:pt x="77330" y="0"/>
                </a:moveTo>
                <a:lnTo>
                  <a:pt x="0" y="0"/>
                </a:lnTo>
                <a:lnTo>
                  <a:pt x="0" y="13970"/>
                </a:lnTo>
                <a:lnTo>
                  <a:pt x="48552" y="13970"/>
                </a:lnTo>
                <a:lnTo>
                  <a:pt x="48552" y="317500"/>
                </a:lnTo>
                <a:lnTo>
                  <a:pt x="0" y="317500"/>
                </a:lnTo>
                <a:lnTo>
                  <a:pt x="0" y="330200"/>
                </a:lnTo>
                <a:lnTo>
                  <a:pt x="77330" y="330200"/>
                </a:lnTo>
                <a:lnTo>
                  <a:pt x="77330" y="317500"/>
                </a:lnTo>
                <a:lnTo>
                  <a:pt x="77330" y="13970"/>
                </a:lnTo>
                <a:lnTo>
                  <a:pt x="7733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9" name="object 9"/>
          <p:cNvSpPr/>
          <p:nvPr/>
        </p:nvSpPr>
        <p:spPr>
          <a:xfrm>
            <a:off x="6652171" y="2639796"/>
            <a:ext cx="77470" cy="330200"/>
          </a:xfrm>
          <a:custGeom>
            <a:avLst/>
            <a:gdLst/>
            <a:ahLst/>
            <a:cxnLst/>
            <a:rect l="l" t="t" r="r" b="b"/>
            <a:pathLst>
              <a:path w="77470" h="330200">
                <a:moveTo>
                  <a:pt x="77330" y="0"/>
                </a:moveTo>
                <a:lnTo>
                  <a:pt x="0" y="0"/>
                </a:lnTo>
                <a:lnTo>
                  <a:pt x="0" y="13970"/>
                </a:lnTo>
                <a:lnTo>
                  <a:pt x="0" y="317500"/>
                </a:lnTo>
                <a:lnTo>
                  <a:pt x="0" y="330200"/>
                </a:lnTo>
                <a:lnTo>
                  <a:pt x="77330" y="330200"/>
                </a:lnTo>
                <a:lnTo>
                  <a:pt x="77330" y="317500"/>
                </a:lnTo>
                <a:lnTo>
                  <a:pt x="28778" y="317500"/>
                </a:lnTo>
                <a:lnTo>
                  <a:pt x="28778" y="13970"/>
                </a:lnTo>
                <a:lnTo>
                  <a:pt x="77330" y="13970"/>
                </a:lnTo>
                <a:lnTo>
                  <a:pt x="7733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0" name="object 10"/>
          <p:cNvSpPr txBox="1"/>
          <p:nvPr/>
        </p:nvSpPr>
        <p:spPr>
          <a:xfrm>
            <a:off x="5303066" y="2099564"/>
            <a:ext cx="3984625" cy="890905"/>
          </a:xfrm>
          <a:prstGeom prst="rect">
            <a:avLst/>
          </a:prstGeom>
        </p:spPr>
        <p:txBody>
          <a:bodyPr vert="horz" wrap="square" lIns="0" tIns="12065" rIns="0" bIns="0" rtlCol="0">
            <a:spAutoFit/>
          </a:bodyPr>
          <a:lstStyle/>
          <a:p>
            <a:pPr marL="12700">
              <a:spcBef>
                <a:spcPts val="95"/>
              </a:spcBef>
              <a:tabLst>
                <a:tab pos="794385" algn="l"/>
                <a:tab pos="1243330" algn="l"/>
                <a:tab pos="2004060" algn="l"/>
              </a:tabLst>
            </a:pPr>
            <a:r>
              <a:rPr sz="2800" spc="-5" dirty="0">
                <a:solidFill>
                  <a:prstClr val="black"/>
                </a:solidFill>
                <a:latin typeface="Cambria Math"/>
                <a:cs typeface="Cambria Math"/>
              </a:rPr>
              <a:t>=</a:t>
            </a:r>
            <a:r>
              <a:rPr sz="2800" spc="160" dirty="0">
                <a:solidFill>
                  <a:prstClr val="black"/>
                </a:solidFill>
                <a:latin typeface="Cambria Math"/>
                <a:cs typeface="Cambria Math"/>
              </a:rPr>
              <a:t> </a:t>
            </a:r>
            <a:r>
              <a:rPr sz="2800" spc="-5" dirty="0">
                <a:solidFill>
                  <a:prstClr val="black"/>
                </a:solidFill>
                <a:latin typeface="Cambria Math"/>
                <a:cs typeface="Cambria Math"/>
              </a:rPr>
              <a:t>𝐻	𝑌	− 𝐻	𝑌</a:t>
            </a:r>
            <a:r>
              <a:rPr sz="2800" spc="290" dirty="0">
                <a:solidFill>
                  <a:prstClr val="black"/>
                </a:solidFill>
                <a:latin typeface="Cambria Math"/>
                <a:cs typeface="Cambria Math"/>
              </a:rPr>
              <a:t> </a:t>
            </a:r>
            <a:r>
              <a:rPr sz="2800" spc="-5" dirty="0">
                <a:solidFill>
                  <a:prstClr val="black"/>
                </a:solidFill>
                <a:latin typeface="Cambria Math"/>
                <a:cs typeface="Cambria Math"/>
              </a:rPr>
              <a:t>𝐶</a:t>
            </a:r>
            <a:endParaRPr sz="2800">
              <a:solidFill>
                <a:prstClr val="black"/>
              </a:solidFill>
              <a:latin typeface="Cambria Math"/>
              <a:cs typeface="Cambria Math"/>
            </a:endParaRPr>
          </a:p>
          <a:p>
            <a:pPr marL="56515">
              <a:spcBef>
                <a:spcPts val="95"/>
              </a:spcBef>
              <a:tabLst>
                <a:tab pos="1434465" algn="l"/>
              </a:tabLst>
            </a:pPr>
            <a:r>
              <a:rPr sz="2800" spc="-5" dirty="0">
                <a:solidFill>
                  <a:prstClr val="black"/>
                </a:solidFill>
                <a:latin typeface="Cambria Math"/>
                <a:cs typeface="Cambria Math"/>
              </a:rPr>
              <a:t>=</a:t>
            </a:r>
            <a:r>
              <a:rPr sz="2800" spc="160" dirty="0">
                <a:solidFill>
                  <a:prstClr val="black"/>
                </a:solidFill>
                <a:latin typeface="Cambria Math"/>
                <a:cs typeface="Cambria Math"/>
              </a:rPr>
              <a:t> </a:t>
            </a:r>
            <a:r>
              <a:rPr sz="2800" spc="-5" dirty="0">
                <a:solidFill>
                  <a:prstClr val="black"/>
                </a:solidFill>
                <a:latin typeface="Cambria Math"/>
                <a:cs typeface="Cambria Math"/>
              </a:rPr>
              <a:t>1.5</a:t>
            </a:r>
            <a:r>
              <a:rPr sz="2800" spc="10" dirty="0">
                <a:solidFill>
                  <a:prstClr val="black"/>
                </a:solidFill>
                <a:latin typeface="Cambria Math"/>
                <a:cs typeface="Cambria Math"/>
              </a:rPr>
              <a:t> </a:t>
            </a:r>
            <a:r>
              <a:rPr sz="2800" spc="-5" dirty="0">
                <a:solidFill>
                  <a:prstClr val="black"/>
                </a:solidFill>
                <a:latin typeface="Cambria Math"/>
                <a:cs typeface="Cambria Math"/>
              </a:rPr>
              <a:t>−	0.7855</a:t>
            </a:r>
            <a:r>
              <a:rPr sz="2800" spc="-30" dirty="0">
                <a:solidFill>
                  <a:prstClr val="black"/>
                </a:solidFill>
                <a:latin typeface="Cambria Math"/>
                <a:cs typeface="Cambria Math"/>
              </a:rPr>
              <a:t> </a:t>
            </a:r>
            <a:r>
              <a:rPr sz="2800" spc="-5" dirty="0">
                <a:solidFill>
                  <a:prstClr val="black"/>
                </a:solidFill>
                <a:latin typeface="Cambria Math"/>
                <a:cs typeface="Cambria Math"/>
              </a:rPr>
              <a:t>+</a:t>
            </a:r>
            <a:r>
              <a:rPr sz="2800" spc="-20" dirty="0">
                <a:solidFill>
                  <a:prstClr val="black"/>
                </a:solidFill>
                <a:latin typeface="Cambria Math"/>
                <a:cs typeface="Cambria Math"/>
              </a:rPr>
              <a:t> </a:t>
            </a:r>
            <a:r>
              <a:rPr sz="2800" spc="-5" dirty="0">
                <a:solidFill>
                  <a:prstClr val="black"/>
                </a:solidFill>
                <a:latin typeface="Cambria Math"/>
                <a:cs typeface="Cambria Math"/>
              </a:rPr>
              <a:t>0.5784</a:t>
            </a:r>
            <a:endParaRPr sz="2800">
              <a:solidFill>
                <a:prstClr val="black"/>
              </a:solidFill>
              <a:latin typeface="Cambria Math"/>
              <a:cs typeface="Cambria Math"/>
            </a:endParaRPr>
          </a:p>
        </p:txBody>
      </p:sp>
      <p:sp>
        <p:nvSpPr>
          <p:cNvPr id="11" name="object 11"/>
          <p:cNvSpPr txBox="1"/>
          <p:nvPr/>
        </p:nvSpPr>
        <p:spPr>
          <a:xfrm>
            <a:off x="5371591" y="2953004"/>
            <a:ext cx="1446530" cy="452120"/>
          </a:xfrm>
          <a:prstGeom prst="rect">
            <a:avLst/>
          </a:prstGeom>
        </p:spPr>
        <p:txBody>
          <a:bodyPr vert="horz" wrap="square" lIns="0" tIns="12065" rIns="0" bIns="0" rtlCol="0">
            <a:spAutoFit/>
          </a:bodyPr>
          <a:lstStyle/>
          <a:p>
            <a:pPr marL="12700">
              <a:spcBef>
                <a:spcPts val="95"/>
              </a:spcBef>
            </a:pPr>
            <a:r>
              <a:rPr sz="2800" spc="-5" dirty="0">
                <a:solidFill>
                  <a:prstClr val="black"/>
                </a:solidFill>
                <a:latin typeface="Cambria Math"/>
                <a:cs typeface="Cambria Math"/>
              </a:rPr>
              <a:t>=</a:t>
            </a:r>
            <a:r>
              <a:rPr sz="2800" spc="90" dirty="0">
                <a:solidFill>
                  <a:prstClr val="black"/>
                </a:solidFill>
                <a:latin typeface="Cambria Math"/>
                <a:cs typeface="Cambria Math"/>
              </a:rPr>
              <a:t> </a:t>
            </a:r>
            <a:r>
              <a:rPr sz="2800" spc="-5" dirty="0">
                <a:solidFill>
                  <a:prstClr val="black"/>
                </a:solidFill>
                <a:latin typeface="Cambria Math"/>
                <a:cs typeface="Cambria Math"/>
              </a:rPr>
              <a:t>0.1361</a:t>
            </a:r>
            <a:endParaRPr sz="2800">
              <a:solidFill>
                <a:prstClr val="black"/>
              </a:solidFill>
              <a:latin typeface="Cambria Math"/>
              <a:cs typeface="Cambria Math"/>
            </a:endParaRPr>
          </a:p>
        </p:txBody>
      </p:sp>
      <p:sp>
        <p:nvSpPr>
          <p:cNvPr id="12" name="object 12"/>
          <p:cNvSpPr/>
          <p:nvPr/>
        </p:nvSpPr>
        <p:spPr>
          <a:xfrm>
            <a:off x="4885305" y="4701368"/>
            <a:ext cx="699770" cy="282575"/>
          </a:xfrm>
          <a:custGeom>
            <a:avLst/>
            <a:gdLst/>
            <a:ahLst/>
            <a:cxnLst/>
            <a:rect l="l" t="t" r="r" b="b"/>
            <a:pathLst>
              <a:path w="699770" h="282575">
                <a:moveTo>
                  <a:pt x="609244" y="0"/>
                </a:moveTo>
                <a:lnTo>
                  <a:pt x="605231" y="11455"/>
                </a:lnTo>
                <a:lnTo>
                  <a:pt x="621573" y="18551"/>
                </a:lnTo>
                <a:lnTo>
                  <a:pt x="635627" y="28371"/>
                </a:lnTo>
                <a:lnTo>
                  <a:pt x="664162" y="73880"/>
                </a:lnTo>
                <a:lnTo>
                  <a:pt x="672501" y="115661"/>
                </a:lnTo>
                <a:lnTo>
                  <a:pt x="673544" y="139750"/>
                </a:lnTo>
                <a:lnTo>
                  <a:pt x="672496" y="164649"/>
                </a:lnTo>
                <a:lnTo>
                  <a:pt x="664120" y="207587"/>
                </a:lnTo>
                <a:lnTo>
                  <a:pt x="635639" y="253828"/>
                </a:lnTo>
                <a:lnTo>
                  <a:pt x="605675" y="270865"/>
                </a:lnTo>
                <a:lnTo>
                  <a:pt x="609244" y="282321"/>
                </a:lnTo>
                <a:lnTo>
                  <a:pt x="647753" y="264263"/>
                </a:lnTo>
                <a:lnTo>
                  <a:pt x="676071" y="232994"/>
                </a:lnTo>
                <a:lnTo>
                  <a:pt x="693480" y="191111"/>
                </a:lnTo>
                <a:lnTo>
                  <a:pt x="699287" y="141236"/>
                </a:lnTo>
                <a:lnTo>
                  <a:pt x="697832" y="115357"/>
                </a:lnTo>
                <a:lnTo>
                  <a:pt x="686187" y="69479"/>
                </a:lnTo>
                <a:lnTo>
                  <a:pt x="663086" y="32129"/>
                </a:lnTo>
                <a:lnTo>
                  <a:pt x="629711" y="7391"/>
                </a:lnTo>
                <a:lnTo>
                  <a:pt x="609244" y="0"/>
                </a:lnTo>
                <a:close/>
              </a:path>
              <a:path w="699770" h="282575">
                <a:moveTo>
                  <a:pt x="90042" y="0"/>
                </a:moveTo>
                <a:lnTo>
                  <a:pt x="51619" y="18100"/>
                </a:lnTo>
                <a:lnTo>
                  <a:pt x="23291" y="49479"/>
                </a:lnTo>
                <a:lnTo>
                  <a:pt x="5821" y="91438"/>
                </a:lnTo>
                <a:lnTo>
                  <a:pt x="0" y="141236"/>
                </a:lnTo>
                <a:lnTo>
                  <a:pt x="1450" y="167173"/>
                </a:lnTo>
                <a:lnTo>
                  <a:pt x="13056" y="213051"/>
                </a:lnTo>
                <a:lnTo>
                  <a:pt x="36098" y="250279"/>
                </a:lnTo>
                <a:lnTo>
                  <a:pt x="69508" y="274944"/>
                </a:lnTo>
                <a:lnTo>
                  <a:pt x="90042" y="282321"/>
                </a:lnTo>
                <a:lnTo>
                  <a:pt x="93611" y="270865"/>
                </a:lnTo>
                <a:lnTo>
                  <a:pt x="77521" y="263743"/>
                </a:lnTo>
                <a:lnTo>
                  <a:pt x="63636" y="253828"/>
                </a:lnTo>
                <a:lnTo>
                  <a:pt x="35156" y="207587"/>
                </a:lnTo>
                <a:lnTo>
                  <a:pt x="26788" y="164649"/>
                </a:lnTo>
                <a:lnTo>
                  <a:pt x="25742" y="139750"/>
                </a:lnTo>
                <a:lnTo>
                  <a:pt x="26788" y="115661"/>
                </a:lnTo>
                <a:lnTo>
                  <a:pt x="35156" y="73880"/>
                </a:lnTo>
                <a:lnTo>
                  <a:pt x="63749" y="28371"/>
                </a:lnTo>
                <a:lnTo>
                  <a:pt x="94056" y="11455"/>
                </a:lnTo>
                <a:lnTo>
                  <a:pt x="9004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3" name="object 13"/>
          <p:cNvSpPr txBox="1"/>
          <p:nvPr/>
        </p:nvSpPr>
        <p:spPr>
          <a:xfrm>
            <a:off x="2060359" y="3731792"/>
            <a:ext cx="3877310" cy="1270635"/>
          </a:xfrm>
          <a:prstGeom prst="rect">
            <a:avLst/>
          </a:prstGeom>
        </p:spPr>
        <p:txBody>
          <a:bodyPr vert="horz" wrap="square" lIns="0" tIns="255904" rIns="0" bIns="0" rtlCol="0">
            <a:spAutoFit/>
          </a:bodyPr>
          <a:lstStyle/>
          <a:p>
            <a:pPr marL="12700">
              <a:spcBef>
                <a:spcPts val="2014"/>
              </a:spcBef>
            </a:pPr>
            <a:r>
              <a:rPr sz="2800" spc="-5" dirty="0">
                <a:solidFill>
                  <a:prstClr val="black"/>
                </a:solidFill>
                <a:latin typeface="Calibri"/>
                <a:cs typeface="Calibri"/>
              </a:rPr>
              <a:t>The</a:t>
            </a:r>
            <a:r>
              <a:rPr sz="2800" spc="-15" dirty="0">
                <a:solidFill>
                  <a:prstClr val="black"/>
                </a:solidFill>
                <a:latin typeface="Calibri"/>
                <a:cs typeface="Calibri"/>
              </a:rPr>
              <a:t> </a:t>
            </a:r>
            <a:r>
              <a:rPr sz="2800" spc="-10" dirty="0">
                <a:solidFill>
                  <a:prstClr val="black"/>
                </a:solidFill>
                <a:latin typeface="Calibri"/>
                <a:cs typeface="Calibri"/>
              </a:rPr>
              <a:t>NMI</a:t>
            </a:r>
            <a:r>
              <a:rPr sz="2800" spc="10" dirty="0">
                <a:solidFill>
                  <a:prstClr val="black"/>
                </a:solidFill>
                <a:latin typeface="Calibri"/>
                <a:cs typeface="Calibri"/>
              </a:rPr>
              <a:t> </a:t>
            </a:r>
            <a:r>
              <a:rPr sz="2800" spc="-10" dirty="0">
                <a:solidFill>
                  <a:prstClr val="black"/>
                </a:solidFill>
                <a:latin typeface="Calibri"/>
                <a:cs typeface="Calibri"/>
              </a:rPr>
              <a:t>is</a:t>
            </a:r>
            <a:r>
              <a:rPr sz="2800" spc="-5" dirty="0">
                <a:solidFill>
                  <a:prstClr val="black"/>
                </a:solidFill>
                <a:latin typeface="Calibri"/>
                <a:cs typeface="Calibri"/>
              </a:rPr>
              <a:t> </a:t>
            </a:r>
            <a:r>
              <a:rPr sz="2800" spc="-20" dirty="0">
                <a:solidFill>
                  <a:prstClr val="black"/>
                </a:solidFill>
                <a:latin typeface="Calibri"/>
                <a:cs typeface="Calibri"/>
              </a:rPr>
              <a:t>therefore,</a:t>
            </a:r>
            <a:endParaRPr sz="2800">
              <a:solidFill>
                <a:prstClr val="black"/>
              </a:solidFill>
              <a:latin typeface="Calibri"/>
              <a:cs typeface="Calibri"/>
            </a:endParaRPr>
          </a:p>
          <a:p>
            <a:pPr marL="2189480">
              <a:spcBef>
                <a:spcPts val="1645"/>
              </a:spcBef>
              <a:tabLst>
                <a:tab pos="2924175" algn="l"/>
                <a:tab pos="3636010" algn="l"/>
              </a:tabLst>
            </a:pPr>
            <a:r>
              <a:rPr sz="2400" spc="-10" dirty="0">
                <a:solidFill>
                  <a:prstClr val="black"/>
                </a:solidFill>
                <a:latin typeface="Cambria Math"/>
                <a:cs typeface="Cambria Math"/>
              </a:rPr>
              <a:t>𝑁</a:t>
            </a:r>
            <a:r>
              <a:rPr sz="2400" spc="-5" dirty="0">
                <a:solidFill>
                  <a:prstClr val="black"/>
                </a:solidFill>
                <a:latin typeface="Cambria Math"/>
                <a:cs typeface="Cambria Math"/>
              </a:rPr>
              <a:t>𝑀</a:t>
            </a:r>
            <a:r>
              <a:rPr sz="2400" dirty="0">
                <a:solidFill>
                  <a:prstClr val="black"/>
                </a:solidFill>
                <a:latin typeface="Cambria Math"/>
                <a:cs typeface="Cambria Math"/>
              </a:rPr>
              <a:t>𝐼	</a:t>
            </a:r>
            <a:r>
              <a:rPr sz="2400" spc="65" dirty="0">
                <a:solidFill>
                  <a:prstClr val="black"/>
                </a:solidFill>
                <a:latin typeface="Cambria Math"/>
                <a:cs typeface="Cambria Math"/>
              </a:rPr>
              <a:t>𝑌</a:t>
            </a:r>
            <a:r>
              <a:rPr sz="2400" dirty="0">
                <a:solidFill>
                  <a:prstClr val="black"/>
                </a:solidFill>
                <a:latin typeface="Cambria Math"/>
                <a:cs typeface="Cambria Math"/>
              </a:rPr>
              <a:t>,</a:t>
            </a:r>
            <a:r>
              <a:rPr sz="2400" spc="-135" dirty="0">
                <a:solidFill>
                  <a:prstClr val="black"/>
                </a:solidFill>
                <a:latin typeface="Cambria Math"/>
                <a:cs typeface="Cambria Math"/>
              </a:rPr>
              <a:t> </a:t>
            </a:r>
            <a:r>
              <a:rPr sz="2400" dirty="0">
                <a:solidFill>
                  <a:prstClr val="black"/>
                </a:solidFill>
                <a:latin typeface="Cambria Math"/>
                <a:cs typeface="Cambria Math"/>
              </a:rPr>
              <a:t>𝐶	=</a:t>
            </a:r>
            <a:endParaRPr sz="2400">
              <a:solidFill>
                <a:prstClr val="black"/>
              </a:solidFill>
              <a:latin typeface="Cambria Math"/>
              <a:cs typeface="Cambria Math"/>
            </a:endParaRPr>
          </a:p>
        </p:txBody>
      </p:sp>
      <p:sp>
        <p:nvSpPr>
          <p:cNvPr id="14" name="object 14"/>
          <p:cNvSpPr/>
          <p:nvPr/>
        </p:nvSpPr>
        <p:spPr>
          <a:xfrm>
            <a:off x="7410564" y="4904994"/>
            <a:ext cx="495934" cy="283210"/>
          </a:xfrm>
          <a:custGeom>
            <a:avLst/>
            <a:gdLst/>
            <a:ahLst/>
            <a:cxnLst/>
            <a:rect l="l" t="t" r="r" b="b"/>
            <a:pathLst>
              <a:path w="495935" h="283210">
                <a:moveTo>
                  <a:pt x="94056" y="12052"/>
                </a:moveTo>
                <a:lnTo>
                  <a:pt x="90030" y="596"/>
                </a:lnTo>
                <a:lnTo>
                  <a:pt x="69570" y="7988"/>
                </a:lnTo>
                <a:lnTo>
                  <a:pt x="51625" y="18694"/>
                </a:lnTo>
                <a:lnTo>
                  <a:pt x="23291" y="50076"/>
                </a:lnTo>
                <a:lnTo>
                  <a:pt x="5829" y="92036"/>
                </a:lnTo>
                <a:lnTo>
                  <a:pt x="0" y="141833"/>
                </a:lnTo>
                <a:lnTo>
                  <a:pt x="1447" y="167767"/>
                </a:lnTo>
                <a:lnTo>
                  <a:pt x="13055" y="213652"/>
                </a:lnTo>
                <a:lnTo>
                  <a:pt x="36093" y="250875"/>
                </a:lnTo>
                <a:lnTo>
                  <a:pt x="69507" y="275539"/>
                </a:lnTo>
                <a:lnTo>
                  <a:pt x="90030" y="282917"/>
                </a:lnTo>
                <a:lnTo>
                  <a:pt x="93611" y="271462"/>
                </a:lnTo>
                <a:lnTo>
                  <a:pt x="77520" y="264337"/>
                </a:lnTo>
                <a:lnTo>
                  <a:pt x="63639" y="254419"/>
                </a:lnTo>
                <a:lnTo>
                  <a:pt x="35153" y="208178"/>
                </a:lnTo>
                <a:lnTo>
                  <a:pt x="26797" y="165239"/>
                </a:lnTo>
                <a:lnTo>
                  <a:pt x="25742" y="140347"/>
                </a:lnTo>
                <a:lnTo>
                  <a:pt x="26797" y="116255"/>
                </a:lnTo>
                <a:lnTo>
                  <a:pt x="35153" y="74472"/>
                </a:lnTo>
                <a:lnTo>
                  <a:pt x="63754" y="28968"/>
                </a:lnTo>
                <a:lnTo>
                  <a:pt x="77774" y="19151"/>
                </a:lnTo>
                <a:lnTo>
                  <a:pt x="94056" y="12052"/>
                </a:lnTo>
                <a:close/>
              </a:path>
              <a:path w="495935" h="283210">
                <a:moveTo>
                  <a:pt x="394487" y="141833"/>
                </a:moveTo>
                <a:lnTo>
                  <a:pt x="388658" y="92036"/>
                </a:lnTo>
                <a:lnTo>
                  <a:pt x="371195" y="50076"/>
                </a:lnTo>
                <a:lnTo>
                  <a:pt x="342861" y="18694"/>
                </a:lnTo>
                <a:lnTo>
                  <a:pt x="304444" y="596"/>
                </a:lnTo>
                <a:lnTo>
                  <a:pt x="300431" y="12052"/>
                </a:lnTo>
                <a:lnTo>
                  <a:pt x="316776" y="19151"/>
                </a:lnTo>
                <a:lnTo>
                  <a:pt x="330835" y="28968"/>
                </a:lnTo>
                <a:lnTo>
                  <a:pt x="359359" y="74472"/>
                </a:lnTo>
                <a:lnTo>
                  <a:pt x="367703" y="116255"/>
                </a:lnTo>
                <a:lnTo>
                  <a:pt x="368744" y="140347"/>
                </a:lnTo>
                <a:lnTo>
                  <a:pt x="367703" y="165239"/>
                </a:lnTo>
                <a:lnTo>
                  <a:pt x="359321" y="208178"/>
                </a:lnTo>
                <a:lnTo>
                  <a:pt x="330847" y="254419"/>
                </a:lnTo>
                <a:lnTo>
                  <a:pt x="300875" y="271462"/>
                </a:lnTo>
                <a:lnTo>
                  <a:pt x="304444" y="282917"/>
                </a:lnTo>
                <a:lnTo>
                  <a:pt x="342950" y="264858"/>
                </a:lnTo>
                <a:lnTo>
                  <a:pt x="371271" y="233591"/>
                </a:lnTo>
                <a:lnTo>
                  <a:pt x="388683" y="191706"/>
                </a:lnTo>
                <a:lnTo>
                  <a:pt x="393039" y="167767"/>
                </a:lnTo>
                <a:lnTo>
                  <a:pt x="394487" y="141833"/>
                </a:lnTo>
                <a:close/>
              </a:path>
              <a:path w="495935" h="283210">
                <a:moveTo>
                  <a:pt x="495566" y="0"/>
                </a:moveTo>
                <a:lnTo>
                  <a:pt x="429183" y="0"/>
                </a:lnTo>
                <a:lnTo>
                  <a:pt x="429183" y="11430"/>
                </a:lnTo>
                <a:lnTo>
                  <a:pt x="470852" y="11430"/>
                </a:lnTo>
                <a:lnTo>
                  <a:pt x="470852" y="271780"/>
                </a:lnTo>
                <a:lnTo>
                  <a:pt x="429183" y="271780"/>
                </a:lnTo>
                <a:lnTo>
                  <a:pt x="429183" y="283210"/>
                </a:lnTo>
                <a:lnTo>
                  <a:pt x="495566" y="283210"/>
                </a:lnTo>
                <a:lnTo>
                  <a:pt x="495566" y="271780"/>
                </a:lnTo>
                <a:lnTo>
                  <a:pt x="495566" y="11430"/>
                </a:lnTo>
                <a:lnTo>
                  <a:pt x="4955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5" name="object 15"/>
          <p:cNvSpPr/>
          <p:nvPr/>
        </p:nvSpPr>
        <p:spPr>
          <a:xfrm>
            <a:off x="6041531" y="4904994"/>
            <a:ext cx="66675" cy="283210"/>
          </a:xfrm>
          <a:custGeom>
            <a:avLst/>
            <a:gdLst/>
            <a:ahLst/>
            <a:cxnLst/>
            <a:rect l="l" t="t" r="r" b="b"/>
            <a:pathLst>
              <a:path w="66675" h="283210">
                <a:moveTo>
                  <a:pt x="66382" y="0"/>
                </a:moveTo>
                <a:lnTo>
                  <a:pt x="0" y="0"/>
                </a:lnTo>
                <a:lnTo>
                  <a:pt x="0" y="11430"/>
                </a:lnTo>
                <a:lnTo>
                  <a:pt x="0" y="271780"/>
                </a:lnTo>
                <a:lnTo>
                  <a:pt x="0" y="283210"/>
                </a:lnTo>
                <a:lnTo>
                  <a:pt x="66382" y="283210"/>
                </a:lnTo>
                <a:lnTo>
                  <a:pt x="66382" y="271780"/>
                </a:lnTo>
                <a:lnTo>
                  <a:pt x="24701" y="271780"/>
                </a:lnTo>
                <a:lnTo>
                  <a:pt x="24701" y="11430"/>
                </a:lnTo>
                <a:lnTo>
                  <a:pt x="66382" y="11430"/>
                </a:lnTo>
                <a:lnTo>
                  <a:pt x="663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6" name="object 16"/>
          <p:cNvSpPr/>
          <p:nvPr/>
        </p:nvSpPr>
        <p:spPr>
          <a:xfrm>
            <a:off x="6372730" y="4905584"/>
            <a:ext cx="391795" cy="282575"/>
          </a:xfrm>
          <a:custGeom>
            <a:avLst/>
            <a:gdLst/>
            <a:ahLst/>
            <a:cxnLst/>
            <a:rect l="l" t="t" r="r" b="b"/>
            <a:pathLst>
              <a:path w="391795" h="282575">
                <a:moveTo>
                  <a:pt x="301396" y="0"/>
                </a:moveTo>
                <a:lnTo>
                  <a:pt x="297383" y="11455"/>
                </a:lnTo>
                <a:lnTo>
                  <a:pt x="313725" y="18551"/>
                </a:lnTo>
                <a:lnTo>
                  <a:pt x="327779" y="28371"/>
                </a:lnTo>
                <a:lnTo>
                  <a:pt x="356314" y="73880"/>
                </a:lnTo>
                <a:lnTo>
                  <a:pt x="364653" y="115661"/>
                </a:lnTo>
                <a:lnTo>
                  <a:pt x="365696" y="139750"/>
                </a:lnTo>
                <a:lnTo>
                  <a:pt x="364648" y="164649"/>
                </a:lnTo>
                <a:lnTo>
                  <a:pt x="356272" y="207587"/>
                </a:lnTo>
                <a:lnTo>
                  <a:pt x="327791" y="253828"/>
                </a:lnTo>
                <a:lnTo>
                  <a:pt x="297827" y="270865"/>
                </a:lnTo>
                <a:lnTo>
                  <a:pt x="301396" y="282321"/>
                </a:lnTo>
                <a:lnTo>
                  <a:pt x="339905" y="264263"/>
                </a:lnTo>
                <a:lnTo>
                  <a:pt x="368223" y="232994"/>
                </a:lnTo>
                <a:lnTo>
                  <a:pt x="385632" y="191111"/>
                </a:lnTo>
                <a:lnTo>
                  <a:pt x="391439" y="141236"/>
                </a:lnTo>
                <a:lnTo>
                  <a:pt x="389982" y="115357"/>
                </a:lnTo>
                <a:lnTo>
                  <a:pt x="378334" y="69479"/>
                </a:lnTo>
                <a:lnTo>
                  <a:pt x="355238" y="32129"/>
                </a:lnTo>
                <a:lnTo>
                  <a:pt x="321863" y="7391"/>
                </a:lnTo>
                <a:lnTo>
                  <a:pt x="301396" y="0"/>
                </a:lnTo>
                <a:close/>
              </a:path>
              <a:path w="391795" h="282575">
                <a:moveTo>
                  <a:pt x="90030" y="0"/>
                </a:moveTo>
                <a:lnTo>
                  <a:pt x="51617" y="18100"/>
                </a:lnTo>
                <a:lnTo>
                  <a:pt x="23291" y="49479"/>
                </a:lnTo>
                <a:lnTo>
                  <a:pt x="5821" y="91438"/>
                </a:lnTo>
                <a:lnTo>
                  <a:pt x="0" y="141236"/>
                </a:lnTo>
                <a:lnTo>
                  <a:pt x="1450" y="167173"/>
                </a:lnTo>
                <a:lnTo>
                  <a:pt x="13056" y="213051"/>
                </a:lnTo>
                <a:lnTo>
                  <a:pt x="36098" y="250279"/>
                </a:lnTo>
                <a:lnTo>
                  <a:pt x="69503" y="274944"/>
                </a:lnTo>
                <a:lnTo>
                  <a:pt x="90030" y="282321"/>
                </a:lnTo>
                <a:lnTo>
                  <a:pt x="93611" y="270865"/>
                </a:lnTo>
                <a:lnTo>
                  <a:pt x="77521" y="263743"/>
                </a:lnTo>
                <a:lnTo>
                  <a:pt x="63636" y="253828"/>
                </a:lnTo>
                <a:lnTo>
                  <a:pt x="35156" y="207587"/>
                </a:lnTo>
                <a:lnTo>
                  <a:pt x="26788" y="164649"/>
                </a:lnTo>
                <a:lnTo>
                  <a:pt x="25742" y="139750"/>
                </a:lnTo>
                <a:lnTo>
                  <a:pt x="26788" y="115661"/>
                </a:lnTo>
                <a:lnTo>
                  <a:pt x="35156" y="73880"/>
                </a:lnTo>
                <a:lnTo>
                  <a:pt x="63749" y="28371"/>
                </a:lnTo>
                <a:lnTo>
                  <a:pt x="94056" y="11455"/>
                </a:lnTo>
                <a:lnTo>
                  <a:pt x="9003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7" name="object 17"/>
          <p:cNvSpPr txBox="1"/>
          <p:nvPr/>
        </p:nvSpPr>
        <p:spPr>
          <a:xfrm>
            <a:off x="6101589" y="4312411"/>
            <a:ext cx="1603375" cy="894080"/>
          </a:xfrm>
          <a:prstGeom prst="rect">
            <a:avLst/>
          </a:prstGeom>
        </p:spPr>
        <p:txBody>
          <a:bodyPr vert="horz" wrap="square" lIns="0" tIns="81280" rIns="0" bIns="0" rtlCol="0">
            <a:spAutoFit/>
          </a:bodyPr>
          <a:lstStyle/>
          <a:p>
            <a:pPr marL="161925">
              <a:spcBef>
                <a:spcPts val="640"/>
              </a:spcBef>
            </a:pPr>
            <a:r>
              <a:rPr sz="2400" dirty="0">
                <a:solidFill>
                  <a:prstClr val="black"/>
                </a:solidFill>
                <a:latin typeface="Cambria Math"/>
                <a:cs typeface="Cambria Math"/>
              </a:rPr>
              <a:t>2 × </a:t>
            </a:r>
            <a:r>
              <a:rPr sz="2400" spc="85" dirty="0">
                <a:solidFill>
                  <a:prstClr val="black"/>
                </a:solidFill>
                <a:latin typeface="Cambria Math"/>
                <a:cs typeface="Cambria Math"/>
              </a:rPr>
              <a:t>𝐼</a:t>
            </a:r>
            <a:r>
              <a:rPr sz="2400" spc="-5" dirty="0">
                <a:solidFill>
                  <a:prstClr val="black"/>
                </a:solidFill>
                <a:latin typeface="Cambria Math"/>
                <a:cs typeface="Cambria Math"/>
              </a:rPr>
              <a:t>(</a:t>
            </a:r>
            <a:r>
              <a:rPr sz="2400" spc="65" dirty="0">
                <a:solidFill>
                  <a:prstClr val="black"/>
                </a:solidFill>
                <a:latin typeface="Cambria Math"/>
                <a:cs typeface="Cambria Math"/>
              </a:rPr>
              <a:t>𝑌</a:t>
            </a:r>
            <a:r>
              <a:rPr sz="2400" dirty="0">
                <a:solidFill>
                  <a:prstClr val="black"/>
                </a:solidFill>
                <a:latin typeface="Cambria Math"/>
                <a:cs typeface="Cambria Math"/>
              </a:rPr>
              <a:t>;</a:t>
            </a:r>
            <a:r>
              <a:rPr sz="2400" spc="-130" dirty="0">
                <a:solidFill>
                  <a:prstClr val="black"/>
                </a:solidFill>
                <a:latin typeface="Cambria Math"/>
                <a:cs typeface="Cambria Math"/>
              </a:rPr>
              <a:t> </a:t>
            </a:r>
            <a:r>
              <a:rPr sz="2400" spc="114" dirty="0">
                <a:solidFill>
                  <a:prstClr val="black"/>
                </a:solidFill>
                <a:latin typeface="Cambria Math"/>
                <a:cs typeface="Cambria Math"/>
              </a:rPr>
              <a:t>𝐶</a:t>
            </a:r>
            <a:r>
              <a:rPr sz="2400" dirty="0">
                <a:solidFill>
                  <a:prstClr val="black"/>
                </a:solidFill>
                <a:latin typeface="Cambria Math"/>
                <a:cs typeface="Cambria Math"/>
              </a:rPr>
              <a:t>)</a:t>
            </a:r>
            <a:endParaRPr sz="2400">
              <a:solidFill>
                <a:prstClr val="black"/>
              </a:solidFill>
              <a:latin typeface="Cambria Math"/>
              <a:cs typeface="Cambria Math"/>
            </a:endParaRPr>
          </a:p>
          <a:p>
            <a:pPr marL="12700">
              <a:spcBef>
                <a:spcPts val="540"/>
              </a:spcBef>
              <a:tabLst>
                <a:tab pos="370205" algn="l"/>
                <a:tab pos="756285" algn="l"/>
                <a:tab pos="1408430" algn="l"/>
              </a:tabLst>
            </a:pPr>
            <a:r>
              <a:rPr sz="2400" dirty="0">
                <a:solidFill>
                  <a:prstClr val="black"/>
                </a:solidFill>
                <a:latin typeface="Cambria Math"/>
                <a:cs typeface="Cambria Math"/>
              </a:rPr>
              <a:t>𝐻	𝑌	+</a:t>
            </a:r>
            <a:r>
              <a:rPr sz="2400" spc="5" dirty="0">
                <a:solidFill>
                  <a:prstClr val="black"/>
                </a:solidFill>
                <a:latin typeface="Cambria Math"/>
                <a:cs typeface="Cambria Math"/>
              </a:rPr>
              <a:t> </a:t>
            </a:r>
            <a:r>
              <a:rPr sz="2400" dirty="0">
                <a:solidFill>
                  <a:prstClr val="black"/>
                </a:solidFill>
                <a:latin typeface="Cambria Math"/>
                <a:cs typeface="Cambria Math"/>
              </a:rPr>
              <a:t>𝐻	𝐶</a:t>
            </a:r>
            <a:endParaRPr sz="2400">
              <a:solidFill>
                <a:prstClr val="black"/>
              </a:solidFill>
              <a:latin typeface="Cambria Math"/>
              <a:cs typeface="Cambria Math"/>
            </a:endParaRPr>
          </a:p>
        </p:txBody>
      </p:sp>
      <p:sp>
        <p:nvSpPr>
          <p:cNvPr id="18" name="object 18"/>
          <p:cNvSpPr/>
          <p:nvPr/>
        </p:nvSpPr>
        <p:spPr>
          <a:xfrm>
            <a:off x="6007609" y="4832603"/>
            <a:ext cx="1932939" cy="20320"/>
          </a:xfrm>
          <a:custGeom>
            <a:avLst/>
            <a:gdLst/>
            <a:ahLst/>
            <a:cxnLst/>
            <a:rect l="l" t="t" r="r" b="b"/>
            <a:pathLst>
              <a:path w="1932939" h="20320">
                <a:moveTo>
                  <a:pt x="1932432" y="0"/>
                </a:moveTo>
                <a:lnTo>
                  <a:pt x="0" y="0"/>
                </a:lnTo>
                <a:lnTo>
                  <a:pt x="0" y="19812"/>
                </a:lnTo>
                <a:lnTo>
                  <a:pt x="1932432" y="19812"/>
                </a:lnTo>
                <a:lnTo>
                  <a:pt x="193243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9" name="object 19"/>
          <p:cNvSpPr/>
          <p:nvPr/>
        </p:nvSpPr>
        <p:spPr>
          <a:xfrm>
            <a:off x="4923406" y="5879420"/>
            <a:ext cx="697865" cy="282575"/>
          </a:xfrm>
          <a:custGeom>
            <a:avLst/>
            <a:gdLst/>
            <a:ahLst/>
            <a:cxnLst/>
            <a:rect l="l" t="t" r="r" b="b"/>
            <a:pathLst>
              <a:path w="697864" h="282575">
                <a:moveTo>
                  <a:pt x="607720" y="0"/>
                </a:moveTo>
                <a:lnTo>
                  <a:pt x="603707" y="11455"/>
                </a:lnTo>
                <a:lnTo>
                  <a:pt x="620049" y="18551"/>
                </a:lnTo>
                <a:lnTo>
                  <a:pt x="634103" y="28371"/>
                </a:lnTo>
                <a:lnTo>
                  <a:pt x="662638" y="73880"/>
                </a:lnTo>
                <a:lnTo>
                  <a:pt x="670977" y="115661"/>
                </a:lnTo>
                <a:lnTo>
                  <a:pt x="672020" y="139750"/>
                </a:lnTo>
                <a:lnTo>
                  <a:pt x="670972" y="164649"/>
                </a:lnTo>
                <a:lnTo>
                  <a:pt x="662596" y="207587"/>
                </a:lnTo>
                <a:lnTo>
                  <a:pt x="634115" y="253828"/>
                </a:lnTo>
                <a:lnTo>
                  <a:pt x="604151" y="270865"/>
                </a:lnTo>
                <a:lnTo>
                  <a:pt x="607720" y="282321"/>
                </a:lnTo>
                <a:lnTo>
                  <a:pt x="646229" y="264263"/>
                </a:lnTo>
                <a:lnTo>
                  <a:pt x="674547" y="232994"/>
                </a:lnTo>
                <a:lnTo>
                  <a:pt x="691956" y="191111"/>
                </a:lnTo>
                <a:lnTo>
                  <a:pt x="697763" y="141236"/>
                </a:lnTo>
                <a:lnTo>
                  <a:pt x="696308" y="115357"/>
                </a:lnTo>
                <a:lnTo>
                  <a:pt x="684663" y="69479"/>
                </a:lnTo>
                <a:lnTo>
                  <a:pt x="661562" y="32129"/>
                </a:lnTo>
                <a:lnTo>
                  <a:pt x="628187" y="7391"/>
                </a:lnTo>
                <a:lnTo>
                  <a:pt x="607720" y="0"/>
                </a:lnTo>
                <a:close/>
              </a:path>
              <a:path w="697864" h="282575">
                <a:moveTo>
                  <a:pt x="90042" y="0"/>
                </a:moveTo>
                <a:lnTo>
                  <a:pt x="51619" y="18100"/>
                </a:lnTo>
                <a:lnTo>
                  <a:pt x="23291" y="49479"/>
                </a:lnTo>
                <a:lnTo>
                  <a:pt x="5821" y="91438"/>
                </a:lnTo>
                <a:lnTo>
                  <a:pt x="0" y="141236"/>
                </a:lnTo>
                <a:lnTo>
                  <a:pt x="1450" y="167173"/>
                </a:lnTo>
                <a:lnTo>
                  <a:pt x="13056" y="213051"/>
                </a:lnTo>
                <a:lnTo>
                  <a:pt x="36098" y="250279"/>
                </a:lnTo>
                <a:lnTo>
                  <a:pt x="69508" y="274944"/>
                </a:lnTo>
                <a:lnTo>
                  <a:pt x="90042" y="282321"/>
                </a:lnTo>
                <a:lnTo>
                  <a:pt x="93611" y="270865"/>
                </a:lnTo>
                <a:lnTo>
                  <a:pt x="77521" y="263743"/>
                </a:lnTo>
                <a:lnTo>
                  <a:pt x="63636" y="253828"/>
                </a:lnTo>
                <a:lnTo>
                  <a:pt x="35156" y="207587"/>
                </a:lnTo>
                <a:lnTo>
                  <a:pt x="26788" y="164649"/>
                </a:lnTo>
                <a:lnTo>
                  <a:pt x="25742" y="139750"/>
                </a:lnTo>
                <a:lnTo>
                  <a:pt x="26788" y="115661"/>
                </a:lnTo>
                <a:lnTo>
                  <a:pt x="35156" y="73880"/>
                </a:lnTo>
                <a:lnTo>
                  <a:pt x="63749" y="28371"/>
                </a:lnTo>
                <a:lnTo>
                  <a:pt x="94056" y="11455"/>
                </a:lnTo>
                <a:lnTo>
                  <a:pt x="9004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0" name="object 20"/>
          <p:cNvSpPr txBox="1"/>
          <p:nvPr/>
        </p:nvSpPr>
        <p:spPr>
          <a:xfrm>
            <a:off x="4277361" y="5789167"/>
            <a:ext cx="1243965" cy="391160"/>
          </a:xfrm>
          <a:prstGeom prst="rect">
            <a:avLst/>
          </a:prstGeom>
        </p:spPr>
        <p:txBody>
          <a:bodyPr vert="horz" wrap="square" lIns="0" tIns="12700" rIns="0" bIns="0" rtlCol="0">
            <a:spAutoFit/>
          </a:bodyPr>
          <a:lstStyle/>
          <a:p>
            <a:pPr marL="12700">
              <a:spcBef>
                <a:spcPts val="100"/>
              </a:spcBef>
              <a:tabLst>
                <a:tab pos="745490" algn="l"/>
              </a:tabLst>
            </a:pPr>
            <a:r>
              <a:rPr sz="2400" spc="-10" dirty="0">
                <a:solidFill>
                  <a:prstClr val="black"/>
                </a:solidFill>
                <a:latin typeface="Cambria Math"/>
                <a:cs typeface="Cambria Math"/>
              </a:rPr>
              <a:t>𝑁</a:t>
            </a:r>
            <a:r>
              <a:rPr sz="2400" spc="-5" dirty="0">
                <a:solidFill>
                  <a:prstClr val="black"/>
                </a:solidFill>
                <a:latin typeface="Cambria Math"/>
                <a:cs typeface="Cambria Math"/>
              </a:rPr>
              <a:t>𝑀</a:t>
            </a:r>
            <a:r>
              <a:rPr sz="2400" dirty="0">
                <a:solidFill>
                  <a:prstClr val="black"/>
                </a:solidFill>
                <a:latin typeface="Cambria Math"/>
                <a:cs typeface="Cambria Math"/>
              </a:rPr>
              <a:t>𝐼	</a:t>
            </a:r>
            <a:r>
              <a:rPr sz="2400" spc="50" dirty="0">
                <a:solidFill>
                  <a:prstClr val="black"/>
                </a:solidFill>
                <a:latin typeface="Cambria Math"/>
                <a:cs typeface="Cambria Math"/>
              </a:rPr>
              <a:t>𝑌</a:t>
            </a:r>
            <a:r>
              <a:rPr sz="2400" dirty="0">
                <a:solidFill>
                  <a:prstClr val="black"/>
                </a:solidFill>
                <a:latin typeface="Cambria Math"/>
                <a:cs typeface="Cambria Math"/>
              </a:rPr>
              <a:t>,</a:t>
            </a:r>
            <a:r>
              <a:rPr sz="2400" spc="-135" dirty="0">
                <a:solidFill>
                  <a:prstClr val="black"/>
                </a:solidFill>
                <a:latin typeface="Cambria Math"/>
                <a:cs typeface="Cambria Math"/>
              </a:rPr>
              <a:t> </a:t>
            </a:r>
            <a:r>
              <a:rPr sz="2400" dirty="0">
                <a:solidFill>
                  <a:prstClr val="black"/>
                </a:solidFill>
                <a:latin typeface="Cambria Math"/>
                <a:cs typeface="Cambria Math"/>
              </a:rPr>
              <a:t>𝐶</a:t>
            </a:r>
            <a:endParaRPr sz="2400">
              <a:solidFill>
                <a:prstClr val="black"/>
              </a:solidFill>
              <a:latin typeface="Cambria Math"/>
              <a:cs typeface="Cambria Math"/>
            </a:endParaRPr>
          </a:p>
        </p:txBody>
      </p:sp>
      <p:sp>
        <p:nvSpPr>
          <p:cNvPr id="21" name="object 21"/>
          <p:cNvSpPr txBox="1"/>
          <p:nvPr/>
        </p:nvSpPr>
        <p:spPr>
          <a:xfrm>
            <a:off x="5695188" y="5559044"/>
            <a:ext cx="3114040" cy="391160"/>
          </a:xfrm>
          <a:prstGeom prst="rect">
            <a:avLst/>
          </a:prstGeom>
        </p:spPr>
        <p:txBody>
          <a:bodyPr vert="horz" wrap="square" lIns="0" tIns="12700" rIns="0" bIns="0" rtlCol="0">
            <a:spAutoFit/>
          </a:bodyPr>
          <a:lstStyle/>
          <a:p>
            <a:pPr marL="38100">
              <a:spcBef>
                <a:spcPts val="100"/>
              </a:spcBef>
            </a:pPr>
            <a:r>
              <a:rPr sz="3600" baseline="-41666" dirty="0">
                <a:solidFill>
                  <a:prstClr val="black"/>
                </a:solidFill>
                <a:latin typeface="Cambria Math"/>
                <a:cs typeface="Cambria Math"/>
              </a:rPr>
              <a:t>=</a:t>
            </a:r>
            <a:r>
              <a:rPr sz="3600" spc="179" baseline="-41666" dirty="0">
                <a:solidFill>
                  <a:prstClr val="black"/>
                </a:solidFill>
                <a:latin typeface="Cambria Math"/>
                <a:cs typeface="Cambria Math"/>
              </a:rPr>
              <a:t> </a:t>
            </a:r>
            <a:r>
              <a:rPr sz="2400" dirty="0">
                <a:solidFill>
                  <a:prstClr val="black"/>
                </a:solidFill>
                <a:latin typeface="Cambria Math"/>
                <a:cs typeface="Cambria Math"/>
              </a:rPr>
              <a:t>2</a:t>
            </a:r>
            <a:r>
              <a:rPr sz="2400" spc="-10" dirty="0">
                <a:solidFill>
                  <a:prstClr val="black"/>
                </a:solidFill>
                <a:latin typeface="Cambria Math"/>
                <a:cs typeface="Cambria Math"/>
              </a:rPr>
              <a:t> </a:t>
            </a:r>
            <a:r>
              <a:rPr sz="2400" dirty="0">
                <a:solidFill>
                  <a:prstClr val="black"/>
                </a:solidFill>
                <a:latin typeface="Cambria Math"/>
                <a:cs typeface="Cambria Math"/>
              </a:rPr>
              <a:t>×</a:t>
            </a:r>
            <a:r>
              <a:rPr sz="2400" spc="-15" dirty="0">
                <a:solidFill>
                  <a:prstClr val="black"/>
                </a:solidFill>
                <a:latin typeface="Cambria Math"/>
                <a:cs typeface="Cambria Math"/>
              </a:rPr>
              <a:t> </a:t>
            </a:r>
            <a:r>
              <a:rPr sz="2400" spc="-5" dirty="0">
                <a:solidFill>
                  <a:prstClr val="black"/>
                </a:solidFill>
                <a:latin typeface="Cambria Math"/>
                <a:cs typeface="Cambria Math"/>
              </a:rPr>
              <a:t>0.1361</a:t>
            </a:r>
            <a:r>
              <a:rPr sz="2400" spc="110" dirty="0">
                <a:solidFill>
                  <a:prstClr val="black"/>
                </a:solidFill>
                <a:latin typeface="Cambria Math"/>
                <a:cs typeface="Cambria Math"/>
              </a:rPr>
              <a:t> </a:t>
            </a:r>
            <a:r>
              <a:rPr sz="3600" baseline="-41666" dirty="0">
                <a:solidFill>
                  <a:prstClr val="black"/>
                </a:solidFill>
                <a:latin typeface="Cambria Math"/>
                <a:cs typeface="Cambria Math"/>
              </a:rPr>
              <a:t>=</a:t>
            </a:r>
            <a:r>
              <a:rPr sz="3600" spc="179" baseline="-41666" dirty="0">
                <a:solidFill>
                  <a:prstClr val="black"/>
                </a:solidFill>
                <a:latin typeface="Cambria Math"/>
                <a:cs typeface="Cambria Math"/>
              </a:rPr>
              <a:t> </a:t>
            </a:r>
            <a:r>
              <a:rPr sz="3600" spc="-15" baseline="-41666" dirty="0">
                <a:solidFill>
                  <a:prstClr val="black"/>
                </a:solidFill>
                <a:latin typeface="Cambria Math"/>
                <a:cs typeface="Cambria Math"/>
              </a:rPr>
              <a:t>0.1089</a:t>
            </a:r>
            <a:endParaRPr sz="3600" baseline="-41666">
              <a:solidFill>
                <a:prstClr val="black"/>
              </a:solidFill>
              <a:latin typeface="Cambria Math"/>
              <a:cs typeface="Cambria Math"/>
            </a:endParaRPr>
          </a:p>
        </p:txBody>
      </p:sp>
      <p:sp>
        <p:nvSpPr>
          <p:cNvPr id="22" name="object 22"/>
          <p:cNvSpPr/>
          <p:nvPr/>
        </p:nvSpPr>
        <p:spPr>
          <a:xfrm>
            <a:off x="7230149" y="6083046"/>
            <a:ext cx="66675" cy="283210"/>
          </a:xfrm>
          <a:custGeom>
            <a:avLst/>
            <a:gdLst/>
            <a:ahLst/>
            <a:cxnLst/>
            <a:rect l="l" t="t" r="r" b="b"/>
            <a:pathLst>
              <a:path w="66675" h="283210">
                <a:moveTo>
                  <a:pt x="66382" y="0"/>
                </a:moveTo>
                <a:lnTo>
                  <a:pt x="0" y="0"/>
                </a:lnTo>
                <a:lnTo>
                  <a:pt x="0" y="11430"/>
                </a:lnTo>
                <a:lnTo>
                  <a:pt x="41668" y="11430"/>
                </a:lnTo>
                <a:lnTo>
                  <a:pt x="41668" y="271780"/>
                </a:lnTo>
                <a:lnTo>
                  <a:pt x="0" y="271780"/>
                </a:lnTo>
                <a:lnTo>
                  <a:pt x="0" y="283210"/>
                </a:lnTo>
                <a:lnTo>
                  <a:pt x="66382" y="283210"/>
                </a:lnTo>
                <a:lnTo>
                  <a:pt x="66382" y="271780"/>
                </a:lnTo>
                <a:lnTo>
                  <a:pt x="66382" y="11430"/>
                </a:lnTo>
                <a:lnTo>
                  <a:pt x="663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3" name="object 23"/>
          <p:cNvSpPr/>
          <p:nvPr/>
        </p:nvSpPr>
        <p:spPr>
          <a:xfrm>
            <a:off x="6219838" y="6083046"/>
            <a:ext cx="66675" cy="283210"/>
          </a:xfrm>
          <a:custGeom>
            <a:avLst/>
            <a:gdLst/>
            <a:ahLst/>
            <a:cxnLst/>
            <a:rect l="l" t="t" r="r" b="b"/>
            <a:pathLst>
              <a:path w="66675" h="283210">
                <a:moveTo>
                  <a:pt x="66382" y="0"/>
                </a:moveTo>
                <a:lnTo>
                  <a:pt x="0" y="0"/>
                </a:lnTo>
                <a:lnTo>
                  <a:pt x="0" y="11430"/>
                </a:lnTo>
                <a:lnTo>
                  <a:pt x="0" y="271780"/>
                </a:lnTo>
                <a:lnTo>
                  <a:pt x="0" y="283210"/>
                </a:lnTo>
                <a:lnTo>
                  <a:pt x="66382" y="283210"/>
                </a:lnTo>
                <a:lnTo>
                  <a:pt x="66382" y="271780"/>
                </a:lnTo>
                <a:lnTo>
                  <a:pt x="24701" y="271780"/>
                </a:lnTo>
                <a:lnTo>
                  <a:pt x="24701" y="11430"/>
                </a:lnTo>
                <a:lnTo>
                  <a:pt x="66382" y="11430"/>
                </a:lnTo>
                <a:lnTo>
                  <a:pt x="663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4" name="object 24"/>
          <p:cNvSpPr txBox="1"/>
          <p:nvPr/>
        </p:nvSpPr>
        <p:spPr>
          <a:xfrm>
            <a:off x="6279896" y="5993383"/>
            <a:ext cx="956310" cy="391160"/>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mbria Math"/>
                <a:cs typeface="Cambria Math"/>
              </a:rPr>
              <a:t>1.5</a:t>
            </a:r>
            <a:r>
              <a:rPr sz="2400" spc="-55" dirty="0">
                <a:solidFill>
                  <a:prstClr val="black"/>
                </a:solidFill>
                <a:latin typeface="Cambria Math"/>
                <a:cs typeface="Cambria Math"/>
              </a:rPr>
              <a:t> </a:t>
            </a:r>
            <a:r>
              <a:rPr sz="2400" dirty="0">
                <a:solidFill>
                  <a:prstClr val="black"/>
                </a:solidFill>
                <a:latin typeface="Cambria Math"/>
                <a:cs typeface="Cambria Math"/>
              </a:rPr>
              <a:t>+</a:t>
            </a:r>
            <a:r>
              <a:rPr sz="2400" spc="-35" dirty="0">
                <a:solidFill>
                  <a:prstClr val="black"/>
                </a:solidFill>
                <a:latin typeface="Cambria Math"/>
                <a:cs typeface="Cambria Math"/>
              </a:rPr>
              <a:t> </a:t>
            </a:r>
            <a:r>
              <a:rPr sz="2400" dirty="0">
                <a:solidFill>
                  <a:prstClr val="black"/>
                </a:solidFill>
                <a:latin typeface="Cambria Math"/>
                <a:cs typeface="Cambria Math"/>
              </a:rPr>
              <a:t>1</a:t>
            </a:r>
            <a:endParaRPr sz="2400">
              <a:solidFill>
                <a:prstClr val="black"/>
              </a:solidFill>
              <a:latin typeface="Cambria Math"/>
              <a:cs typeface="Cambria Math"/>
            </a:endParaRPr>
          </a:p>
        </p:txBody>
      </p:sp>
      <p:sp>
        <p:nvSpPr>
          <p:cNvPr id="25" name="object 25"/>
          <p:cNvSpPr/>
          <p:nvPr/>
        </p:nvSpPr>
        <p:spPr>
          <a:xfrm>
            <a:off x="6045708" y="6010655"/>
            <a:ext cx="1424940" cy="20320"/>
          </a:xfrm>
          <a:custGeom>
            <a:avLst/>
            <a:gdLst/>
            <a:ahLst/>
            <a:cxnLst/>
            <a:rect l="l" t="t" r="r" b="b"/>
            <a:pathLst>
              <a:path w="1424939" h="20320">
                <a:moveTo>
                  <a:pt x="1424939" y="0"/>
                </a:moveTo>
                <a:lnTo>
                  <a:pt x="0" y="0"/>
                </a:lnTo>
                <a:lnTo>
                  <a:pt x="0" y="19812"/>
                </a:lnTo>
                <a:lnTo>
                  <a:pt x="1424939" y="19812"/>
                </a:lnTo>
                <a:lnTo>
                  <a:pt x="1424939" y="0"/>
                </a:lnTo>
                <a:close/>
              </a:path>
            </a:pathLst>
          </a:custGeom>
          <a:solidFill>
            <a:srgbClr val="000000"/>
          </a:solidFill>
        </p:spPr>
        <p:txBody>
          <a:bodyPr wrap="square" lIns="0" tIns="0" rIns="0" bIns="0" rtlCol="0"/>
          <a:lstStyle/>
          <a:p>
            <a:endParaRPr>
              <a:solidFill>
                <a:prstClr val="black"/>
              </a:solidFill>
              <a:latin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93239" y="461582"/>
            <a:ext cx="1006475" cy="696595"/>
          </a:xfrm>
          <a:prstGeom prst="rect">
            <a:avLst/>
          </a:prstGeom>
        </p:spPr>
        <p:txBody>
          <a:bodyPr vert="horz" wrap="square" lIns="0" tIns="13335" rIns="0" bIns="0" rtlCol="0">
            <a:spAutoFit/>
          </a:bodyPr>
          <a:lstStyle/>
          <a:p>
            <a:pPr marL="12700">
              <a:spcBef>
                <a:spcPts val="105"/>
              </a:spcBef>
            </a:pPr>
            <a:r>
              <a:rPr sz="4400" dirty="0"/>
              <a:t>NMI</a:t>
            </a:r>
            <a:endParaRPr sz="4400"/>
          </a:p>
        </p:txBody>
      </p:sp>
      <p:sp>
        <p:nvSpPr>
          <p:cNvPr id="3" name="object 3"/>
          <p:cNvSpPr txBox="1"/>
          <p:nvPr/>
        </p:nvSpPr>
        <p:spPr>
          <a:xfrm>
            <a:off x="801511" y="1558544"/>
            <a:ext cx="10577689" cy="4480073"/>
          </a:xfrm>
          <a:prstGeom prst="rect">
            <a:avLst/>
          </a:prstGeom>
        </p:spPr>
        <p:txBody>
          <a:bodyPr vert="horz" wrap="square" lIns="0" tIns="67945" rIns="0" bIns="0" rtlCol="0">
            <a:spAutoFit/>
          </a:bodyPr>
          <a:lstStyle/>
          <a:p>
            <a:pPr marL="355600" marR="535305" indent="-342900">
              <a:lnSpc>
                <a:spcPts val="3460"/>
              </a:lnSpc>
              <a:spcBef>
                <a:spcPts val="535"/>
              </a:spcBef>
              <a:buFont typeface="Arial MT"/>
              <a:buChar char="•"/>
              <a:tabLst>
                <a:tab pos="354965" algn="l"/>
                <a:tab pos="355600" algn="l"/>
              </a:tabLst>
            </a:pPr>
            <a:r>
              <a:rPr sz="3200" spc="-5" dirty="0">
                <a:solidFill>
                  <a:prstClr val="black"/>
                </a:solidFill>
                <a:latin typeface="Calibri"/>
                <a:cs typeface="Calibri"/>
              </a:rPr>
              <a:t>NMI</a:t>
            </a:r>
            <a:r>
              <a:rPr sz="3200" dirty="0">
                <a:solidFill>
                  <a:prstClr val="black"/>
                </a:solidFill>
                <a:latin typeface="Calibri"/>
                <a:cs typeface="Calibri"/>
              </a:rPr>
              <a:t> </a:t>
            </a:r>
            <a:r>
              <a:rPr sz="3200" spc="-5" dirty="0">
                <a:solidFill>
                  <a:prstClr val="black"/>
                </a:solidFill>
                <a:latin typeface="Calibri"/>
                <a:cs typeface="Calibri"/>
              </a:rPr>
              <a:t>is</a:t>
            </a:r>
            <a:r>
              <a:rPr sz="3200" dirty="0">
                <a:solidFill>
                  <a:prstClr val="black"/>
                </a:solidFill>
                <a:latin typeface="Calibri"/>
                <a:cs typeface="Calibri"/>
              </a:rPr>
              <a:t> a</a:t>
            </a:r>
            <a:r>
              <a:rPr sz="3200" spc="5" dirty="0">
                <a:solidFill>
                  <a:prstClr val="black"/>
                </a:solidFill>
                <a:latin typeface="Calibri"/>
                <a:cs typeface="Calibri"/>
              </a:rPr>
              <a:t> </a:t>
            </a:r>
            <a:r>
              <a:rPr sz="3200" spc="-5" dirty="0">
                <a:solidFill>
                  <a:prstClr val="black"/>
                </a:solidFill>
                <a:latin typeface="Calibri"/>
                <a:cs typeface="Calibri"/>
              </a:rPr>
              <a:t>good</a:t>
            </a:r>
            <a:r>
              <a:rPr sz="3200" spc="-10" dirty="0">
                <a:solidFill>
                  <a:prstClr val="black"/>
                </a:solidFill>
                <a:latin typeface="Calibri"/>
                <a:cs typeface="Calibri"/>
              </a:rPr>
              <a:t> measure</a:t>
            </a:r>
            <a:r>
              <a:rPr sz="3200" spc="-5" dirty="0">
                <a:solidFill>
                  <a:prstClr val="black"/>
                </a:solidFill>
                <a:latin typeface="Calibri"/>
                <a:cs typeface="Calibri"/>
              </a:rPr>
              <a:t> </a:t>
            </a:r>
            <a:r>
              <a:rPr sz="3200" spc="-30" dirty="0">
                <a:solidFill>
                  <a:prstClr val="black"/>
                </a:solidFill>
                <a:latin typeface="Calibri"/>
                <a:cs typeface="Calibri"/>
              </a:rPr>
              <a:t>for</a:t>
            </a:r>
            <a:r>
              <a:rPr sz="3200" spc="-10" dirty="0">
                <a:solidFill>
                  <a:prstClr val="black"/>
                </a:solidFill>
                <a:latin typeface="Calibri"/>
                <a:cs typeface="Calibri"/>
              </a:rPr>
              <a:t> determining</a:t>
            </a:r>
            <a:r>
              <a:rPr sz="3200" spc="35" dirty="0">
                <a:solidFill>
                  <a:prstClr val="black"/>
                </a:solidFill>
                <a:latin typeface="Calibri"/>
                <a:cs typeface="Calibri"/>
              </a:rPr>
              <a:t> </a:t>
            </a:r>
            <a:r>
              <a:rPr sz="3200" spc="-5" dirty="0">
                <a:solidFill>
                  <a:prstClr val="black"/>
                </a:solidFill>
                <a:latin typeface="Calibri"/>
                <a:cs typeface="Calibri"/>
              </a:rPr>
              <a:t>the </a:t>
            </a:r>
            <a:r>
              <a:rPr sz="3200" spc="-705" dirty="0">
                <a:solidFill>
                  <a:prstClr val="black"/>
                </a:solidFill>
                <a:latin typeface="Calibri"/>
                <a:cs typeface="Calibri"/>
              </a:rPr>
              <a:t> </a:t>
            </a:r>
            <a:r>
              <a:rPr sz="3200" spc="-5" dirty="0">
                <a:solidFill>
                  <a:prstClr val="black"/>
                </a:solidFill>
                <a:latin typeface="Calibri"/>
                <a:cs typeface="Calibri"/>
              </a:rPr>
              <a:t>quality</a:t>
            </a:r>
            <a:r>
              <a:rPr sz="3200" spc="25" dirty="0">
                <a:solidFill>
                  <a:prstClr val="black"/>
                </a:solidFill>
                <a:latin typeface="Calibri"/>
                <a:cs typeface="Calibri"/>
              </a:rPr>
              <a:t> </a:t>
            </a:r>
            <a:r>
              <a:rPr sz="3200" dirty="0">
                <a:solidFill>
                  <a:prstClr val="black"/>
                </a:solidFill>
                <a:latin typeface="Calibri"/>
                <a:cs typeface="Calibri"/>
              </a:rPr>
              <a:t>of</a:t>
            </a:r>
            <a:r>
              <a:rPr sz="3200" spc="-10" dirty="0">
                <a:solidFill>
                  <a:prstClr val="black"/>
                </a:solidFill>
                <a:latin typeface="Calibri"/>
                <a:cs typeface="Calibri"/>
              </a:rPr>
              <a:t> clustering.</a:t>
            </a:r>
            <a:endParaRPr lang="en-US" sz="3200" spc="-10" dirty="0">
              <a:solidFill>
                <a:prstClr val="black"/>
              </a:solidFill>
              <a:latin typeface="Calibri"/>
              <a:cs typeface="Calibri"/>
            </a:endParaRPr>
          </a:p>
          <a:p>
            <a:pPr marL="355600" marR="535305" indent="-342900">
              <a:lnSpc>
                <a:spcPts val="3460"/>
              </a:lnSpc>
              <a:spcBef>
                <a:spcPts val="535"/>
              </a:spcBef>
              <a:buFont typeface="Arial MT"/>
              <a:buChar char="•"/>
              <a:tabLst>
                <a:tab pos="354965" algn="l"/>
                <a:tab pos="355600" algn="l"/>
              </a:tabLst>
            </a:pPr>
            <a:endParaRPr sz="3200" dirty="0">
              <a:solidFill>
                <a:prstClr val="black"/>
              </a:solidFill>
              <a:latin typeface="Calibri"/>
              <a:cs typeface="Calibri"/>
            </a:endParaRPr>
          </a:p>
          <a:p>
            <a:pPr marL="355600" marR="5080" indent="-342900">
              <a:lnSpc>
                <a:spcPts val="3460"/>
              </a:lnSpc>
              <a:spcBef>
                <a:spcPts val="760"/>
              </a:spcBef>
              <a:buFont typeface="Arial MT"/>
              <a:buChar char="•"/>
              <a:tabLst>
                <a:tab pos="354965" algn="l"/>
                <a:tab pos="355600" algn="l"/>
              </a:tabLst>
            </a:pPr>
            <a:r>
              <a:rPr sz="3200" spc="-5" dirty="0">
                <a:solidFill>
                  <a:prstClr val="black"/>
                </a:solidFill>
                <a:latin typeface="Calibri"/>
                <a:cs typeface="Calibri"/>
              </a:rPr>
              <a:t>It</a:t>
            </a:r>
            <a:r>
              <a:rPr sz="3200" spc="15" dirty="0">
                <a:solidFill>
                  <a:prstClr val="black"/>
                </a:solidFill>
                <a:latin typeface="Calibri"/>
                <a:cs typeface="Calibri"/>
              </a:rPr>
              <a:t> </a:t>
            </a:r>
            <a:r>
              <a:rPr sz="3200" spc="-5" dirty="0">
                <a:solidFill>
                  <a:prstClr val="black"/>
                </a:solidFill>
                <a:latin typeface="Calibri"/>
                <a:cs typeface="Calibri"/>
              </a:rPr>
              <a:t>is</a:t>
            </a:r>
            <a:r>
              <a:rPr sz="3200" dirty="0">
                <a:solidFill>
                  <a:prstClr val="black"/>
                </a:solidFill>
                <a:latin typeface="Calibri"/>
                <a:cs typeface="Calibri"/>
              </a:rPr>
              <a:t> an </a:t>
            </a:r>
            <a:r>
              <a:rPr sz="3200" spc="-10" dirty="0">
                <a:solidFill>
                  <a:prstClr val="black"/>
                </a:solidFill>
                <a:latin typeface="Calibri"/>
                <a:cs typeface="Calibri"/>
              </a:rPr>
              <a:t>external measure</a:t>
            </a:r>
            <a:r>
              <a:rPr sz="3200" dirty="0">
                <a:solidFill>
                  <a:prstClr val="black"/>
                </a:solidFill>
                <a:latin typeface="Calibri"/>
                <a:cs typeface="Calibri"/>
              </a:rPr>
              <a:t> </a:t>
            </a:r>
            <a:r>
              <a:rPr sz="3200" spc="-10" dirty="0">
                <a:solidFill>
                  <a:prstClr val="black"/>
                </a:solidFill>
                <a:latin typeface="Calibri"/>
                <a:cs typeface="Calibri"/>
              </a:rPr>
              <a:t>because</a:t>
            </a:r>
            <a:r>
              <a:rPr sz="3200" spc="-15" dirty="0">
                <a:solidFill>
                  <a:prstClr val="black"/>
                </a:solidFill>
                <a:latin typeface="Calibri"/>
                <a:cs typeface="Calibri"/>
              </a:rPr>
              <a:t> we </a:t>
            </a:r>
            <a:r>
              <a:rPr sz="3200" spc="-5" dirty="0">
                <a:solidFill>
                  <a:prstClr val="black"/>
                </a:solidFill>
                <a:latin typeface="Calibri"/>
                <a:cs typeface="Calibri"/>
              </a:rPr>
              <a:t>need</a:t>
            </a:r>
            <a:r>
              <a:rPr sz="3200" dirty="0">
                <a:solidFill>
                  <a:prstClr val="black"/>
                </a:solidFill>
                <a:latin typeface="Calibri"/>
                <a:cs typeface="Calibri"/>
              </a:rPr>
              <a:t> </a:t>
            </a:r>
            <a:r>
              <a:rPr sz="3200" spc="-5" dirty="0">
                <a:solidFill>
                  <a:prstClr val="black"/>
                </a:solidFill>
                <a:latin typeface="Calibri"/>
                <a:cs typeface="Calibri"/>
              </a:rPr>
              <a:t>the </a:t>
            </a:r>
            <a:r>
              <a:rPr sz="3200" spc="-710" dirty="0">
                <a:solidFill>
                  <a:prstClr val="black"/>
                </a:solidFill>
                <a:latin typeface="Calibri"/>
                <a:cs typeface="Calibri"/>
              </a:rPr>
              <a:t> </a:t>
            </a:r>
            <a:r>
              <a:rPr sz="3200" spc="-5" dirty="0">
                <a:solidFill>
                  <a:prstClr val="black"/>
                </a:solidFill>
                <a:latin typeface="Calibri"/>
                <a:cs typeface="Calibri"/>
              </a:rPr>
              <a:t>class</a:t>
            </a:r>
            <a:r>
              <a:rPr sz="3200" dirty="0">
                <a:solidFill>
                  <a:prstClr val="black"/>
                </a:solidFill>
                <a:latin typeface="Calibri"/>
                <a:cs typeface="Calibri"/>
              </a:rPr>
              <a:t> </a:t>
            </a:r>
            <a:r>
              <a:rPr sz="3200" spc="-5" dirty="0">
                <a:solidFill>
                  <a:prstClr val="black"/>
                </a:solidFill>
                <a:latin typeface="Calibri"/>
                <a:cs typeface="Calibri"/>
              </a:rPr>
              <a:t>labels</a:t>
            </a:r>
            <a:r>
              <a:rPr sz="3200" dirty="0">
                <a:solidFill>
                  <a:prstClr val="black"/>
                </a:solidFill>
                <a:latin typeface="Calibri"/>
                <a:cs typeface="Calibri"/>
              </a:rPr>
              <a:t> of </a:t>
            </a:r>
            <a:r>
              <a:rPr sz="3200" spc="-5" dirty="0">
                <a:solidFill>
                  <a:prstClr val="black"/>
                </a:solidFill>
                <a:latin typeface="Calibri"/>
                <a:cs typeface="Calibri"/>
              </a:rPr>
              <a:t>the</a:t>
            </a:r>
            <a:r>
              <a:rPr sz="3200" spc="5" dirty="0">
                <a:solidFill>
                  <a:prstClr val="black"/>
                </a:solidFill>
                <a:latin typeface="Calibri"/>
                <a:cs typeface="Calibri"/>
              </a:rPr>
              <a:t> </a:t>
            </a:r>
            <a:r>
              <a:rPr sz="3200" spc="-15" dirty="0">
                <a:solidFill>
                  <a:prstClr val="black"/>
                </a:solidFill>
                <a:latin typeface="Calibri"/>
                <a:cs typeface="Calibri"/>
              </a:rPr>
              <a:t>instances</a:t>
            </a:r>
            <a:r>
              <a:rPr sz="3200" dirty="0">
                <a:solidFill>
                  <a:prstClr val="black"/>
                </a:solidFill>
                <a:latin typeface="Calibri"/>
                <a:cs typeface="Calibri"/>
              </a:rPr>
              <a:t> </a:t>
            </a:r>
            <a:r>
              <a:rPr sz="3200" spc="-25" dirty="0">
                <a:solidFill>
                  <a:prstClr val="black"/>
                </a:solidFill>
                <a:latin typeface="Calibri"/>
                <a:cs typeface="Calibri"/>
              </a:rPr>
              <a:t>to</a:t>
            </a:r>
            <a:r>
              <a:rPr sz="3200" spc="5" dirty="0">
                <a:solidFill>
                  <a:prstClr val="black"/>
                </a:solidFill>
                <a:latin typeface="Calibri"/>
                <a:cs typeface="Calibri"/>
              </a:rPr>
              <a:t> </a:t>
            </a:r>
            <a:r>
              <a:rPr sz="3200" spc="-10" dirty="0">
                <a:solidFill>
                  <a:prstClr val="black"/>
                </a:solidFill>
                <a:latin typeface="Calibri"/>
                <a:cs typeface="Calibri"/>
              </a:rPr>
              <a:t>determine</a:t>
            </a:r>
            <a:r>
              <a:rPr sz="3200" spc="10" dirty="0">
                <a:solidFill>
                  <a:prstClr val="black"/>
                </a:solidFill>
                <a:latin typeface="Calibri"/>
                <a:cs typeface="Calibri"/>
              </a:rPr>
              <a:t> </a:t>
            </a:r>
            <a:r>
              <a:rPr sz="3200" spc="-5" dirty="0">
                <a:solidFill>
                  <a:prstClr val="black"/>
                </a:solidFill>
                <a:latin typeface="Calibri"/>
                <a:cs typeface="Calibri"/>
              </a:rPr>
              <a:t>the </a:t>
            </a:r>
            <a:r>
              <a:rPr sz="3200" dirty="0">
                <a:solidFill>
                  <a:prstClr val="black"/>
                </a:solidFill>
                <a:latin typeface="Calibri"/>
                <a:cs typeface="Calibri"/>
              </a:rPr>
              <a:t> </a:t>
            </a:r>
            <a:r>
              <a:rPr sz="3200" spc="-5" dirty="0">
                <a:solidFill>
                  <a:prstClr val="black"/>
                </a:solidFill>
                <a:latin typeface="Calibri"/>
                <a:cs typeface="Calibri"/>
              </a:rPr>
              <a:t>NMI.</a:t>
            </a:r>
            <a:endParaRPr lang="en-US" sz="3200" spc="-5" dirty="0">
              <a:solidFill>
                <a:prstClr val="black"/>
              </a:solidFill>
              <a:latin typeface="Calibri"/>
              <a:cs typeface="Calibri"/>
            </a:endParaRPr>
          </a:p>
          <a:p>
            <a:pPr marL="355600" marR="5080" indent="-342900">
              <a:lnSpc>
                <a:spcPts val="3460"/>
              </a:lnSpc>
              <a:spcBef>
                <a:spcPts val="760"/>
              </a:spcBef>
              <a:buFont typeface="Arial MT"/>
              <a:buChar char="•"/>
              <a:tabLst>
                <a:tab pos="354965" algn="l"/>
                <a:tab pos="355600" algn="l"/>
              </a:tabLst>
            </a:pPr>
            <a:endParaRPr sz="3200" dirty="0">
              <a:solidFill>
                <a:prstClr val="black"/>
              </a:solidFill>
              <a:latin typeface="Calibri"/>
              <a:cs typeface="Calibri"/>
            </a:endParaRPr>
          </a:p>
          <a:p>
            <a:pPr marL="354965" marR="784860" indent="-342900">
              <a:lnSpc>
                <a:spcPts val="3460"/>
              </a:lnSpc>
              <a:spcBef>
                <a:spcPts val="755"/>
              </a:spcBef>
              <a:buFont typeface="Arial MT"/>
              <a:buChar char="•"/>
              <a:tabLst>
                <a:tab pos="354965" algn="l"/>
                <a:tab pos="355600" algn="l"/>
              </a:tabLst>
            </a:pPr>
            <a:r>
              <a:rPr sz="3200" spc="-5" dirty="0">
                <a:solidFill>
                  <a:prstClr val="black"/>
                </a:solidFill>
                <a:latin typeface="Calibri"/>
                <a:cs typeface="Calibri"/>
              </a:rPr>
              <a:t>Since</a:t>
            </a:r>
            <a:r>
              <a:rPr sz="3200" spc="-10" dirty="0">
                <a:solidFill>
                  <a:prstClr val="black"/>
                </a:solidFill>
                <a:latin typeface="Calibri"/>
                <a:cs typeface="Calibri"/>
              </a:rPr>
              <a:t> </a:t>
            </a:r>
            <a:r>
              <a:rPr sz="3200" spc="-25" dirty="0">
                <a:solidFill>
                  <a:prstClr val="black"/>
                </a:solidFill>
                <a:latin typeface="Calibri"/>
                <a:cs typeface="Calibri"/>
              </a:rPr>
              <a:t>it’s</a:t>
            </a:r>
            <a:r>
              <a:rPr sz="3200" dirty="0">
                <a:solidFill>
                  <a:prstClr val="black"/>
                </a:solidFill>
                <a:latin typeface="Calibri"/>
                <a:cs typeface="Calibri"/>
              </a:rPr>
              <a:t> </a:t>
            </a:r>
            <a:r>
              <a:rPr sz="3200" spc="-10" dirty="0">
                <a:solidFill>
                  <a:prstClr val="black"/>
                </a:solidFill>
                <a:latin typeface="Calibri"/>
                <a:cs typeface="Calibri"/>
              </a:rPr>
              <a:t>normalized</a:t>
            </a:r>
            <a:r>
              <a:rPr sz="3200" spc="20" dirty="0">
                <a:solidFill>
                  <a:prstClr val="black"/>
                </a:solidFill>
                <a:latin typeface="Calibri"/>
                <a:cs typeface="Calibri"/>
              </a:rPr>
              <a:t> </a:t>
            </a:r>
            <a:r>
              <a:rPr sz="3200" spc="-15" dirty="0">
                <a:solidFill>
                  <a:prstClr val="black"/>
                </a:solidFill>
                <a:latin typeface="Calibri"/>
                <a:cs typeface="Calibri"/>
              </a:rPr>
              <a:t>we </a:t>
            </a:r>
            <a:r>
              <a:rPr sz="3200" spc="-10" dirty="0">
                <a:solidFill>
                  <a:prstClr val="black"/>
                </a:solidFill>
                <a:latin typeface="Calibri"/>
                <a:cs typeface="Calibri"/>
              </a:rPr>
              <a:t>can</a:t>
            </a:r>
            <a:r>
              <a:rPr sz="3200" spc="-15" dirty="0">
                <a:solidFill>
                  <a:prstClr val="black"/>
                </a:solidFill>
                <a:latin typeface="Calibri"/>
                <a:cs typeface="Calibri"/>
              </a:rPr>
              <a:t> </a:t>
            </a:r>
            <a:r>
              <a:rPr sz="3200" spc="-10" dirty="0">
                <a:solidFill>
                  <a:prstClr val="black"/>
                </a:solidFill>
                <a:latin typeface="Calibri"/>
                <a:cs typeface="Calibri"/>
              </a:rPr>
              <a:t>measure</a:t>
            </a:r>
            <a:r>
              <a:rPr sz="3200" spc="-5" dirty="0">
                <a:solidFill>
                  <a:prstClr val="black"/>
                </a:solidFill>
                <a:latin typeface="Calibri"/>
                <a:cs typeface="Calibri"/>
              </a:rPr>
              <a:t> and </a:t>
            </a:r>
            <a:r>
              <a:rPr sz="3200" spc="-710" dirty="0">
                <a:solidFill>
                  <a:prstClr val="black"/>
                </a:solidFill>
                <a:latin typeface="Calibri"/>
                <a:cs typeface="Calibri"/>
              </a:rPr>
              <a:t> </a:t>
            </a:r>
            <a:r>
              <a:rPr sz="3200" spc="-10" dirty="0">
                <a:solidFill>
                  <a:prstClr val="black"/>
                </a:solidFill>
                <a:latin typeface="Calibri"/>
                <a:cs typeface="Calibri"/>
              </a:rPr>
              <a:t>compare </a:t>
            </a:r>
            <a:r>
              <a:rPr sz="3200" spc="-5" dirty="0">
                <a:solidFill>
                  <a:prstClr val="black"/>
                </a:solidFill>
                <a:latin typeface="Calibri"/>
                <a:cs typeface="Calibri"/>
              </a:rPr>
              <a:t>the NMI </a:t>
            </a:r>
            <a:r>
              <a:rPr sz="3200" spc="-10" dirty="0">
                <a:solidFill>
                  <a:prstClr val="black"/>
                </a:solidFill>
                <a:latin typeface="Calibri"/>
                <a:cs typeface="Calibri"/>
              </a:rPr>
              <a:t>between </a:t>
            </a:r>
            <a:r>
              <a:rPr sz="3200" spc="-25" dirty="0">
                <a:solidFill>
                  <a:prstClr val="black"/>
                </a:solidFill>
                <a:latin typeface="Calibri"/>
                <a:cs typeface="Calibri"/>
              </a:rPr>
              <a:t>different </a:t>
            </a:r>
            <a:r>
              <a:rPr sz="3200" spc="-20" dirty="0">
                <a:solidFill>
                  <a:prstClr val="black"/>
                </a:solidFill>
                <a:latin typeface="Calibri"/>
                <a:cs typeface="Calibri"/>
              </a:rPr>
              <a:t> </a:t>
            </a:r>
            <a:r>
              <a:rPr sz="3200" spc="-10" dirty="0">
                <a:solidFill>
                  <a:prstClr val="black"/>
                </a:solidFill>
                <a:latin typeface="Calibri"/>
                <a:cs typeface="Calibri"/>
              </a:rPr>
              <a:t>clusterings</a:t>
            </a:r>
            <a:r>
              <a:rPr sz="3200" spc="10" dirty="0">
                <a:solidFill>
                  <a:prstClr val="black"/>
                </a:solidFill>
                <a:latin typeface="Calibri"/>
                <a:cs typeface="Calibri"/>
              </a:rPr>
              <a:t> </a:t>
            </a:r>
            <a:r>
              <a:rPr sz="3200" spc="-10" dirty="0">
                <a:solidFill>
                  <a:prstClr val="black"/>
                </a:solidFill>
                <a:latin typeface="Calibri"/>
                <a:cs typeface="Calibri"/>
              </a:rPr>
              <a:t>having</a:t>
            </a:r>
            <a:r>
              <a:rPr sz="3200" spc="15" dirty="0">
                <a:solidFill>
                  <a:prstClr val="black"/>
                </a:solidFill>
                <a:latin typeface="Calibri"/>
                <a:cs typeface="Calibri"/>
              </a:rPr>
              <a:t> </a:t>
            </a:r>
            <a:r>
              <a:rPr sz="3200" spc="-25" dirty="0">
                <a:solidFill>
                  <a:prstClr val="black"/>
                </a:solidFill>
                <a:latin typeface="Calibri"/>
                <a:cs typeface="Calibri"/>
              </a:rPr>
              <a:t>different</a:t>
            </a:r>
            <a:r>
              <a:rPr sz="3200" spc="-5" dirty="0">
                <a:solidFill>
                  <a:prstClr val="black"/>
                </a:solidFill>
                <a:latin typeface="Calibri"/>
                <a:cs typeface="Calibri"/>
              </a:rPr>
              <a:t> number</a:t>
            </a:r>
            <a:r>
              <a:rPr sz="3200" spc="15" dirty="0">
                <a:solidFill>
                  <a:prstClr val="black"/>
                </a:solidFill>
                <a:latin typeface="Calibri"/>
                <a:cs typeface="Calibri"/>
              </a:rPr>
              <a:t> </a:t>
            </a:r>
            <a:r>
              <a:rPr sz="3200" dirty="0">
                <a:solidFill>
                  <a:prstClr val="black"/>
                </a:solidFill>
                <a:latin typeface="Calibri"/>
                <a:cs typeface="Calibri"/>
              </a:rPr>
              <a:t>of </a:t>
            </a:r>
            <a:r>
              <a:rPr sz="3200" spc="5" dirty="0">
                <a:solidFill>
                  <a:prstClr val="black"/>
                </a:solidFill>
                <a:latin typeface="Calibri"/>
                <a:cs typeface="Calibri"/>
              </a:rPr>
              <a:t> </a:t>
            </a:r>
            <a:r>
              <a:rPr sz="3200" spc="-20" dirty="0">
                <a:solidFill>
                  <a:prstClr val="black"/>
                </a:solidFill>
                <a:latin typeface="Calibri"/>
                <a:cs typeface="Calibri"/>
              </a:rPr>
              <a:t>clusters.</a:t>
            </a:r>
            <a:endParaRPr sz="3200" dirty="0">
              <a:solidFill>
                <a:prstClr val="black"/>
              </a:solidFill>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03676" y="461582"/>
            <a:ext cx="4183379" cy="696595"/>
          </a:xfrm>
          <a:prstGeom prst="rect">
            <a:avLst/>
          </a:prstGeom>
        </p:spPr>
        <p:txBody>
          <a:bodyPr vert="horz" wrap="square" lIns="0" tIns="13335" rIns="0" bIns="0" rtlCol="0">
            <a:spAutoFit/>
          </a:bodyPr>
          <a:lstStyle/>
          <a:p>
            <a:pPr marL="12700">
              <a:spcBef>
                <a:spcPts val="105"/>
              </a:spcBef>
            </a:pPr>
            <a:r>
              <a:rPr sz="4400" dirty="0"/>
              <a:t>NMI</a:t>
            </a:r>
            <a:r>
              <a:rPr sz="4400" spc="-40" dirty="0"/>
              <a:t> </a:t>
            </a:r>
            <a:r>
              <a:rPr sz="4400" spc="-35" dirty="0"/>
              <a:t>for</a:t>
            </a:r>
            <a:r>
              <a:rPr sz="4400" spc="-30" dirty="0"/>
              <a:t> </a:t>
            </a:r>
            <a:r>
              <a:rPr sz="4400" spc="-10" dirty="0"/>
              <a:t>Clustering</a:t>
            </a:r>
            <a:endParaRPr sz="4400"/>
          </a:p>
        </p:txBody>
      </p:sp>
      <p:sp>
        <p:nvSpPr>
          <p:cNvPr id="3" name="object 3"/>
          <p:cNvSpPr txBox="1"/>
          <p:nvPr/>
        </p:nvSpPr>
        <p:spPr>
          <a:xfrm>
            <a:off x="2059940" y="1607313"/>
            <a:ext cx="3435350" cy="513715"/>
          </a:xfrm>
          <a:prstGeom prst="rect">
            <a:avLst/>
          </a:prstGeom>
        </p:spPr>
        <p:txBody>
          <a:bodyPr vert="horz" wrap="square" lIns="0" tIns="13335" rIns="0" bIns="0" rtlCol="0">
            <a:spAutoFit/>
          </a:bodyPr>
          <a:lstStyle/>
          <a:p>
            <a:pPr marL="355600" indent="-342900">
              <a:spcBef>
                <a:spcPts val="105"/>
              </a:spcBef>
              <a:buFont typeface="Arial MT"/>
              <a:buChar char="•"/>
              <a:tabLst>
                <a:tab pos="354965" algn="l"/>
                <a:tab pos="355600" algn="l"/>
              </a:tabLst>
            </a:pPr>
            <a:r>
              <a:rPr sz="3200" spc="-10" dirty="0">
                <a:solidFill>
                  <a:prstClr val="black"/>
                </a:solidFill>
                <a:latin typeface="Calibri"/>
                <a:cs typeface="Calibri"/>
              </a:rPr>
              <a:t>Calculate</a:t>
            </a:r>
            <a:r>
              <a:rPr sz="3200" spc="-15" dirty="0">
                <a:solidFill>
                  <a:prstClr val="black"/>
                </a:solidFill>
                <a:latin typeface="Calibri"/>
                <a:cs typeface="Calibri"/>
              </a:rPr>
              <a:t> </a:t>
            </a:r>
            <a:r>
              <a:rPr sz="3200" spc="-5" dirty="0">
                <a:solidFill>
                  <a:prstClr val="black"/>
                </a:solidFill>
                <a:latin typeface="Calibri"/>
                <a:cs typeface="Calibri"/>
              </a:rPr>
              <a:t>the</a:t>
            </a:r>
            <a:r>
              <a:rPr sz="3200" spc="-30" dirty="0">
                <a:solidFill>
                  <a:prstClr val="black"/>
                </a:solidFill>
                <a:latin typeface="Calibri"/>
                <a:cs typeface="Calibri"/>
              </a:rPr>
              <a:t> </a:t>
            </a:r>
            <a:r>
              <a:rPr sz="3200" spc="-5" dirty="0">
                <a:solidFill>
                  <a:prstClr val="black"/>
                </a:solidFill>
                <a:latin typeface="Calibri"/>
                <a:cs typeface="Calibri"/>
              </a:rPr>
              <a:t>NMI:</a:t>
            </a:r>
            <a:endParaRPr sz="3200">
              <a:solidFill>
                <a:prstClr val="black"/>
              </a:solidFill>
              <a:latin typeface="Calibri"/>
              <a:cs typeface="Calibri"/>
            </a:endParaRPr>
          </a:p>
        </p:txBody>
      </p:sp>
      <p:grpSp>
        <p:nvGrpSpPr>
          <p:cNvPr id="4" name="object 4"/>
          <p:cNvGrpSpPr/>
          <p:nvPr/>
        </p:nvGrpSpPr>
        <p:grpSpPr>
          <a:xfrm>
            <a:off x="2730500" y="2223476"/>
            <a:ext cx="2997200" cy="2235200"/>
            <a:chOff x="1206500" y="2223476"/>
            <a:chExt cx="2997200" cy="2235200"/>
          </a:xfrm>
        </p:grpSpPr>
        <p:sp>
          <p:nvSpPr>
            <p:cNvPr id="5" name="object 5"/>
            <p:cNvSpPr/>
            <p:nvPr/>
          </p:nvSpPr>
          <p:spPr>
            <a:xfrm>
              <a:off x="1219200" y="2236176"/>
              <a:ext cx="2971800" cy="2209800"/>
            </a:xfrm>
            <a:custGeom>
              <a:avLst/>
              <a:gdLst/>
              <a:ahLst/>
              <a:cxnLst/>
              <a:rect l="l" t="t" r="r" b="b"/>
              <a:pathLst>
                <a:path w="2971800" h="2209800">
                  <a:moveTo>
                    <a:pt x="0" y="1104900"/>
                  </a:moveTo>
                  <a:lnTo>
                    <a:pt x="1024" y="1063477"/>
                  </a:lnTo>
                  <a:lnTo>
                    <a:pt x="4075" y="1022439"/>
                  </a:lnTo>
                  <a:lnTo>
                    <a:pt x="9116" y="981813"/>
                  </a:lnTo>
                  <a:lnTo>
                    <a:pt x="16111" y="941625"/>
                  </a:lnTo>
                  <a:lnTo>
                    <a:pt x="25023" y="901902"/>
                  </a:lnTo>
                  <a:lnTo>
                    <a:pt x="35818" y="862670"/>
                  </a:lnTo>
                  <a:lnTo>
                    <a:pt x="48460" y="823957"/>
                  </a:lnTo>
                  <a:lnTo>
                    <a:pt x="62911" y="785789"/>
                  </a:lnTo>
                  <a:lnTo>
                    <a:pt x="79138" y="748192"/>
                  </a:lnTo>
                  <a:lnTo>
                    <a:pt x="97102" y="711194"/>
                  </a:lnTo>
                  <a:lnTo>
                    <a:pt x="116769" y="674821"/>
                  </a:lnTo>
                  <a:lnTo>
                    <a:pt x="138103" y="639100"/>
                  </a:lnTo>
                  <a:lnTo>
                    <a:pt x="161068" y="604058"/>
                  </a:lnTo>
                  <a:lnTo>
                    <a:pt x="185628" y="569721"/>
                  </a:lnTo>
                  <a:lnTo>
                    <a:pt x="211747" y="536115"/>
                  </a:lnTo>
                  <a:lnTo>
                    <a:pt x="239388" y="503269"/>
                  </a:lnTo>
                  <a:lnTo>
                    <a:pt x="268517" y="471207"/>
                  </a:lnTo>
                  <a:lnTo>
                    <a:pt x="299097" y="439958"/>
                  </a:lnTo>
                  <a:lnTo>
                    <a:pt x="331092" y="409548"/>
                  </a:lnTo>
                  <a:lnTo>
                    <a:pt x="364467" y="380003"/>
                  </a:lnTo>
                  <a:lnTo>
                    <a:pt x="399185" y="351350"/>
                  </a:lnTo>
                  <a:lnTo>
                    <a:pt x="435211" y="323616"/>
                  </a:lnTo>
                  <a:lnTo>
                    <a:pt x="472508" y="296828"/>
                  </a:lnTo>
                  <a:lnTo>
                    <a:pt x="511042" y="271012"/>
                  </a:lnTo>
                  <a:lnTo>
                    <a:pt x="550775" y="246195"/>
                  </a:lnTo>
                  <a:lnTo>
                    <a:pt x="591671" y="222404"/>
                  </a:lnTo>
                  <a:lnTo>
                    <a:pt x="633696" y="199665"/>
                  </a:lnTo>
                  <a:lnTo>
                    <a:pt x="676813" y="178005"/>
                  </a:lnTo>
                  <a:lnTo>
                    <a:pt x="720986" y="157451"/>
                  </a:lnTo>
                  <a:lnTo>
                    <a:pt x="766180" y="138030"/>
                  </a:lnTo>
                  <a:lnTo>
                    <a:pt x="812357" y="119767"/>
                  </a:lnTo>
                  <a:lnTo>
                    <a:pt x="859483" y="102691"/>
                  </a:lnTo>
                  <a:lnTo>
                    <a:pt x="907522" y="86828"/>
                  </a:lnTo>
                  <a:lnTo>
                    <a:pt x="956437" y="72203"/>
                  </a:lnTo>
                  <a:lnTo>
                    <a:pt x="1006193" y="58845"/>
                  </a:lnTo>
                  <a:lnTo>
                    <a:pt x="1056753" y="46780"/>
                  </a:lnTo>
                  <a:lnTo>
                    <a:pt x="1108083" y="36034"/>
                  </a:lnTo>
                  <a:lnTo>
                    <a:pt x="1160145" y="26634"/>
                  </a:lnTo>
                  <a:lnTo>
                    <a:pt x="1212905" y="18607"/>
                  </a:lnTo>
                  <a:lnTo>
                    <a:pt x="1266325" y="11979"/>
                  </a:lnTo>
                  <a:lnTo>
                    <a:pt x="1320371" y="6778"/>
                  </a:lnTo>
                  <a:lnTo>
                    <a:pt x="1375006" y="3030"/>
                  </a:lnTo>
                  <a:lnTo>
                    <a:pt x="1430194" y="762"/>
                  </a:lnTo>
                  <a:lnTo>
                    <a:pt x="1485900" y="0"/>
                  </a:lnTo>
                  <a:lnTo>
                    <a:pt x="1541605" y="762"/>
                  </a:lnTo>
                  <a:lnTo>
                    <a:pt x="1596793" y="3030"/>
                  </a:lnTo>
                  <a:lnTo>
                    <a:pt x="1651428" y="6778"/>
                  </a:lnTo>
                  <a:lnTo>
                    <a:pt x="1705474" y="11979"/>
                  </a:lnTo>
                  <a:lnTo>
                    <a:pt x="1758894" y="18607"/>
                  </a:lnTo>
                  <a:lnTo>
                    <a:pt x="1811654" y="26634"/>
                  </a:lnTo>
                  <a:lnTo>
                    <a:pt x="1863716" y="36034"/>
                  </a:lnTo>
                  <a:lnTo>
                    <a:pt x="1915046" y="46780"/>
                  </a:lnTo>
                  <a:lnTo>
                    <a:pt x="1965606" y="58845"/>
                  </a:lnTo>
                  <a:lnTo>
                    <a:pt x="2015362" y="72203"/>
                  </a:lnTo>
                  <a:lnTo>
                    <a:pt x="2064277" y="86828"/>
                  </a:lnTo>
                  <a:lnTo>
                    <a:pt x="2112316" y="102691"/>
                  </a:lnTo>
                  <a:lnTo>
                    <a:pt x="2159442" y="119767"/>
                  </a:lnTo>
                  <a:lnTo>
                    <a:pt x="2205619" y="138030"/>
                  </a:lnTo>
                  <a:lnTo>
                    <a:pt x="2250813" y="157451"/>
                  </a:lnTo>
                  <a:lnTo>
                    <a:pt x="2294986" y="178005"/>
                  </a:lnTo>
                  <a:lnTo>
                    <a:pt x="2338103" y="199665"/>
                  </a:lnTo>
                  <a:lnTo>
                    <a:pt x="2380128" y="222404"/>
                  </a:lnTo>
                  <a:lnTo>
                    <a:pt x="2421024" y="246195"/>
                  </a:lnTo>
                  <a:lnTo>
                    <a:pt x="2460757" y="271012"/>
                  </a:lnTo>
                  <a:lnTo>
                    <a:pt x="2499291" y="296828"/>
                  </a:lnTo>
                  <a:lnTo>
                    <a:pt x="2536588" y="323616"/>
                  </a:lnTo>
                  <a:lnTo>
                    <a:pt x="2572614" y="351350"/>
                  </a:lnTo>
                  <a:lnTo>
                    <a:pt x="2607332" y="380003"/>
                  </a:lnTo>
                  <a:lnTo>
                    <a:pt x="2640707" y="409548"/>
                  </a:lnTo>
                  <a:lnTo>
                    <a:pt x="2672702" y="439958"/>
                  </a:lnTo>
                  <a:lnTo>
                    <a:pt x="2703282" y="471207"/>
                  </a:lnTo>
                  <a:lnTo>
                    <a:pt x="2732411" y="503269"/>
                  </a:lnTo>
                  <a:lnTo>
                    <a:pt x="2760052" y="536115"/>
                  </a:lnTo>
                  <a:lnTo>
                    <a:pt x="2786171" y="569721"/>
                  </a:lnTo>
                  <a:lnTo>
                    <a:pt x="2810731" y="604058"/>
                  </a:lnTo>
                  <a:lnTo>
                    <a:pt x="2833696" y="639100"/>
                  </a:lnTo>
                  <a:lnTo>
                    <a:pt x="2855030" y="674821"/>
                  </a:lnTo>
                  <a:lnTo>
                    <a:pt x="2874697" y="711194"/>
                  </a:lnTo>
                  <a:lnTo>
                    <a:pt x="2892661" y="748192"/>
                  </a:lnTo>
                  <a:lnTo>
                    <a:pt x="2908888" y="785789"/>
                  </a:lnTo>
                  <a:lnTo>
                    <a:pt x="2923339" y="823957"/>
                  </a:lnTo>
                  <a:lnTo>
                    <a:pt x="2935981" y="862670"/>
                  </a:lnTo>
                  <a:lnTo>
                    <a:pt x="2946776" y="901902"/>
                  </a:lnTo>
                  <a:lnTo>
                    <a:pt x="2955688" y="941625"/>
                  </a:lnTo>
                  <a:lnTo>
                    <a:pt x="2962683" y="981813"/>
                  </a:lnTo>
                  <a:lnTo>
                    <a:pt x="2967724" y="1022439"/>
                  </a:lnTo>
                  <a:lnTo>
                    <a:pt x="2970775" y="1063477"/>
                  </a:lnTo>
                  <a:lnTo>
                    <a:pt x="2971800" y="1104900"/>
                  </a:lnTo>
                  <a:lnTo>
                    <a:pt x="2970775" y="1146322"/>
                  </a:lnTo>
                  <a:lnTo>
                    <a:pt x="2967724" y="1187360"/>
                  </a:lnTo>
                  <a:lnTo>
                    <a:pt x="2962683" y="1227986"/>
                  </a:lnTo>
                  <a:lnTo>
                    <a:pt x="2955688" y="1268174"/>
                  </a:lnTo>
                  <a:lnTo>
                    <a:pt x="2946776" y="1307897"/>
                  </a:lnTo>
                  <a:lnTo>
                    <a:pt x="2935981" y="1347129"/>
                  </a:lnTo>
                  <a:lnTo>
                    <a:pt x="2923339" y="1385842"/>
                  </a:lnTo>
                  <a:lnTo>
                    <a:pt x="2908888" y="1424010"/>
                  </a:lnTo>
                  <a:lnTo>
                    <a:pt x="2892661" y="1461607"/>
                  </a:lnTo>
                  <a:lnTo>
                    <a:pt x="2874697" y="1498605"/>
                  </a:lnTo>
                  <a:lnTo>
                    <a:pt x="2855030" y="1534978"/>
                  </a:lnTo>
                  <a:lnTo>
                    <a:pt x="2833696" y="1570699"/>
                  </a:lnTo>
                  <a:lnTo>
                    <a:pt x="2810731" y="1605741"/>
                  </a:lnTo>
                  <a:lnTo>
                    <a:pt x="2786171" y="1640078"/>
                  </a:lnTo>
                  <a:lnTo>
                    <a:pt x="2760052" y="1673684"/>
                  </a:lnTo>
                  <a:lnTo>
                    <a:pt x="2732411" y="1706530"/>
                  </a:lnTo>
                  <a:lnTo>
                    <a:pt x="2703282" y="1738592"/>
                  </a:lnTo>
                  <a:lnTo>
                    <a:pt x="2672702" y="1769841"/>
                  </a:lnTo>
                  <a:lnTo>
                    <a:pt x="2640707" y="1800251"/>
                  </a:lnTo>
                  <a:lnTo>
                    <a:pt x="2607332" y="1829796"/>
                  </a:lnTo>
                  <a:lnTo>
                    <a:pt x="2572614" y="1858449"/>
                  </a:lnTo>
                  <a:lnTo>
                    <a:pt x="2536588" y="1886183"/>
                  </a:lnTo>
                  <a:lnTo>
                    <a:pt x="2499291" y="1912971"/>
                  </a:lnTo>
                  <a:lnTo>
                    <a:pt x="2460757" y="1938787"/>
                  </a:lnTo>
                  <a:lnTo>
                    <a:pt x="2421024" y="1963604"/>
                  </a:lnTo>
                  <a:lnTo>
                    <a:pt x="2380128" y="1987395"/>
                  </a:lnTo>
                  <a:lnTo>
                    <a:pt x="2338103" y="2010134"/>
                  </a:lnTo>
                  <a:lnTo>
                    <a:pt x="2294986" y="2031794"/>
                  </a:lnTo>
                  <a:lnTo>
                    <a:pt x="2250813" y="2052348"/>
                  </a:lnTo>
                  <a:lnTo>
                    <a:pt x="2205619" y="2071769"/>
                  </a:lnTo>
                  <a:lnTo>
                    <a:pt x="2159442" y="2090032"/>
                  </a:lnTo>
                  <a:lnTo>
                    <a:pt x="2112316" y="2107108"/>
                  </a:lnTo>
                  <a:lnTo>
                    <a:pt x="2064277" y="2122971"/>
                  </a:lnTo>
                  <a:lnTo>
                    <a:pt x="2015362" y="2137596"/>
                  </a:lnTo>
                  <a:lnTo>
                    <a:pt x="1965606" y="2150954"/>
                  </a:lnTo>
                  <a:lnTo>
                    <a:pt x="1915046" y="2163019"/>
                  </a:lnTo>
                  <a:lnTo>
                    <a:pt x="1863716" y="2173765"/>
                  </a:lnTo>
                  <a:lnTo>
                    <a:pt x="1811654" y="2183165"/>
                  </a:lnTo>
                  <a:lnTo>
                    <a:pt x="1758894" y="2191192"/>
                  </a:lnTo>
                  <a:lnTo>
                    <a:pt x="1705474" y="2197820"/>
                  </a:lnTo>
                  <a:lnTo>
                    <a:pt x="1651428" y="2203021"/>
                  </a:lnTo>
                  <a:lnTo>
                    <a:pt x="1596793" y="2206769"/>
                  </a:lnTo>
                  <a:lnTo>
                    <a:pt x="1541605" y="2209037"/>
                  </a:lnTo>
                  <a:lnTo>
                    <a:pt x="1485900" y="2209800"/>
                  </a:lnTo>
                  <a:lnTo>
                    <a:pt x="1430194" y="2209037"/>
                  </a:lnTo>
                  <a:lnTo>
                    <a:pt x="1375006" y="2206769"/>
                  </a:lnTo>
                  <a:lnTo>
                    <a:pt x="1320371" y="2203021"/>
                  </a:lnTo>
                  <a:lnTo>
                    <a:pt x="1266325" y="2197820"/>
                  </a:lnTo>
                  <a:lnTo>
                    <a:pt x="1212905" y="2191192"/>
                  </a:lnTo>
                  <a:lnTo>
                    <a:pt x="1160145" y="2183165"/>
                  </a:lnTo>
                  <a:lnTo>
                    <a:pt x="1108083" y="2173765"/>
                  </a:lnTo>
                  <a:lnTo>
                    <a:pt x="1056753" y="2163019"/>
                  </a:lnTo>
                  <a:lnTo>
                    <a:pt x="1006193" y="2150954"/>
                  </a:lnTo>
                  <a:lnTo>
                    <a:pt x="956437" y="2137596"/>
                  </a:lnTo>
                  <a:lnTo>
                    <a:pt x="907522" y="2122971"/>
                  </a:lnTo>
                  <a:lnTo>
                    <a:pt x="859483" y="2107108"/>
                  </a:lnTo>
                  <a:lnTo>
                    <a:pt x="812357" y="2090032"/>
                  </a:lnTo>
                  <a:lnTo>
                    <a:pt x="766180" y="2071769"/>
                  </a:lnTo>
                  <a:lnTo>
                    <a:pt x="720986" y="2052348"/>
                  </a:lnTo>
                  <a:lnTo>
                    <a:pt x="676813" y="2031794"/>
                  </a:lnTo>
                  <a:lnTo>
                    <a:pt x="633696" y="2010134"/>
                  </a:lnTo>
                  <a:lnTo>
                    <a:pt x="591671" y="1987395"/>
                  </a:lnTo>
                  <a:lnTo>
                    <a:pt x="550775" y="1963604"/>
                  </a:lnTo>
                  <a:lnTo>
                    <a:pt x="511042" y="1938787"/>
                  </a:lnTo>
                  <a:lnTo>
                    <a:pt x="472508" y="1912971"/>
                  </a:lnTo>
                  <a:lnTo>
                    <a:pt x="435211" y="1886183"/>
                  </a:lnTo>
                  <a:lnTo>
                    <a:pt x="399185" y="1858449"/>
                  </a:lnTo>
                  <a:lnTo>
                    <a:pt x="364467" y="1829796"/>
                  </a:lnTo>
                  <a:lnTo>
                    <a:pt x="331092" y="1800251"/>
                  </a:lnTo>
                  <a:lnTo>
                    <a:pt x="299097" y="1769841"/>
                  </a:lnTo>
                  <a:lnTo>
                    <a:pt x="268517" y="1738592"/>
                  </a:lnTo>
                  <a:lnTo>
                    <a:pt x="239388" y="1706530"/>
                  </a:lnTo>
                  <a:lnTo>
                    <a:pt x="211747" y="1673684"/>
                  </a:lnTo>
                  <a:lnTo>
                    <a:pt x="185628" y="1640078"/>
                  </a:lnTo>
                  <a:lnTo>
                    <a:pt x="161068" y="1605741"/>
                  </a:lnTo>
                  <a:lnTo>
                    <a:pt x="138103" y="1570699"/>
                  </a:lnTo>
                  <a:lnTo>
                    <a:pt x="116769" y="1534978"/>
                  </a:lnTo>
                  <a:lnTo>
                    <a:pt x="97102" y="1498605"/>
                  </a:lnTo>
                  <a:lnTo>
                    <a:pt x="79138" y="1461607"/>
                  </a:lnTo>
                  <a:lnTo>
                    <a:pt x="62911" y="1424010"/>
                  </a:lnTo>
                  <a:lnTo>
                    <a:pt x="48460" y="1385842"/>
                  </a:lnTo>
                  <a:lnTo>
                    <a:pt x="35818" y="1347129"/>
                  </a:lnTo>
                  <a:lnTo>
                    <a:pt x="25023" y="1307897"/>
                  </a:lnTo>
                  <a:lnTo>
                    <a:pt x="16111" y="1268174"/>
                  </a:lnTo>
                  <a:lnTo>
                    <a:pt x="9116" y="1227986"/>
                  </a:lnTo>
                  <a:lnTo>
                    <a:pt x="4075" y="1187360"/>
                  </a:lnTo>
                  <a:lnTo>
                    <a:pt x="1024" y="1146322"/>
                  </a:lnTo>
                  <a:lnTo>
                    <a:pt x="0" y="110490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6" name="object 6"/>
            <p:cNvSpPr/>
            <p:nvPr/>
          </p:nvSpPr>
          <p:spPr>
            <a:xfrm>
              <a:off x="2209800" y="3455377"/>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7" name="object 7"/>
            <p:cNvSpPr/>
            <p:nvPr/>
          </p:nvSpPr>
          <p:spPr>
            <a:xfrm>
              <a:off x="2209800" y="3455377"/>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8" name="object 8"/>
            <p:cNvSpPr/>
            <p:nvPr/>
          </p:nvSpPr>
          <p:spPr>
            <a:xfrm>
              <a:off x="2552700" y="3736733"/>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9" name="object 9"/>
            <p:cNvSpPr/>
            <p:nvPr/>
          </p:nvSpPr>
          <p:spPr>
            <a:xfrm>
              <a:off x="2552700" y="3736733"/>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10" name="object 10"/>
            <p:cNvSpPr/>
            <p:nvPr/>
          </p:nvSpPr>
          <p:spPr>
            <a:xfrm>
              <a:off x="1828800" y="3736733"/>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11" name="object 11"/>
            <p:cNvSpPr/>
            <p:nvPr/>
          </p:nvSpPr>
          <p:spPr>
            <a:xfrm>
              <a:off x="1828800" y="3736733"/>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12" name="object 12"/>
            <p:cNvSpPr/>
            <p:nvPr/>
          </p:nvSpPr>
          <p:spPr>
            <a:xfrm>
              <a:off x="3317062" y="2708033"/>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13" name="object 13"/>
            <p:cNvSpPr/>
            <p:nvPr/>
          </p:nvSpPr>
          <p:spPr>
            <a:xfrm>
              <a:off x="3317062" y="2708033"/>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14" name="object 14"/>
            <p:cNvSpPr/>
            <p:nvPr/>
          </p:nvSpPr>
          <p:spPr>
            <a:xfrm>
              <a:off x="2628404" y="2790088"/>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15" name="object 15"/>
            <p:cNvSpPr/>
            <p:nvPr/>
          </p:nvSpPr>
          <p:spPr>
            <a:xfrm>
              <a:off x="2628404" y="2790088"/>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pic>
          <p:nvPicPr>
            <p:cNvPr id="16" name="object 16"/>
            <p:cNvPicPr/>
            <p:nvPr/>
          </p:nvPicPr>
          <p:blipFill>
            <a:blip r:embed="rId2" cstate="print"/>
            <a:stretch>
              <a:fillRect/>
            </a:stretch>
          </p:blipFill>
          <p:spPr>
            <a:xfrm>
              <a:off x="1622668" y="2941515"/>
              <a:ext cx="254000" cy="177800"/>
            </a:xfrm>
            <a:prstGeom prst="rect">
              <a:avLst/>
            </a:prstGeom>
          </p:spPr>
        </p:pic>
        <p:pic>
          <p:nvPicPr>
            <p:cNvPr id="17" name="object 17"/>
            <p:cNvPicPr/>
            <p:nvPr/>
          </p:nvPicPr>
          <p:blipFill>
            <a:blip r:embed="rId2" cstate="print"/>
            <a:stretch>
              <a:fillRect/>
            </a:stretch>
          </p:blipFill>
          <p:spPr>
            <a:xfrm>
              <a:off x="1736968" y="3161323"/>
              <a:ext cx="254000" cy="177800"/>
            </a:xfrm>
            <a:prstGeom prst="rect">
              <a:avLst/>
            </a:prstGeom>
          </p:spPr>
        </p:pic>
        <p:sp>
          <p:nvSpPr>
            <p:cNvPr id="18" name="object 18"/>
            <p:cNvSpPr/>
            <p:nvPr/>
          </p:nvSpPr>
          <p:spPr>
            <a:xfrm>
              <a:off x="1406768" y="3259015"/>
              <a:ext cx="228600" cy="152400"/>
            </a:xfrm>
            <a:custGeom>
              <a:avLst/>
              <a:gdLst/>
              <a:ahLst/>
              <a:cxnLst/>
              <a:rect l="l" t="t" r="r" b="b"/>
              <a:pathLst>
                <a:path w="228600" h="152400">
                  <a:moveTo>
                    <a:pt x="114300" y="0"/>
                  </a:moveTo>
                  <a:lnTo>
                    <a:pt x="0" y="152400"/>
                  </a:lnTo>
                  <a:lnTo>
                    <a:pt x="228600" y="152400"/>
                  </a:lnTo>
                  <a:lnTo>
                    <a:pt x="114300" y="0"/>
                  </a:lnTo>
                  <a:close/>
                </a:path>
              </a:pathLst>
            </a:custGeom>
            <a:solidFill>
              <a:srgbClr val="C00000"/>
            </a:solidFill>
          </p:spPr>
          <p:txBody>
            <a:bodyPr wrap="square" lIns="0" tIns="0" rIns="0" bIns="0" rtlCol="0"/>
            <a:lstStyle/>
            <a:p>
              <a:endParaRPr>
                <a:solidFill>
                  <a:prstClr val="black"/>
                </a:solidFill>
                <a:latin typeface="Calibri"/>
              </a:endParaRPr>
            </a:p>
          </p:txBody>
        </p:sp>
        <p:sp>
          <p:nvSpPr>
            <p:cNvPr id="19" name="object 19"/>
            <p:cNvSpPr/>
            <p:nvPr/>
          </p:nvSpPr>
          <p:spPr>
            <a:xfrm>
              <a:off x="1406768" y="3259015"/>
              <a:ext cx="228600" cy="152400"/>
            </a:xfrm>
            <a:custGeom>
              <a:avLst/>
              <a:gdLst/>
              <a:ahLst/>
              <a:cxnLst/>
              <a:rect l="l" t="t" r="r" b="b"/>
              <a:pathLst>
                <a:path w="228600" h="152400">
                  <a:moveTo>
                    <a:pt x="0" y="152400"/>
                  </a:moveTo>
                  <a:lnTo>
                    <a:pt x="114300" y="0"/>
                  </a:lnTo>
                  <a:lnTo>
                    <a:pt x="228600" y="152400"/>
                  </a:lnTo>
                  <a:lnTo>
                    <a:pt x="0" y="152400"/>
                  </a:lnTo>
                  <a:close/>
                </a:path>
              </a:pathLst>
            </a:custGeom>
            <a:ln w="25400">
              <a:solidFill>
                <a:srgbClr val="C00000"/>
              </a:solidFill>
            </a:ln>
          </p:spPr>
          <p:txBody>
            <a:bodyPr wrap="square" lIns="0" tIns="0" rIns="0" bIns="0" rtlCol="0"/>
            <a:lstStyle/>
            <a:p>
              <a:endParaRPr>
                <a:solidFill>
                  <a:prstClr val="black"/>
                </a:solidFill>
                <a:latin typeface="Calibri"/>
              </a:endParaRPr>
            </a:p>
          </p:txBody>
        </p:sp>
        <p:sp>
          <p:nvSpPr>
            <p:cNvPr id="20" name="object 20"/>
            <p:cNvSpPr/>
            <p:nvPr/>
          </p:nvSpPr>
          <p:spPr>
            <a:xfrm>
              <a:off x="2994177" y="3364522"/>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21" name="object 21"/>
            <p:cNvSpPr/>
            <p:nvPr/>
          </p:nvSpPr>
          <p:spPr>
            <a:xfrm>
              <a:off x="2994177" y="3364522"/>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22" name="object 22"/>
            <p:cNvSpPr/>
            <p:nvPr/>
          </p:nvSpPr>
          <p:spPr>
            <a:xfrm>
              <a:off x="2467216" y="3086100"/>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23" name="object 23"/>
            <p:cNvSpPr/>
            <p:nvPr/>
          </p:nvSpPr>
          <p:spPr>
            <a:xfrm>
              <a:off x="2467216" y="3086100"/>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grpSp>
      <p:grpSp>
        <p:nvGrpSpPr>
          <p:cNvPr id="24" name="object 24"/>
          <p:cNvGrpSpPr/>
          <p:nvPr/>
        </p:nvGrpSpPr>
        <p:grpSpPr>
          <a:xfrm>
            <a:off x="6692900" y="2197100"/>
            <a:ext cx="2997200" cy="2235200"/>
            <a:chOff x="5168900" y="2197100"/>
            <a:chExt cx="2997200" cy="2235200"/>
          </a:xfrm>
        </p:grpSpPr>
        <p:sp>
          <p:nvSpPr>
            <p:cNvPr id="25" name="object 25"/>
            <p:cNvSpPr/>
            <p:nvPr/>
          </p:nvSpPr>
          <p:spPr>
            <a:xfrm>
              <a:off x="5181600" y="2209800"/>
              <a:ext cx="2971800" cy="2209800"/>
            </a:xfrm>
            <a:custGeom>
              <a:avLst/>
              <a:gdLst/>
              <a:ahLst/>
              <a:cxnLst/>
              <a:rect l="l" t="t" r="r" b="b"/>
              <a:pathLst>
                <a:path w="2971800" h="2209800">
                  <a:moveTo>
                    <a:pt x="0" y="1104900"/>
                  </a:moveTo>
                  <a:lnTo>
                    <a:pt x="1024" y="1063477"/>
                  </a:lnTo>
                  <a:lnTo>
                    <a:pt x="4075" y="1022439"/>
                  </a:lnTo>
                  <a:lnTo>
                    <a:pt x="9116" y="981813"/>
                  </a:lnTo>
                  <a:lnTo>
                    <a:pt x="16111" y="941625"/>
                  </a:lnTo>
                  <a:lnTo>
                    <a:pt x="25023" y="901902"/>
                  </a:lnTo>
                  <a:lnTo>
                    <a:pt x="35818" y="862670"/>
                  </a:lnTo>
                  <a:lnTo>
                    <a:pt x="48460" y="823957"/>
                  </a:lnTo>
                  <a:lnTo>
                    <a:pt x="62911" y="785789"/>
                  </a:lnTo>
                  <a:lnTo>
                    <a:pt x="79138" y="748192"/>
                  </a:lnTo>
                  <a:lnTo>
                    <a:pt x="97102" y="711194"/>
                  </a:lnTo>
                  <a:lnTo>
                    <a:pt x="116769" y="674821"/>
                  </a:lnTo>
                  <a:lnTo>
                    <a:pt x="138103" y="639100"/>
                  </a:lnTo>
                  <a:lnTo>
                    <a:pt x="161068" y="604058"/>
                  </a:lnTo>
                  <a:lnTo>
                    <a:pt x="185628" y="569721"/>
                  </a:lnTo>
                  <a:lnTo>
                    <a:pt x="211747" y="536115"/>
                  </a:lnTo>
                  <a:lnTo>
                    <a:pt x="239388" y="503269"/>
                  </a:lnTo>
                  <a:lnTo>
                    <a:pt x="268517" y="471207"/>
                  </a:lnTo>
                  <a:lnTo>
                    <a:pt x="299097" y="439958"/>
                  </a:lnTo>
                  <a:lnTo>
                    <a:pt x="331092" y="409548"/>
                  </a:lnTo>
                  <a:lnTo>
                    <a:pt x="364467" y="380003"/>
                  </a:lnTo>
                  <a:lnTo>
                    <a:pt x="399185" y="351350"/>
                  </a:lnTo>
                  <a:lnTo>
                    <a:pt x="435211" y="323616"/>
                  </a:lnTo>
                  <a:lnTo>
                    <a:pt x="472508" y="296828"/>
                  </a:lnTo>
                  <a:lnTo>
                    <a:pt x="511042" y="271012"/>
                  </a:lnTo>
                  <a:lnTo>
                    <a:pt x="550775" y="246195"/>
                  </a:lnTo>
                  <a:lnTo>
                    <a:pt x="591671" y="222404"/>
                  </a:lnTo>
                  <a:lnTo>
                    <a:pt x="633696" y="199665"/>
                  </a:lnTo>
                  <a:lnTo>
                    <a:pt x="676813" y="178005"/>
                  </a:lnTo>
                  <a:lnTo>
                    <a:pt x="720986" y="157451"/>
                  </a:lnTo>
                  <a:lnTo>
                    <a:pt x="766180" y="138030"/>
                  </a:lnTo>
                  <a:lnTo>
                    <a:pt x="812357" y="119767"/>
                  </a:lnTo>
                  <a:lnTo>
                    <a:pt x="859483" y="102691"/>
                  </a:lnTo>
                  <a:lnTo>
                    <a:pt x="907522" y="86828"/>
                  </a:lnTo>
                  <a:lnTo>
                    <a:pt x="956437" y="72203"/>
                  </a:lnTo>
                  <a:lnTo>
                    <a:pt x="1006193" y="58845"/>
                  </a:lnTo>
                  <a:lnTo>
                    <a:pt x="1056753" y="46780"/>
                  </a:lnTo>
                  <a:lnTo>
                    <a:pt x="1108083" y="36034"/>
                  </a:lnTo>
                  <a:lnTo>
                    <a:pt x="1160145" y="26634"/>
                  </a:lnTo>
                  <a:lnTo>
                    <a:pt x="1212905" y="18607"/>
                  </a:lnTo>
                  <a:lnTo>
                    <a:pt x="1266325" y="11979"/>
                  </a:lnTo>
                  <a:lnTo>
                    <a:pt x="1320371" y="6778"/>
                  </a:lnTo>
                  <a:lnTo>
                    <a:pt x="1375006" y="3030"/>
                  </a:lnTo>
                  <a:lnTo>
                    <a:pt x="1430194" y="762"/>
                  </a:lnTo>
                  <a:lnTo>
                    <a:pt x="1485900" y="0"/>
                  </a:lnTo>
                  <a:lnTo>
                    <a:pt x="1541605" y="762"/>
                  </a:lnTo>
                  <a:lnTo>
                    <a:pt x="1596793" y="3030"/>
                  </a:lnTo>
                  <a:lnTo>
                    <a:pt x="1651428" y="6778"/>
                  </a:lnTo>
                  <a:lnTo>
                    <a:pt x="1705474" y="11979"/>
                  </a:lnTo>
                  <a:lnTo>
                    <a:pt x="1758894" y="18607"/>
                  </a:lnTo>
                  <a:lnTo>
                    <a:pt x="1811654" y="26634"/>
                  </a:lnTo>
                  <a:lnTo>
                    <a:pt x="1863716" y="36034"/>
                  </a:lnTo>
                  <a:lnTo>
                    <a:pt x="1915046" y="46780"/>
                  </a:lnTo>
                  <a:lnTo>
                    <a:pt x="1965606" y="58845"/>
                  </a:lnTo>
                  <a:lnTo>
                    <a:pt x="2015362" y="72203"/>
                  </a:lnTo>
                  <a:lnTo>
                    <a:pt x="2064277" y="86828"/>
                  </a:lnTo>
                  <a:lnTo>
                    <a:pt x="2112316" y="102691"/>
                  </a:lnTo>
                  <a:lnTo>
                    <a:pt x="2159442" y="119767"/>
                  </a:lnTo>
                  <a:lnTo>
                    <a:pt x="2205619" y="138030"/>
                  </a:lnTo>
                  <a:lnTo>
                    <a:pt x="2250813" y="157451"/>
                  </a:lnTo>
                  <a:lnTo>
                    <a:pt x="2294986" y="178005"/>
                  </a:lnTo>
                  <a:lnTo>
                    <a:pt x="2338103" y="199665"/>
                  </a:lnTo>
                  <a:lnTo>
                    <a:pt x="2380128" y="222404"/>
                  </a:lnTo>
                  <a:lnTo>
                    <a:pt x="2421024" y="246195"/>
                  </a:lnTo>
                  <a:lnTo>
                    <a:pt x="2460757" y="271012"/>
                  </a:lnTo>
                  <a:lnTo>
                    <a:pt x="2499291" y="296828"/>
                  </a:lnTo>
                  <a:lnTo>
                    <a:pt x="2536588" y="323616"/>
                  </a:lnTo>
                  <a:lnTo>
                    <a:pt x="2572614" y="351350"/>
                  </a:lnTo>
                  <a:lnTo>
                    <a:pt x="2607332" y="380003"/>
                  </a:lnTo>
                  <a:lnTo>
                    <a:pt x="2640707" y="409548"/>
                  </a:lnTo>
                  <a:lnTo>
                    <a:pt x="2672702" y="439958"/>
                  </a:lnTo>
                  <a:lnTo>
                    <a:pt x="2703282" y="471207"/>
                  </a:lnTo>
                  <a:lnTo>
                    <a:pt x="2732411" y="503269"/>
                  </a:lnTo>
                  <a:lnTo>
                    <a:pt x="2760052" y="536115"/>
                  </a:lnTo>
                  <a:lnTo>
                    <a:pt x="2786171" y="569721"/>
                  </a:lnTo>
                  <a:lnTo>
                    <a:pt x="2810731" y="604058"/>
                  </a:lnTo>
                  <a:lnTo>
                    <a:pt x="2833696" y="639100"/>
                  </a:lnTo>
                  <a:lnTo>
                    <a:pt x="2855030" y="674821"/>
                  </a:lnTo>
                  <a:lnTo>
                    <a:pt x="2874697" y="711194"/>
                  </a:lnTo>
                  <a:lnTo>
                    <a:pt x="2892661" y="748192"/>
                  </a:lnTo>
                  <a:lnTo>
                    <a:pt x="2908888" y="785789"/>
                  </a:lnTo>
                  <a:lnTo>
                    <a:pt x="2923339" y="823957"/>
                  </a:lnTo>
                  <a:lnTo>
                    <a:pt x="2935981" y="862670"/>
                  </a:lnTo>
                  <a:lnTo>
                    <a:pt x="2946776" y="901902"/>
                  </a:lnTo>
                  <a:lnTo>
                    <a:pt x="2955688" y="941625"/>
                  </a:lnTo>
                  <a:lnTo>
                    <a:pt x="2962683" y="981813"/>
                  </a:lnTo>
                  <a:lnTo>
                    <a:pt x="2967724" y="1022439"/>
                  </a:lnTo>
                  <a:lnTo>
                    <a:pt x="2970775" y="1063477"/>
                  </a:lnTo>
                  <a:lnTo>
                    <a:pt x="2971800" y="1104900"/>
                  </a:lnTo>
                  <a:lnTo>
                    <a:pt x="2970775" y="1146322"/>
                  </a:lnTo>
                  <a:lnTo>
                    <a:pt x="2967724" y="1187360"/>
                  </a:lnTo>
                  <a:lnTo>
                    <a:pt x="2962683" y="1227986"/>
                  </a:lnTo>
                  <a:lnTo>
                    <a:pt x="2955688" y="1268174"/>
                  </a:lnTo>
                  <a:lnTo>
                    <a:pt x="2946776" y="1307897"/>
                  </a:lnTo>
                  <a:lnTo>
                    <a:pt x="2935981" y="1347129"/>
                  </a:lnTo>
                  <a:lnTo>
                    <a:pt x="2923339" y="1385842"/>
                  </a:lnTo>
                  <a:lnTo>
                    <a:pt x="2908888" y="1424010"/>
                  </a:lnTo>
                  <a:lnTo>
                    <a:pt x="2892661" y="1461607"/>
                  </a:lnTo>
                  <a:lnTo>
                    <a:pt x="2874697" y="1498605"/>
                  </a:lnTo>
                  <a:lnTo>
                    <a:pt x="2855030" y="1534978"/>
                  </a:lnTo>
                  <a:lnTo>
                    <a:pt x="2833696" y="1570699"/>
                  </a:lnTo>
                  <a:lnTo>
                    <a:pt x="2810731" y="1605741"/>
                  </a:lnTo>
                  <a:lnTo>
                    <a:pt x="2786171" y="1640078"/>
                  </a:lnTo>
                  <a:lnTo>
                    <a:pt x="2760052" y="1673684"/>
                  </a:lnTo>
                  <a:lnTo>
                    <a:pt x="2732411" y="1706530"/>
                  </a:lnTo>
                  <a:lnTo>
                    <a:pt x="2703282" y="1738592"/>
                  </a:lnTo>
                  <a:lnTo>
                    <a:pt x="2672702" y="1769841"/>
                  </a:lnTo>
                  <a:lnTo>
                    <a:pt x="2640707" y="1800251"/>
                  </a:lnTo>
                  <a:lnTo>
                    <a:pt x="2607332" y="1829796"/>
                  </a:lnTo>
                  <a:lnTo>
                    <a:pt x="2572614" y="1858449"/>
                  </a:lnTo>
                  <a:lnTo>
                    <a:pt x="2536588" y="1886183"/>
                  </a:lnTo>
                  <a:lnTo>
                    <a:pt x="2499291" y="1912971"/>
                  </a:lnTo>
                  <a:lnTo>
                    <a:pt x="2460757" y="1938787"/>
                  </a:lnTo>
                  <a:lnTo>
                    <a:pt x="2421024" y="1963604"/>
                  </a:lnTo>
                  <a:lnTo>
                    <a:pt x="2380128" y="1987395"/>
                  </a:lnTo>
                  <a:lnTo>
                    <a:pt x="2338103" y="2010134"/>
                  </a:lnTo>
                  <a:lnTo>
                    <a:pt x="2294986" y="2031794"/>
                  </a:lnTo>
                  <a:lnTo>
                    <a:pt x="2250813" y="2052348"/>
                  </a:lnTo>
                  <a:lnTo>
                    <a:pt x="2205619" y="2071769"/>
                  </a:lnTo>
                  <a:lnTo>
                    <a:pt x="2159442" y="2090032"/>
                  </a:lnTo>
                  <a:lnTo>
                    <a:pt x="2112316" y="2107108"/>
                  </a:lnTo>
                  <a:lnTo>
                    <a:pt x="2064277" y="2122971"/>
                  </a:lnTo>
                  <a:lnTo>
                    <a:pt x="2015362" y="2137596"/>
                  </a:lnTo>
                  <a:lnTo>
                    <a:pt x="1965606" y="2150954"/>
                  </a:lnTo>
                  <a:lnTo>
                    <a:pt x="1915046" y="2163019"/>
                  </a:lnTo>
                  <a:lnTo>
                    <a:pt x="1863716" y="2173765"/>
                  </a:lnTo>
                  <a:lnTo>
                    <a:pt x="1811654" y="2183165"/>
                  </a:lnTo>
                  <a:lnTo>
                    <a:pt x="1758894" y="2191192"/>
                  </a:lnTo>
                  <a:lnTo>
                    <a:pt x="1705474" y="2197820"/>
                  </a:lnTo>
                  <a:lnTo>
                    <a:pt x="1651428" y="2203021"/>
                  </a:lnTo>
                  <a:lnTo>
                    <a:pt x="1596793" y="2206769"/>
                  </a:lnTo>
                  <a:lnTo>
                    <a:pt x="1541605" y="2209037"/>
                  </a:lnTo>
                  <a:lnTo>
                    <a:pt x="1485900" y="2209800"/>
                  </a:lnTo>
                  <a:lnTo>
                    <a:pt x="1430194" y="2209037"/>
                  </a:lnTo>
                  <a:lnTo>
                    <a:pt x="1375006" y="2206769"/>
                  </a:lnTo>
                  <a:lnTo>
                    <a:pt x="1320371" y="2203021"/>
                  </a:lnTo>
                  <a:lnTo>
                    <a:pt x="1266325" y="2197820"/>
                  </a:lnTo>
                  <a:lnTo>
                    <a:pt x="1212905" y="2191192"/>
                  </a:lnTo>
                  <a:lnTo>
                    <a:pt x="1160145" y="2183165"/>
                  </a:lnTo>
                  <a:lnTo>
                    <a:pt x="1108083" y="2173765"/>
                  </a:lnTo>
                  <a:lnTo>
                    <a:pt x="1056753" y="2163019"/>
                  </a:lnTo>
                  <a:lnTo>
                    <a:pt x="1006193" y="2150954"/>
                  </a:lnTo>
                  <a:lnTo>
                    <a:pt x="956437" y="2137596"/>
                  </a:lnTo>
                  <a:lnTo>
                    <a:pt x="907522" y="2122971"/>
                  </a:lnTo>
                  <a:lnTo>
                    <a:pt x="859483" y="2107108"/>
                  </a:lnTo>
                  <a:lnTo>
                    <a:pt x="812357" y="2090032"/>
                  </a:lnTo>
                  <a:lnTo>
                    <a:pt x="766180" y="2071769"/>
                  </a:lnTo>
                  <a:lnTo>
                    <a:pt x="720986" y="2052348"/>
                  </a:lnTo>
                  <a:lnTo>
                    <a:pt x="676813" y="2031794"/>
                  </a:lnTo>
                  <a:lnTo>
                    <a:pt x="633696" y="2010134"/>
                  </a:lnTo>
                  <a:lnTo>
                    <a:pt x="591671" y="1987395"/>
                  </a:lnTo>
                  <a:lnTo>
                    <a:pt x="550775" y="1963604"/>
                  </a:lnTo>
                  <a:lnTo>
                    <a:pt x="511042" y="1938787"/>
                  </a:lnTo>
                  <a:lnTo>
                    <a:pt x="472508" y="1912971"/>
                  </a:lnTo>
                  <a:lnTo>
                    <a:pt x="435211" y="1886183"/>
                  </a:lnTo>
                  <a:lnTo>
                    <a:pt x="399185" y="1858449"/>
                  </a:lnTo>
                  <a:lnTo>
                    <a:pt x="364467" y="1829796"/>
                  </a:lnTo>
                  <a:lnTo>
                    <a:pt x="331092" y="1800251"/>
                  </a:lnTo>
                  <a:lnTo>
                    <a:pt x="299097" y="1769841"/>
                  </a:lnTo>
                  <a:lnTo>
                    <a:pt x="268517" y="1738592"/>
                  </a:lnTo>
                  <a:lnTo>
                    <a:pt x="239388" y="1706530"/>
                  </a:lnTo>
                  <a:lnTo>
                    <a:pt x="211747" y="1673684"/>
                  </a:lnTo>
                  <a:lnTo>
                    <a:pt x="185628" y="1640078"/>
                  </a:lnTo>
                  <a:lnTo>
                    <a:pt x="161068" y="1605741"/>
                  </a:lnTo>
                  <a:lnTo>
                    <a:pt x="138103" y="1570699"/>
                  </a:lnTo>
                  <a:lnTo>
                    <a:pt x="116769" y="1534978"/>
                  </a:lnTo>
                  <a:lnTo>
                    <a:pt x="97102" y="1498605"/>
                  </a:lnTo>
                  <a:lnTo>
                    <a:pt x="79138" y="1461607"/>
                  </a:lnTo>
                  <a:lnTo>
                    <a:pt x="62911" y="1424010"/>
                  </a:lnTo>
                  <a:lnTo>
                    <a:pt x="48460" y="1385842"/>
                  </a:lnTo>
                  <a:lnTo>
                    <a:pt x="35818" y="1347129"/>
                  </a:lnTo>
                  <a:lnTo>
                    <a:pt x="25023" y="1307897"/>
                  </a:lnTo>
                  <a:lnTo>
                    <a:pt x="16111" y="1268174"/>
                  </a:lnTo>
                  <a:lnTo>
                    <a:pt x="9116" y="1227986"/>
                  </a:lnTo>
                  <a:lnTo>
                    <a:pt x="4075" y="1187360"/>
                  </a:lnTo>
                  <a:lnTo>
                    <a:pt x="1024" y="1146322"/>
                  </a:lnTo>
                  <a:lnTo>
                    <a:pt x="0" y="1104900"/>
                  </a:lnTo>
                  <a:close/>
                </a:path>
              </a:pathLst>
            </a:custGeom>
            <a:ln w="25400">
              <a:solidFill>
                <a:srgbClr val="FF0000"/>
              </a:solidFill>
            </a:ln>
          </p:spPr>
          <p:txBody>
            <a:bodyPr wrap="square" lIns="0" tIns="0" rIns="0" bIns="0" rtlCol="0"/>
            <a:lstStyle/>
            <a:p>
              <a:endParaRPr>
                <a:solidFill>
                  <a:prstClr val="black"/>
                </a:solidFill>
                <a:latin typeface="Calibri"/>
              </a:endParaRPr>
            </a:p>
          </p:txBody>
        </p:sp>
        <p:sp>
          <p:nvSpPr>
            <p:cNvPr id="26" name="object 26"/>
            <p:cNvSpPr/>
            <p:nvPr/>
          </p:nvSpPr>
          <p:spPr>
            <a:xfrm>
              <a:off x="6324600" y="2444266"/>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27" name="object 27"/>
            <p:cNvSpPr/>
            <p:nvPr/>
          </p:nvSpPr>
          <p:spPr>
            <a:xfrm>
              <a:off x="6324600" y="2444266"/>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28" name="object 28"/>
            <p:cNvSpPr/>
            <p:nvPr/>
          </p:nvSpPr>
          <p:spPr>
            <a:xfrm>
              <a:off x="6713900" y="242668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29" name="object 29"/>
            <p:cNvSpPr/>
            <p:nvPr/>
          </p:nvSpPr>
          <p:spPr>
            <a:xfrm>
              <a:off x="6713900" y="242668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30" name="object 30"/>
            <p:cNvSpPr/>
            <p:nvPr/>
          </p:nvSpPr>
          <p:spPr>
            <a:xfrm>
              <a:off x="6515100" y="265528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31" name="object 31"/>
            <p:cNvSpPr/>
            <p:nvPr/>
          </p:nvSpPr>
          <p:spPr>
            <a:xfrm>
              <a:off x="6515100" y="265528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32" name="object 32"/>
            <p:cNvSpPr/>
            <p:nvPr/>
          </p:nvSpPr>
          <p:spPr>
            <a:xfrm>
              <a:off x="7142949" y="265528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33" name="object 33"/>
            <p:cNvSpPr/>
            <p:nvPr/>
          </p:nvSpPr>
          <p:spPr>
            <a:xfrm>
              <a:off x="7142949" y="265528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34" name="object 34"/>
            <p:cNvSpPr/>
            <p:nvPr/>
          </p:nvSpPr>
          <p:spPr>
            <a:xfrm>
              <a:off x="6096000" y="269338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35" name="object 35"/>
            <p:cNvSpPr/>
            <p:nvPr/>
          </p:nvSpPr>
          <p:spPr>
            <a:xfrm>
              <a:off x="6096000" y="269338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36" name="object 36"/>
            <p:cNvSpPr/>
            <p:nvPr/>
          </p:nvSpPr>
          <p:spPr>
            <a:xfrm>
              <a:off x="6667500" y="3660533"/>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37" name="object 37"/>
            <p:cNvSpPr/>
            <p:nvPr/>
          </p:nvSpPr>
          <p:spPr>
            <a:xfrm>
              <a:off x="6667500" y="3660533"/>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sp>
          <p:nvSpPr>
            <p:cNvPr id="38" name="object 38"/>
            <p:cNvSpPr/>
            <p:nvPr/>
          </p:nvSpPr>
          <p:spPr>
            <a:xfrm>
              <a:off x="7239000" y="3426066"/>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39" name="object 39"/>
            <p:cNvSpPr/>
            <p:nvPr/>
          </p:nvSpPr>
          <p:spPr>
            <a:xfrm>
              <a:off x="7239000" y="3426066"/>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pic>
          <p:nvPicPr>
            <p:cNvPr id="40" name="object 40"/>
            <p:cNvPicPr/>
            <p:nvPr/>
          </p:nvPicPr>
          <p:blipFill>
            <a:blip r:embed="rId3" cstate="print"/>
            <a:stretch>
              <a:fillRect/>
            </a:stretch>
          </p:blipFill>
          <p:spPr>
            <a:xfrm>
              <a:off x="6007100" y="3322515"/>
              <a:ext cx="254000" cy="177800"/>
            </a:xfrm>
            <a:prstGeom prst="rect">
              <a:avLst/>
            </a:prstGeom>
          </p:spPr>
        </p:pic>
        <p:pic>
          <p:nvPicPr>
            <p:cNvPr id="41" name="object 41"/>
            <p:cNvPicPr/>
            <p:nvPr/>
          </p:nvPicPr>
          <p:blipFill>
            <a:blip r:embed="rId2" cstate="print"/>
            <a:stretch>
              <a:fillRect/>
            </a:stretch>
          </p:blipFill>
          <p:spPr>
            <a:xfrm>
              <a:off x="5772863" y="3580423"/>
              <a:ext cx="254000" cy="177800"/>
            </a:xfrm>
            <a:prstGeom prst="rect">
              <a:avLst/>
            </a:prstGeom>
          </p:spPr>
        </p:pic>
        <p:sp>
          <p:nvSpPr>
            <p:cNvPr id="42" name="object 42"/>
            <p:cNvSpPr/>
            <p:nvPr/>
          </p:nvSpPr>
          <p:spPr>
            <a:xfrm>
              <a:off x="7172261" y="3780688"/>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43" name="object 43"/>
            <p:cNvSpPr/>
            <p:nvPr/>
          </p:nvSpPr>
          <p:spPr>
            <a:xfrm>
              <a:off x="7172261" y="3780688"/>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grpSp>
      <p:sp>
        <p:nvSpPr>
          <p:cNvPr id="44" name="object 44"/>
          <p:cNvSpPr txBox="1"/>
          <p:nvPr/>
        </p:nvSpPr>
        <p:spPr>
          <a:xfrm>
            <a:off x="3507740" y="4616156"/>
            <a:ext cx="1402715" cy="299720"/>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Calibri"/>
                <a:cs typeface="Calibri"/>
              </a:rPr>
              <a:t>Cluster-1</a:t>
            </a:r>
            <a:r>
              <a:rPr spc="-40" dirty="0">
                <a:solidFill>
                  <a:prstClr val="black"/>
                </a:solidFill>
                <a:latin typeface="Calibri"/>
                <a:cs typeface="Calibri"/>
              </a:rPr>
              <a:t> </a:t>
            </a:r>
            <a:r>
              <a:rPr spc="-5" dirty="0">
                <a:solidFill>
                  <a:prstClr val="black"/>
                </a:solidFill>
                <a:latin typeface="Calibri"/>
                <a:cs typeface="Calibri"/>
              </a:rPr>
              <a:t>(C=1)</a:t>
            </a:r>
            <a:endParaRPr>
              <a:solidFill>
                <a:prstClr val="black"/>
              </a:solidFill>
              <a:latin typeface="Calibri"/>
              <a:cs typeface="Calibri"/>
            </a:endParaRPr>
          </a:p>
        </p:txBody>
      </p:sp>
      <p:sp>
        <p:nvSpPr>
          <p:cNvPr id="45" name="object 45"/>
          <p:cNvSpPr txBox="1"/>
          <p:nvPr/>
        </p:nvSpPr>
        <p:spPr>
          <a:xfrm>
            <a:off x="7546417" y="4660048"/>
            <a:ext cx="1402715" cy="299720"/>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Calibri"/>
                <a:cs typeface="Calibri"/>
              </a:rPr>
              <a:t>Cluster-2</a:t>
            </a:r>
            <a:r>
              <a:rPr spc="-40" dirty="0">
                <a:solidFill>
                  <a:prstClr val="black"/>
                </a:solidFill>
                <a:latin typeface="Calibri"/>
                <a:cs typeface="Calibri"/>
              </a:rPr>
              <a:t> </a:t>
            </a:r>
            <a:r>
              <a:rPr spc="-5" dirty="0">
                <a:solidFill>
                  <a:prstClr val="black"/>
                </a:solidFill>
                <a:latin typeface="Calibri"/>
                <a:cs typeface="Calibri"/>
              </a:rPr>
              <a:t>(C=2)</a:t>
            </a:r>
            <a:endParaRPr>
              <a:solidFill>
                <a:prstClr val="black"/>
              </a:solidFill>
              <a:latin typeface="Calibri"/>
              <a:cs typeface="Calibri"/>
            </a:endParaRPr>
          </a:p>
        </p:txBody>
      </p:sp>
      <p:pic>
        <p:nvPicPr>
          <p:cNvPr id="46" name="object 46"/>
          <p:cNvPicPr/>
          <p:nvPr/>
        </p:nvPicPr>
        <p:blipFill>
          <a:blip r:embed="rId4" cstate="print"/>
          <a:stretch>
            <a:fillRect/>
          </a:stretch>
        </p:blipFill>
        <p:spPr>
          <a:xfrm>
            <a:off x="2120900" y="5702300"/>
            <a:ext cx="254000" cy="177800"/>
          </a:xfrm>
          <a:prstGeom prst="rect">
            <a:avLst/>
          </a:prstGeom>
        </p:spPr>
      </p:pic>
      <p:sp>
        <p:nvSpPr>
          <p:cNvPr id="47" name="object 47"/>
          <p:cNvSpPr txBox="1"/>
          <p:nvPr/>
        </p:nvSpPr>
        <p:spPr>
          <a:xfrm>
            <a:off x="2584057" y="5624314"/>
            <a:ext cx="1204595"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Calibri"/>
                <a:cs typeface="Calibri"/>
              </a:rPr>
              <a:t>Class-1</a:t>
            </a:r>
            <a:r>
              <a:rPr spc="-65" dirty="0">
                <a:solidFill>
                  <a:prstClr val="black"/>
                </a:solidFill>
                <a:latin typeface="Calibri"/>
                <a:cs typeface="Calibri"/>
              </a:rPr>
              <a:t> </a:t>
            </a:r>
            <a:r>
              <a:rPr spc="-5" dirty="0">
                <a:solidFill>
                  <a:prstClr val="black"/>
                </a:solidFill>
                <a:latin typeface="Calibri"/>
                <a:cs typeface="Calibri"/>
              </a:rPr>
              <a:t>(Y=1)</a:t>
            </a:r>
            <a:endParaRPr>
              <a:solidFill>
                <a:prstClr val="black"/>
              </a:solidFill>
              <a:latin typeface="Calibri"/>
              <a:cs typeface="Calibri"/>
            </a:endParaRPr>
          </a:p>
        </p:txBody>
      </p:sp>
      <p:sp>
        <p:nvSpPr>
          <p:cNvPr id="48" name="object 48"/>
          <p:cNvSpPr txBox="1"/>
          <p:nvPr/>
        </p:nvSpPr>
        <p:spPr>
          <a:xfrm>
            <a:off x="4536072" y="5624314"/>
            <a:ext cx="1204595"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Calibri"/>
                <a:cs typeface="Calibri"/>
              </a:rPr>
              <a:t>Class-2</a:t>
            </a:r>
            <a:r>
              <a:rPr spc="-65" dirty="0">
                <a:solidFill>
                  <a:prstClr val="black"/>
                </a:solidFill>
                <a:latin typeface="Calibri"/>
                <a:cs typeface="Calibri"/>
              </a:rPr>
              <a:t> </a:t>
            </a:r>
            <a:r>
              <a:rPr spc="-5" dirty="0">
                <a:solidFill>
                  <a:prstClr val="black"/>
                </a:solidFill>
                <a:latin typeface="Calibri"/>
                <a:cs typeface="Calibri"/>
              </a:rPr>
              <a:t>(Y=2)</a:t>
            </a:r>
            <a:endParaRPr>
              <a:solidFill>
                <a:prstClr val="black"/>
              </a:solidFill>
              <a:latin typeface="Calibri"/>
              <a:cs typeface="Calibri"/>
            </a:endParaRPr>
          </a:p>
        </p:txBody>
      </p:sp>
      <p:grpSp>
        <p:nvGrpSpPr>
          <p:cNvPr id="49" name="object 49"/>
          <p:cNvGrpSpPr/>
          <p:nvPr/>
        </p:nvGrpSpPr>
        <p:grpSpPr>
          <a:xfrm>
            <a:off x="4139704" y="5664200"/>
            <a:ext cx="330200" cy="254000"/>
            <a:chOff x="2615704" y="5664200"/>
            <a:chExt cx="330200" cy="254000"/>
          </a:xfrm>
        </p:grpSpPr>
        <p:sp>
          <p:nvSpPr>
            <p:cNvPr id="50" name="object 50"/>
            <p:cNvSpPr/>
            <p:nvPr/>
          </p:nvSpPr>
          <p:spPr>
            <a:xfrm>
              <a:off x="2628404" y="5676900"/>
              <a:ext cx="304800" cy="228600"/>
            </a:xfrm>
            <a:custGeom>
              <a:avLst/>
              <a:gdLst/>
              <a:ahLst/>
              <a:cxnLst/>
              <a:rect l="l" t="t" r="r" b="b"/>
              <a:pathLst>
                <a:path w="304800" h="228600">
                  <a:moveTo>
                    <a:pt x="304800" y="0"/>
                  </a:moveTo>
                  <a:lnTo>
                    <a:pt x="0" y="0"/>
                  </a:lnTo>
                  <a:lnTo>
                    <a:pt x="0" y="228600"/>
                  </a:lnTo>
                  <a:lnTo>
                    <a:pt x="304800" y="228600"/>
                  </a:lnTo>
                  <a:lnTo>
                    <a:pt x="304800" y="0"/>
                  </a:lnTo>
                  <a:close/>
                </a:path>
              </a:pathLst>
            </a:custGeom>
            <a:solidFill>
              <a:srgbClr val="4F81BD"/>
            </a:solidFill>
          </p:spPr>
          <p:txBody>
            <a:bodyPr wrap="square" lIns="0" tIns="0" rIns="0" bIns="0" rtlCol="0"/>
            <a:lstStyle/>
            <a:p>
              <a:endParaRPr>
                <a:solidFill>
                  <a:prstClr val="black"/>
                </a:solidFill>
                <a:latin typeface="Calibri"/>
              </a:endParaRPr>
            </a:p>
          </p:txBody>
        </p:sp>
        <p:sp>
          <p:nvSpPr>
            <p:cNvPr id="51" name="object 51"/>
            <p:cNvSpPr/>
            <p:nvPr/>
          </p:nvSpPr>
          <p:spPr>
            <a:xfrm>
              <a:off x="2628404" y="5676900"/>
              <a:ext cx="304800" cy="228600"/>
            </a:xfrm>
            <a:custGeom>
              <a:avLst/>
              <a:gdLst/>
              <a:ahLst/>
              <a:cxnLst/>
              <a:rect l="l" t="t" r="r" b="b"/>
              <a:pathLst>
                <a:path w="304800" h="228600">
                  <a:moveTo>
                    <a:pt x="0" y="0"/>
                  </a:moveTo>
                  <a:lnTo>
                    <a:pt x="304800" y="0"/>
                  </a:lnTo>
                  <a:lnTo>
                    <a:pt x="304800" y="228600"/>
                  </a:lnTo>
                  <a:lnTo>
                    <a:pt x="0" y="228600"/>
                  </a:lnTo>
                  <a:lnTo>
                    <a:pt x="0" y="0"/>
                  </a:lnTo>
                  <a:close/>
                </a:path>
              </a:pathLst>
            </a:custGeom>
            <a:ln w="25400">
              <a:solidFill>
                <a:srgbClr val="385D8A"/>
              </a:solidFill>
            </a:ln>
          </p:spPr>
          <p:txBody>
            <a:bodyPr wrap="square" lIns="0" tIns="0" rIns="0" bIns="0" rtlCol="0"/>
            <a:lstStyle/>
            <a:p>
              <a:endParaRPr>
                <a:solidFill>
                  <a:prstClr val="black"/>
                </a:solidFill>
                <a:latin typeface="Calibri"/>
              </a:endParaRPr>
            </a:p>
          </p:txBody>
        </p:sp>
      </p:grpSp>
      <p:sp>
        <p:nvSpPr>
          <p:cNvPr id="52" name="object 52"/>
          <p:cNvSpPr txBox="1"/>
          <p:nvPr/>
        </p:nvSpPr>
        <p:spPr>
          <a:xfrm>
            <a:off x="6403645" y="5609661"/>
            <a:ext cx="1204595"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Calibri"/>
                <a:cs typeface="Calibri"/>
              </a:rPr>
              <a:t>Class-3</a:t>
            </a:r>
            <a:r>
              <a:rPr spc="-65" dirty="0">
                <a:solidFill>
                  <a:prstClr val="black"/>
                </a:solidFill>
                <a:latin typeface="Calibri"/>
                <a:cs typeface="Calibri"/>
              </a:rPr>
              <a:t> </a:t>
            </a:r>
            <a:r>
              <a:rPr spc="-5" dirty="0">
                <a:solidFill>
                  <a:prstClr val="black"/>
                </a:solidFill>
                <a:latin typeface="Calibri"/>
                <a:cs typeface="Calibri"/>
              </a:rPr>
              <a:t>(Y=3)</a:t>
            </a:r>
            <a:endParaRPr>
              <a:solidFill>
                <a:prstClr val="black"/>
              </a:solidFill>
              <a:latin typeface="Calibri"/>
              <a:cs typeface="Calibri"/>
            </a:endParaRPr>
          </a:p>
        </p:txBody>
      </p:sp>
      <p:grpSp>
        <p:nvGrpSpPr>
          <p:cNvPr id="53" name="object 53"/>
          <p:cNvGrpSpPr/>
          <p:nvPr/>
        </p:nvGrpSpPr>
        <p:grpSpPr>
          <a:xfrm>
            <a:off x="6007404" y="5649551"/>
            <a:ext cx="330200" cy="254000"/>
            <a:chOff x="4483404" y="5649551"/>
            <a:chExt cx="330200" cy="254000"/>
          </a:xfrm>
        </p:grpSpPr>
        <p:sp>
          <p:nvSpPr>
            <p:cNvPr id="54" name="object 54"/>
            <p:cNvSpPr/>
            <p:nvPr/>
          </p:nvSpPr>
          <p:spPr>
            <a:xfrm>
              <a:off x="4496104" y="5662251"/>
              <a:ext cx="304800" cy="228600"/>
            </a:xfrm>
            <a:custGeom>
              <a:avLst/>
              <a:gdLst/>
              <a:ahLst/>
              <a:cxnLst/>
              <a:rect l="l" t="t" r="r" b="b"/>
              <a:pathLst>
                <a:path w="304800" h="228600">
                  <a:moveTo>
                    <a:pt x="152400" y="0"/>
                  </a:moveTo>
                  <a:lnTo>
                    <a:pt x="116420" y="87312"/>
                  </a:lnTo>
                  <a:lnTo>
                    <a:pt x="0" y="87312"/>
                  </a:lnTo>
                  <a:lnTo>
                    <a:pt x="94183" y="141274"/>
                  </a:lnTo>
                  <a:lnTo>
                    <a:pt x="58216" y="228600"/>
                  </a:lnTo>
                  <a:lnTo>
                    <a:pt x="152400" y="174625"/>
                  </a:lnTo>
                  <a:lnTo>
                    <a:pt x="246583" y="228600"/>
                  </a:lnTo>
                  <a:lnTo>
                    <a:pt x="210616" y="141274"/>
                  </a:lnTo>
                  <a:lnTo>
                    <a:pt x="304800" y="87312"/>
                  </a:lnTo>
                  <a:lnTo>
                    <a:pt x="188379" y="87312"/>
                  </a:lnTo>
                  <a:lnTo>
                    <a:pt x="152400" y="0"/>
                  </a:lnTo>
                  <a:close/>
                </a:path>
              </a:pathLst>
            </a:custGeom>
            <a:solidFill>
              <a:srgbClr val="00B050"/>
            </a:solidFill>
          </p:spPr>
          <p:txBody>
            <a:bodyPr wrap="square" lIns="0" tIns="0" rIns="0" bIns="0" rtlCol="0"/>
            <a:lstStyle/>
            <a:p>
              <a:endParaRPr>
                <a:solidFill>
                  <a:prstClr val="black"/>
                </a:solidFill>
                <a:latin typeface="Calibri"/>
              </a:endParaRPr>
            </a:p>
          </p:txBody>
        </p:sp>
        <p:sp>
          <p:nvSpPr>
            <p:cNvPr id="55" name="object 55"/>
            <p:cNvSpPr/>
            <p:nvPr/>
          </p:nvSpPr>
          <p:spPr>
            <a:xfrm>
              <a:off x="4496104" y="5662251"/>
              <a:ext cx="304800" cy="228600"/>
            </a:xfrm>
            <a:custGeom>
              <a:avLst/>
              <a:gdLst/>
              <a:ahLst/>
              <a:cxnLst/>
              <a:rect l="l" t="t" r="r" b="b"/>
              <a:pathLst>
                <a:path w="304800" h="228600">
                  <a:moveTo>
                    <a:pt x="0" y="87312"/>
                  </a:moveTo>
                  <a:lnTo>
                    <a:pt x="116420" y="87312"/>
                  </a:lnTo>
                  <a:lnTo>
                    <a:pt x="152400" y="0"/>
                  </a:lnTo>
                  <a:lnTo>
                    <a:pt x="188379" y="87312"/>
                  </a:lnTo>
                  <a:lnTo>
                    <a:pt x="304800" y="87312"/>
                  </a:lnTo>
                  <a:lnTo>
                    <a:pt x="210616" y="141274"/>
                  </a:lnTo>
                  <a:lnTo>
                    <a:pt x="246583" y="228600"/>
                  </a:lnTo>
                  <a:lnTo>
                    <a:pt x="152400" y="174625"/>
                  </a:lnTo>
                  <a:lnTo>
                    <a:pt x="58216" y="228600"/>
                  </a:lnTo>
                  <a:lnTo>
                    <a:pt x="94183" y="141274"/>
                  </a:lnTo>
                  <a:lnTo>
                    <a:pt x="0" y="87312"/>
                  </a:lnTo>
                  <a:close/>
                </a:path>
              </a:pathLst>
            </a:custGeom>
            <a:ln w="25400">
              <a:solidFill>
                <a:srgbClr val="385D8A"/>
              </a:solidFill>
            </a:ln>
          </p:spPr>
          <p:txBody>
            <a:bodyPr wrap="square" lIns="0" tIns="0" rIns="0" bIns="0" rtlCol="0"/>
            <a:lstStyle/>
            <a:p>
              <a:endParaRPr>
                <a:solidFill>
                  <a:prstClr val="black"/>
                </a:solidFill>
                <a:latin typeface="Calibri"/>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411" y="191836"/>
            <a:ext cx="9753176" cy="1243289"/>
          </a:xfrm>
          <a:prstGeom prst="rect">
            <a:avLst/>
          </a:prstGeom>
        </p:spPr>
        <p:txBody>
          <a:bodyPr vert="horz" wrap="square" lIns="0" tIns="12065" rIns="0" bIns="0" rtlCol="0">
            <a:spAutoFit/>
          </a:bodyPr>
          <a:lstStyle/>
          <a:p>
            <a:pPr marL="1454150" marR="5080" indent="-1442085">
              <a:spcBef>
                <a:spcPts val="95"/>
              </a:spcBef>
            </a:pPr>
            <a:r>
              <a:rPr spc="-5" dirty="0"/>
              <a:t>H(Y|C):</a:t>
            </a:r>
            <a:r>
              <a:rPr spc="10" dirty="0"/>
              <a:t> </a:t>
            </a:r>
            <a:r>
              <a:rPr spc="-10" dirty="0"/>
              <a:t>conditional</a:t>
            </a:r>
            <a:r>
              <a:rPr spc="-25" dirty="0"/>
              <a:t> entropy</a:t>
            </a:r>
            <a:r>
              <a:rPr spc="-20" dirty="0"/>
              <a:t> </a:t>
            </a:r>
            <a:r>
              <a:rPr spc="-5" dirty="0"/>
              <a:t>of</a:t>
            </a:r>
            <a:r>
              <a:rPr spc="5" dirty="0"/>
              <a:t> </a:t>
            </a:r>
            <a:r>
              <a:rPr spc="-5" dirty="0"/>
              <a:t>class </a:t>
            </a:r>
            <a:r>
              <a:rPr spc="-890" dirty="0"/>
              <a:t> </a:t>
            </a:r>
            <a:r>
              <a:rPr spc="-5" dirty="0"/>
              <a:t>labels</a:t>
            </a:r>
            <a:r>
              <a:rPr spc="-30" dirty="0"/>
              <a:t> for</a:t>
            </a:r>
            <a:r>
              <a:rPr dirty="0"/>
              <a:t> </a:t>
            </a:r>
            <a:r>
              <a:rPr spc="-15" dirty="0"/>
              <a:t>clustering</a:t>
            </a:r>
            <a:r>
              <a:rPr spc="5" dirty="0"/>
              <a:t> </a:t>
            </a:r>
            <a:r>
              <a:rPr spc="-5" dirty="0"/>
              <a:t>C</a:t>
            </a:r>
          </a:p>
        </p:txBody>
      </p:sp>
      <p:sp>
        <p:nvSpPr>
          <p:cNvPr id="3" name="object 3"/>
          <p:cNvSpPr txBox="1"/>
          <p:nvPr/>
        </p:nvSpPr>
        <p:spPr>
          <a:xfrm>
            <a:off x="2059941" y="1502329"/>
            <a:ext cx="5744845" cy="2379980"/>
          </a:xfrm>
          <a:prstGeom prst="rect">
            <a:avLst/>
          </a:prstGeom>
        </p:spPr>
        <p:txBody>
          <a:bodyPr vert="horz" wrap="square" lIns="0" tIns="118110" rIns="0" bIns="0" rtlCol="0">
            <a:spAutoFit/>
          </a:bodyPr>
          <a:lstStyle/>
          <a:p>
            <a:pPr marL="355600" indent="-342900">
              <a:spcBef>
                <a:spcPts val="930"/>
              </a:spcBef>
              <a:buFont typeface="Arial MT"/>
              <a:buChar char="•"/>
              <a:tabLst>
                <a:tab pos="354965" algn="l"/>
                <a:tab pos="355600" algn="l"/>
              </a:tabLst>
            </a:pPr>
            <a:r>
              <a:rPr sz="3200" spc="-5" dirty="0">
                <a:solidFill>
                  <a:prstClr val="black"/>
                </a:solidFill>
                <a:latin typeface="Calibri"/>
                <a:cs typeface="Calibri"/>
              </a:rPr>
              <a:t>Consider</a:t>
            </a:r>
            <a:r>
              <a:rPr sz="3200" spc="-20" dirty="0">
                <a:solidFill>
                  <a:prstClr val="black"/>
                </a:solidFill>
                <a:latin typeface="Calibri"/>
                <a:cs typeface="Calibri"/>
              </a:rPr>
              <a:t> </a:t>
            </a:r>
            <a:r>
              <a:rPr sz="3200" spc="-10" dirty="0">
                <a:solidFill>
                  <a:prstClr val="black"/>
                </a:solidFill>
                <a:latin typeface="Calibri"/>
                <a:cs typeface="Calibri"/>
              </a:rPr>
              <a:t>Cluster-1:</a:t>
            </a:r>
            <a:endParaRPr sz="3200">
              <a:solidFill>
                <a:prstClr val="black"/>
              </a:solidFill>
              <a:latin typeface="Calibri"/>
              <a:cs typeface="Calibri"/>
            </a:endParaRPr>
          </a:p>
          <a:p>
            <a:pPr marL="756285" lvl="1" indent="-287020">
              <a:spcBef>
                <a:spcPts val="620"/>
              </a:spcBef>
              <a:buFont typeface="Arial MT"/>
              <a:buChar char="–"/>
              <a:tabLst>
                <a:tab pos="756920" algn="l"/>
              </a:tabLst>
            </a:pPr>
            <a:r>
              <a:rPr sz="2400" spc="-5" dirty="0">
                <a:solidFill>
                  <a:prstClr val="black"/>
                </a:solidFill>
                <a:latin typeface="Calibri"/>
                <a:cs typeface="Calibri"/>
              </a:rPr>
              <a:t>P(Y=1|C=1)=3/10</a:t>
            </a:r>
            <a:r>
              <a:rPr sz="2400" spc="-25" dirty="0">
                <a:solidFill>
                  <a:prstClr val="black"/>
                </a:solidFill>
                <a:latin typeface="Calibri"/>
                <a:cs typeface="Calibri"/>
              </a:rPr>
              <a:t> </a:t>
            </a:r>
            <a:r>
              <a:rPr spc="-10" dirty="0">
                <a:solidFill>
                  <a:prstClr val="black"/>
                </a:solidFill>
                <a:latin typeface="Calibri"/>
                <a:cs typeface="Calibri"/>
              </a:rPr>
              <a:t>(three</a:t>
            </a:r>
            <a:r>
              <a:rPr spc="20" dirty="0">
                <a:solidFill>
                  <a:prstClr val="black"/>
                </a:solidFill>
                <a:latin typeface="Calibri"/>
                <a:cs typeface="Calibri"/>
              </a:rPr>
              <a:t> </a:t>
            </a:r>
            <a:r>
              <a:rPr spc="-5" dirty="0">
                <a:solidFill>
                  <a:prstClr val="black"/>
                </a:solidFill>
                <a:latin typeface="Calibri"/>
                <a:cs typeface="Calibri"/>
              </a:rPr>
              <a:t>triangles</a:t>
            </a:r>
            <a:r>
              <a:rPr spc="20" dirty="0">
                <a:solidFill>
                  <a:prstClr val="black"/>
                </a:solidFill>
                <a:latin typeface="Calibri"/>
                <a:cs typeface="Calibri"/>
              </a:rPr>
              <a:t> </a:t>
            </a:r>
            <a:r>
              <a:rPr spc="-5" dirty="0">
                <a:solidFill>
                  <a:prstClr val="black"/>
                </a:solidFill>
                <a:latin typeface="Calibri"/>
                <a:cs typeface="Calibri"/>
              </a:rPr>
              <a:t>in</a:t>
            </a:r>
            <a:r>
              <a:rPr spc="15"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5" dirty="0">
                <a:solidFill>
                  <a:prstClr val="black"/>
                </a:solidFill>
                <a:latin typeface="Calibri"/>
                <a:cs typeface="Calibri"/>
              </a:rPr>
              <a:t>P(Y=2|C=1)=7/10</a:t>
            </a:r>
            <a:r>
              <a:rPr sz="2400" spc="-25" dirty="0">
                <a:solidFill>
                  <a:prstClr val="black"/>
                </a:solidFill>
                <a:latin typeface="Calibri"/>
                <a:cs typeface="Calibri"/>
              </a:rPr>
              <a:t> </a:t>
            </a:r>
            <a:r>
              <a:rPr spc="-5" dirty="0">
                <a:solidFill>
                  <a:prstClr val="black"/>
                </a:solidFill>
                <a:latin typeface="Calibri"/>
                <a:cs typeface="Calibri"/>
              </a:rPr>
              <a:t>(seven</a:t>
            </a:r>
            <a:r>
              <a:rPr dirty="0">
                <a:solidFill>
                  <a:prstClr val="black"/>
                </a:solidFill>
                <a:latin typeface="Calibri"/>
                <a:cs typeface="Calibri"/>
              </a:rPr>
              <a:t> </a:t>
            </a:r>
            <a:r>
              <a:rPr spc="-10" dirty="0">
                <a:solidFill>
                  <a:prstClr val="black"/>
                </a:solidFill>
                <a:latin typeface="Calibri"/>
                <a:cs typeface="Calibri"/>
              </a:rPr>
              <a:t>rectangles</a:t>
            </a:r>
            <a:r>
              <a:rPr spc="15" dirty="0">
                <a:solidFill>
                  <a:prstClr val="black"/>
                </a:solidFill>
                <a:latin typeface="Calibri"/>
                <a:cs typeface="Calibri"/>
              </a:rPr>
              <a:t> </a:t>
            </a:r>
            <a:r>
              <a:rPr spc="-5" dirty="0">
                <a:solidFill>
                  <a:prstClr val="black"/>
                </a:solidFill>
                <a:latin typeface="Calibri"/>
                <a:cs typeface="Calibri"/>
              </a:rPr>
              <a:t>in</a:t>
            </a:r>
            <a:r>
              <a:rPr spc="10"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5" dirty="0">
                <a:solidFill>
                  <a:prstClr val="black"/>
                </a:solidFill>
                <a:latin typeface="Calibri"/>
                <a:cs typeface="Calibri"/>
              </a:rPr>
              <a:t>P(Y=3|C=1)=0/10</a:t>
            </a:r>
            <a:r>
              <a:rPr sz="2400" spc="-30" dirty="0">
                <a:solidFill>
                  <a:prstClr val="black"/>
                </a:solidFill>
                <a:latin typeface="Calibri"/>
                <a:cs typeface="Calibri"/>
              </a:rPr>
              <a:t> </a:t>
            </a:r>
            <a:r>
              <a:rPr spc="-5" dirty="0">
                <a:solidFill>
                  <a:prstClr val="black"/>
                </a:solidFill>
                <a:latin typeface="Calibri"/>
                <a:cs typeface="Calibri"/>
              </a:rPr>
              <a:t>(no</a:t>
            </a:r>
            <a:r>
              <a:rPr spc="10" dirty="0">
                <a:solidFill>
                  <a:prstClr val="black"/>
                </a:solidFill>
                <a:latin typeface="Calibri"/>
                <a:cs typeface="Calibri"/>
              </a:rPr>
              <a:t> </a:t>
            </a:r>
            <a:r>
              <a:rPr spc="-20" dirty="0">
                <a:solidFill>
                  <a:prstClr val="black"/>
                </a:solidFill>
                <a:latin typeface="Calibri"/>
                <a:cs typeface="Calibri"/>
              </a:rPr>
              <a:t>stars</a:t>
            </a:r>
            <a:r>
              <a:rPr spc="5" dirty="0">
                <a:solidFill>
                  <a:prstClr val="black"/>
                </a:solidFill>
                <a:latin typeface="Calibri"/>
                <a:cs typeface="Calibri"/>
              </a:rPr>
              <a:t> </a:t>
            </a:r>
            <a:r>
              <a:rPr spc="-5" dirty="0">
                <a:solidFill>
                  <a:prstClr val="black"/>
                </a:solidFill>
                <a:latin typeface="Calibri"/>
                <a:cs typeface="Calibri"/>
              </a:rPr>
              <a:t>in</a:t>
            </a:r>
            <a:r>
              <a:rPr spc="10"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10" dirty="0">
                <a:solidFill>
                  <a:prstClr val="black"/>
                </a:solidFill>
                <a:latin typeface="Calibri"/>
                <a:cs typeface="Calibri"/>
              </a:rPr>
              <a:t>Calculate</a:t>
            </a:r>
            <a:r>
              <a:rPr sz="2400" spc="-25" dirty="0">
                <a:solidFill>
                  <a:prstClr val="black"/>
                </a:solidFill>
                <a:latin typeface="Calibri"/>
                <a:cs typeface="Calibri"/>
              </a:rPr>
              <a:t> </a:t>
            </a:r>
            <a:r>
              <a:rPr sz="2400" spc="-10" dirty="0">
                <a:solidFill>
                  <a:prstClr val="black"/>
                </a:solidFill>
                <a:latin typeface="Calibri"/>
                <a:cs typeface="Calibri"/>
              </a:rPr>
              <a:t>conditional </a:t>
            </a:r>
            <a:r>
              <a:rPr sz="2400" spc="-15" dirty="0">
                <a:solidFill>
                  <a:prstClr val="black"/>
                </a:solidFill>
                <a:latin typeface="Calibri"/>
                <a:cs typeface="Calibri"/>
              </a:rPr>
              <a:t>entropy</a:t>
            </a:r>
            <a:r>
              <a:rPr sz="2400" spc="5" dirty="0">
                <a:solidFill>
                  <a:prstClr val="black"/>
                </a:solidFill>
                <a:latin typeface="Calibri"/>
                <a:cs typeface="Calibri"/>
              </a:rPr>
              <a:t> </a:t>
            </a:r>
            <a:r>
              <a:rPr sz="2400" spc="-5" dirty="0">
                <a:solidFill>
                  <a:prstClr val="black"/>
                </a:solidFill>
                <a:latin typeface="Calibri"/>
                <a:cs typeface="Calibri"/>
              </a:rPr>
              <a:t>as:</a:t>
            </a:r>
            <a:endParaRPr sz="2400">
              <a:solidFill>
                <a:prstClr val="black"/>
              </a:solidFill>
              <a:latin typeface="Calibri"/>
              <a:cs typeface="Calibri"/>
            </a:endParaRPr>
          </a:p>
        </p:txBody>
      </p:sp>
      <p:sp>
        <p:nvSpPr>
          <p:cNvPr id="4" name="object 4"/>
          <p:cNvSpPr/>
          <p:nvPr/>
        </p:nvSpPr>
        <p:spPr>
          <a:xfrm>
            <a:off x="2723667" y="4604258"/>
            <a:ext cx="937260" cy="212090"/>
          </a:xfrm>
          <a:custGeom>
            <a:avLst/>
            <a:gdLst/>
            <a:ahLst/>
            <a:cxnLst/>
            <a:rect l="l" t="t" r="r" b="b"/>
            <a:pathLst>
              <a:path w="937260" h="212089">
                <a:moveTo>
                  <a:pt x="262420" y="1562"/>
                </a:moveTo>
                <a:lnTo>
                  <a:pt x="245224" y="1562"/>
                </a:lnTo>
                <a:lnTo>
                  <a:pt x="245224" y="209283"/>
                </a:lnTo>
                <a:lnTo>
                  <a:pt x="262420" y="209283"/>
                </a:lnTo>
                <a:lnTo>
                  <a:pt x="262420" y="1562"/>
                </a:lnTo>
                <a:close/>
              </a:path>
              <a:path w="937260" h="212089">
                <a:moveTo>
                  <a:pt x="869556" y="0"/>
                </a:moveTo>
                <a:lnTo>
                  <a:pt x="866546" y="8597"/>
                </a:lnTo>
                <a:lnTo>
                  <a:pt x="878804" y="13915"/>
                </a:lnTo>
                <a:lnTo>
                  <a:pt x="889347" y="21277"/>
                </a:lnTo>
                <a:lnTo>
                  <a:pt x="910748" y="55406"/>
                </a:lnTo>
                <a:lnTo>
                  <a:pt x="917778" y="104813"/>
                </a:lnTo>
                <a:lnTo>
                  <a:pt x="916994" y="123489"/>
                </a:lnTo>
                <a:lnTo>
                  <a:pt x="905217" y="169214"/>
                </a:lnTo>
                <a:lnTo>
                  <a:pt x="878944" y="197805"/>
                </a:lnTo>
                <a:lnTo>
                  <a:pt x="866876" y="203149"/>
                </a:lnTo>
                <a:lnTo>
                  <a:pt x="869556" y="211747"/>
                </a:lnTo>
                <a:lnTo>
                  <a:pt x="910020" y="187703"/>
                </a:lnTo>
                <a:lnTo>
                  <a:pt x="932741" y="143335"/>
                </a:lnTo>
                <a:lnTo>
                  <a:pt x="937094" y="105930"/>
                </a:lnTo>
                <a:lnTo>
                  <a:pt x="936002" y="86513"/>
                </a:lnTo>
                <a:lnTo>
                  <a:pt x="919619" y="37109"/>
                </a:lnTo>
                <a:lnTo>
                  <a:pt x="884908" y="5541"/>
                </a:lnTo>
                <a:lnTo>
                  <a:pt x="869556" y="0"/>
                </a:lnTo>
                <a:close/>
              </a:path>
              <a:path w="937260" h="212089">
                <a:moveTo>
                  <a:pt x="67525" y="0"/>
                </a:moveTo>
                <a:lnTo>
                  <a:pt x="27152"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 name="object 5"/>
          <p:cNvSpPr txBox="1"/>
          <p:nvPr/>
        </p:nvSpPr>
        <p:spPr>
          <a:xfrm>
            <a:off x="2517139" y="4533392"/>
            <a:ext cx="108204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Math"/>
                <a:cs typeface="Cambria Math"/>
              </a:rPr>
              <a:t>𝐻</a:t>
            </a:r>
            <a:r>
              <a:rPr spc="370" dirty="0">
                <a:solidFill>
                  <a:prstClr val="black"/>
                </a:solidFill>
                <a:latin typeface="Cambria Math"/>
                <a:cs typeface="Cambria Math"/>
              </a:rPr>
              <a:t> </a:t>
            </a:r>
            <a:r>
              <a:rPr dirty="0">
                <a:solidFill>
                  <a:prstClr val="black"/>
                </a:solidFill>
                <a:latin typeface="Cambria Math"/>
                <a:cs typeface="Cambria Math"/>
              </a:rPr>
              <a:t>𝑌</a:t>
            </a:r>
            <a:r>
              <a:rPr spc="195" dirty="0">
                <a:solidFill>
                  <a:prstClr val="black"/>
                </a:solidFill>
                <a:latin typeface="Cambria Math"/>
                <a:cs typeface="Cambria Math"/>
              </a:rPr>
              <a:t> </a:t>
            </a:r>
            <a:r>
              <a:rPr dirty="0">
                <a:solidFill>
                  <a:prstClr val="black"/>
                </a:solidFill>
                <a:latin typeface="Cambria Math"/>
                <a:cs typeface="Cambria Math"/>
              </a:rPr>
              <a:t>𝐶</a:t>
            </a:r>
            <a:r>
              <a:rPr spc="165" dirty="0">
                <a:solidFill>
                  <a:prstClr val="black"/>
                </a:solidFill>
                <a:latin typeface="Cambria Math"/>
                <a:cs typeface="Cambria Math"/>
              </a:rPr>
              <a:t> </a:t>
            </a:r>
            <a:r>
              <a:rPr dirty="0">
                <a:solidFill>
                  <a:prstClr val="black"/>
                </a:solidFill>
                <a:latin typeface="Cambria Math"/>
                <a:cs typeface="Cambria Math"/>
              </a:rPr>
              <a:t>=</a:t>
            </a:r>
            <a:r>
              <a:rPr spc="85" dirty="0">
                <a:solidFill>
                  <a:prstClr val="black"/>
                </a:solidFill>
                <a:latin typeface="Cambria Math"/>
                <a:cs typeface="Cambria Math"/>
              </a:rPr>
              <a:t> </a:t>
            </a:r>
            <a:r>
              <a:rPr dirty="0">
                <a:solidFill>
                  <a:prstClr val="black"/>
                </a:solidFill>
                <a:latin typeface="Cambria Math"/>
                <a:cs typeface="Cambria Math"/>
              </a:rPr>
              <a:t>1</a:t>
            </a:r>
            <a:endParaRPr>
              <a:solidFill>
                <a:prstClr val="black"/>
              </a:solidFill>
              <a:latin typeface="Cambria Math"/>
              <a:cs typeface="Cambria Math"/>
            </a:endParaRPr>
          </a:p>
        </p:txBody>
      </p:sp>
      <p:sp>
        <p:nvSpPr>
          <p:cNvPr id="6" name="object 6"/>
          <p:cNvSpPr txBox="1"/>
          <p:nvPr/>
        </p:nvSpPr>
        <p:spPr>
          <a:xfrm>
            <a:off x="3731996" y="4533392"/>
            <a:ext cx="134112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Math"/>
                <a:cs typeface="Cambria Math"/>
              </a:rPr>
              <a:t>=</a:t>
            </a:r>
            <a:r>
              <a:rPr spc="75" dirty="0">
                <a:solidFill>
                  <a:prstClr val="black"/>
                </a:solidFill>
                <a:latin typeface="Cambria Math"/>
                <a:cs typeface="Cambria Math"/>
              </a:rPr>
              <a:t> </a:t>
            </a:r>
            <a:r>
              <a:rPr spc="10" dirty="0">
                <a:solidFill>
                  <a:prstClr val="black"/>
                </a:solidFill>
                <a:latin typeface="Cambria Math"/>
                <a:cs typeface="Cambria Math"/>
              </a:rPr>
              <a:t>−𝑃(𝐶</a:t>
            </a:r>
            <a:r>
              <a:rPr spc="145" dirty="0">
                <a:solidFill>
                  <a:prstClr val="black"/>
                </a:solidFill>
                <a:latin typeface="Cambria Math"/>
                <a:cs typeface="Cambria Math"/>
              </a:rPr>
              <a:t> </a:t>
            </a:r>
            <a:r>
              <a:rPr dirty="0">
                <a:solidFill>
                  <a:prstClr val="black"/>
                </a:solidFill>
                <a:latin typeface="Cambria Math"/>
                <a:cs typeface="Cambria Math"/>
              </a:rPr>
              <a:t>=</a:t>
            </a:r>
            <a:r>
              <a:rPr spc="90" dirty="0">
                <a:solidFill>
                  <a:prstClr val="black"/>
                </a:solidFill>
                <a:latin typeface="Cambria Math"/>
                <a:cs typeface="Cambria Math"/>
              </a:rPr>
              <a:t> </a:t>
            </a:r>
            <a:r>
              <a:rPr spc="-5" dirty="0">
                <a:solidFill>
                  <a:prstClr val="black"/>
                </a:solidFill>
                <a:latin typeface="Cambria Math"/>
                <a:cs typeface="Cambria Math"/>
              </a:rPr>
              <a:t>1)</a:t>
            </a:r>
            <a:endParaRPr>
              <a:solidFill>
                <a:prstClr val="black"/>
              </a:solidFill>
              <a:latin typeface="Cambria Math"/>
              <a:cs typeface="Cambria Math"/>
            </a:endParaRPr>
          </a:p>
        </p:txBody>
      </p:sp>
      <p:sp>
        <p:nvSpPr>
          <p:cNvPr id="8" name="object 8"/>
          <p:cNvSpPr/>
          <p:nvPr/>
        </p:nvSpPr>
        <p:spPr>
          <a:xfrm>
            <a:off x="6007888" y="4604258"/>
            <a:ext cx="1368425" cy="212090"/>
          </a:xfrm>
          <a:custGeom>
            <a:avLst/>
            <a:gdLst/>
            <a:ahLst/>
            <a:cxnLst/>
            <a:rect l="l" t="t" r="r" b="b"/>
            <a:pathLst>
              <a:path w="1368425" h="212089">
                <a:moveTo>
                  <a:pt x="693712" y="1562"/>
                </a:moveTo>
                <a:lnTo>
                  <a:pt x="676516" y="1562"/>
                </a:lnTo>
                <a:lnTo>
                  <a:pt x="676516" y="209283"/>
                </a:lnTo>
                <a:lnTo>
                  <a:pt x="693712" y="209283"/>
                </a:lnTo>
                <a:lnTo>
                  <a:pt x="693712" y="1562"/>
                </a:lnTo>
                <a:close/>
              </a:path>
              <a:path w="1368425" h="212089">
                <a:moveTo>
                  <a:pt x="1300848" y="0"/>
                </a:moveTo>
                <a:lnTo>
                  <a:pt x="1297838" y="8597"/>
                </a:lnTo>
                <a:lnTo>
                  <a:pt x="1310096" y="13915"/>
                </a:lnTo>
                <a:lnTo>
                  <a:pt x="1320639" y="21277"/>
                </a:lnTo>
                <a:lnTo>
                  <a:pt x="1342040" y="55406"/>
                </a:lnTo>
                <a:lnTo>
                  <a:pt x="1349070" y="104813"/>
                </a:lnTo>
                <a:lnTo>
                  <a:pt x="1348286" y="123489"/>
                </a:lnTo>
                <a:lnTo>
                  <a:pt x="1336509" y="169214"/>
                </a:lnTo>
                <a:lnTo>
                  <a:pt x="1310236" y="197805"/>
                </a:lnTo>
                <a:lnTo>
                  <a:pt x="1298168" y="203149"/>
                </a:lnTo>
                <a:lnTo>
                  <a:pt x="1300848" y="211747"/>
                </a:lnTo>
                <a:lnTo>
                  <a:pt x="1341312" y="187703"/>
                </a:lnTo>
                <a:lnTo>
                  <a:pt x="1364033" y="143335"/>
                </a:lnTo>
                <a:lnTo>
                  <a:pt x="1368386" y="105930"/>
                </a:lnTo>
                <a:lnTo>
                  <a:pt x="1367294" y="86513"/>
                </a:lnTo>
                <a:lnTo>
                  <a:pt x="1350911" y="37109"/>
                </a:lnTo>
                <a:lnTo>
                  <a:pt x="1316200" y="5541"/>
                </a:lnTo>
                <a:lnTo>
                  <a:pt x="1300848" y="0"/>
                </a:lnTo>
                <a:close/>
              </a:path>
              <a:path w="1368425" h="212089">
                <a:moveTo>
                  <a:pt x="67525" y="0"/>
                </a:moveTo>
                <a:lnTo>
                  <a:pt x="27152"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9" name="object 9"/>
          <p:cNvSpPr/>
          <p:nvPr/>
        </p:nvSpPr>
        <p:spPr>
          <a:xfrm>
            <a:off x="7954036" y="4604258"/>
            <a:ext cx="1368425" cy="212090"/>
          </a:xfrm>
          <a:custGeom>
            <a:avLst/>
            <a:gdLst/>
            <a:ahLst/>
            <a:cxnLst/>
            <a:rect l="l" t="t" r="r" b="b"/>
            <a:pathLst>
              <a:path w="1368425" h="212089">
                <a:moveTo>
                  <a:pt x="693712" y="1562"/>
                </a:moveTo>
                <a:lnTo>
                  <a:pt x="676516" y="1562"/>
                </a:lnTo>
                <a:lnTo>
                  <a:pt x="676516" y="209283"/>
                </a:lnTo>
                <a:lnTo>
                  <a:pt x="693712" y="209283"/>
                </a:lnTo>
                <a:lnTo>
                  <a:pt x="693712" y="1562"/>
                </a:lnTo>
                <a:close/>
              </a:path>
              <a:path w="1368425" h="212089">
                <a:moveTo>
                  <a:pt x="1300848" y="0"/>
                </a:moveTo>
                <a:lnTo>
                  <a:pt x="1297838" y="8597"/>
                </a:lnTo>
                <a:lnTo>
                  <a:pt x="1310096" y="13915"/>
                </a:lnTo>
                <a:lnTo>
                  <a:pt x="1320639" y="21277"/>
                </a:lnTo>
                <a:lnTo>
                  <a:pt x="1342040" y="55406"/>
                </a:lnTo>
                <a:lnTo>
                  <a:pt x="1349070" y="104813"/>
                </a:lnTo>
                <a:lnTo>
                  <a:pt x="1348286" y="123489"/>
                </a:lnTo>
                <a:lnTo>
                  <a:pt x="1336509" y="169214"/>
                </a:lnTo>
                <a:lnTo>
                  <a:pt x="1310236" y="197805"/>
                </a:lnTo>
                <a:lnTo>
                  <a:pt x="1298168" y="203149"/>
                </a:lnTo>
                <a:lnTo>
                  <a:pt x="1300848" y="211747"/>
                </a:lnTo>
                <a:lnTo>
                  <a:pt x="1341306" y="187703"/>
                </a:lnTo>
                <a:lnTo>
                  <a:pt x="1364033" y="143335"/>
                </a:lnTo>
                <a:lnTo>
                  <a:pt x="1368386" y="105930"/>
                </a:lnTo>
                <a:lnTo>
                  <a:pt x="1367294" y="86513"/>
                </a:lnTo>
                <a:lnTo>
                  <a:pt x="1350911" y="37109"/>
                </a:lnTo>
                <a:lnTo>
                  <a:pt x="1316200" y="5541"/>
                </a:lnTo>
                <a:lnTo>
                  <a:pt x="1300848" y="0"/>
                </a:lnTo>
                <a:close/>
              </a:path>
              <a:path w="1368425" h="212089">
                <a:moveTo>
                  <a:pt x="67525" y="0"/>
                </a:moveTo>
                <a:lnTo>
                  <a:pt x="27147"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0" name="object 10"/>
          <p:cNvSpPr txBox="1"/>
          <p:nvPr/>
        </p:nvSpPr>
        <p:spPr>
          <a:xfrm>
            <a:off x="5827116" y="4533392"/>
            <a:ext cx="3676015" cy="299720"/>
          </a:xfrm>
          <a:prstGeom prst="rect">
            <a:avLst/>
          </a:prstGeom>
        </p:spPr>
        <p:txBody>
          <a:bodyPr vert="horz" wrap="square" lIns="0" tIns="12700" rIns="0" bIns="0" rtlCol="0">
            <a:spAutoFit/>
          </a:bodyPr>
          <a:lstStyle/>
          <a:p>
            <a:pPr marL="12700">
              <a:spcBef>
                <a:spcPts val="100"/>
              </a:spcBef>
              <a:tabLst>
                <a:tab pos="3568065" algn="l"/>
              </a:tabLst>
            </a:pPr>
            <a:r>
              <a:rPr dirty="0">
                <a:solidFill>
                  <a:prstClr val="black"/>
                </a:solidFill>
                <a:latin typeface="Cambria Math"/>
                <a:cs typeface="Cambria Math"/>
              </a:rPr>
              <a:t>𝑃  𝑌</a:t>
            </a:r>
            <a:r>
              <a:rPr spc="150" dirty="0">
                <a:solidFill>
                  <a:prstClr val="black"/>
                </a:solidFill>
                <a:latin typeface="Cambria Math"/>
                <a:cs typeface="Cambria Math"/>
              </a:rPr>
              <a:t> </a:t>
            </a:r>
            <a:r>
              <a:rPr dirty="0">
                <a:solidFill>
                  <a:prstClr val="black"/>
                </a:solidFill>
                <a:latin typeface="Cambria Math"/>
                <a:cs typeface="Cambria Math"/>
              </a:rPr>
              <a:t>=</a:t>
            </a:r>
            <a:r>
              <a:rPr spc="105" dirty="0">
                <a:solidFill>
                  <a:prstClr val="black"/>
                </a:solidFill>
                <a:latin typeface="Cambria Math"/>
                <a:cs typeface="Cambria Math"/>
              </a:rPr>
              <a:t> </a:t>
            </a:r>
            <a:r>
              <a:rPr dirty="0">
                <a:solidFill>
                  <a:prstClr val="black"/>
                </a:solidFill>
                <a:latin typeface="Cambria Math"/>
                <a:cs typeface="Cambria Math"/>
              </a:rPr>
              <a:t>𝑦 </a:t>
            </a:r>
            <a:r>
              <a:rPr spc="-180" dirty="0">
                <a:solidFill>
                  <a:prstClr val="black"/>
                </a:solidFill>
                <a:latin typeface="Cambria Math"/>
                <a:cs typeface="Cambria Math"/>
              </a:rPr>
              <a:t> </a:t>
            </a:r>
            <a:r>
              <a:rPr dirty="0">
                <a:solidFill>
                  <a:prstClr val="black"/>
                </a:solidFill>
                <a:latin typeface="Cambria Math"/>
                <a:cs typeface="Cambria Math"/>
              </a:rPr>
              <a:t>𝐶</a:t>
            </a:r>
            <a:r>
              <a:rPr spc="170" dirty="0">
                <a:solidFill>
                  <a:prstClr val="black"/>
                </a:solidFill>
                <a:latin typeface="Cambria Math"/>
                <a:cs typeface="Cambria Math"/>
              </a:rPr>
              <a:t> </a:t>
            </a:r>
            <a:r>
              <a:rPr dirty="0">
                <a:solidFill>
                  <a:prstClr val="black"/>
                </a:solidFill>
                <a:latin typeface="Cambria Math"/>
                <a:cs typeface="Cambria Math"/>
              </a:rPr>
              <a:t>=</a:t>
            </a:r>
            <a:r>
              <a:rPr spc="114" dirty="0">
                <a:solidFill>
                  <a:prstClr val="black"/>
                </a:solidFill>
                <a:latin typeface="Cambria Math"/>
                <a:cs typeface="Cambria Math"/>
              </a:rPr>
              <a:t> </a:t>
            </a:r>
            <a:r>
              <a:rPr dirty="0">
                <a:solidFill>
                  <a:prstClr val="black"/>
                </a:solidFill>
                <a:latin typeface="Cambria Math"/>
                <a:cs typeface="Cambria Math"/>
              </a:rPr>
              <a:t>1 </a:t>
            </a:r>
            <a:r>
              <a:rPr spc="-50" dirty="0">
                <a:solidFill>
                  <a:prstClr val="black"/>
                </a:solidFill>
                <a:latin typeface="Cambria Math"/>
                <a:cs typeface="Cambria Math"/>
              </a:rPr>
              <a:t> </a:t>
            </a:r>
            <a:r>
              <a:rPr dirty="0">
                <a:solidFill>
                  <a:prstClr val="black"/>
                </a:solidFill>
                <a:latin typeface="Cambria Math"/>
                <a:cs typeface="Cambria Math"/>
              </a:rPr>
              <a:t>log</a:t>
            </a:r>
            <a:r>
              <a:rPr spc="-5" dirty="0">
                <a:solidFill>
                  <a:prstClr val="black"/>
                </a:solidFill>
                <a:latin typeface="Cambria Math"/>
                <a:cs typeface="Cambria Math"/>
              </a:rPr>
              <a:t>(</a:t>
            </a:r>
            <a:r>
              <a:rPr dirty="0">
                <a:solidFill>
                  <a:prstClr val="black"/>
                </a:solidFill>
                <a:latin typeface="Cambria Math"/>
                <a:cs typeface="Cambria Math"/>
              </a:rPr>
              <a:t>𝑃 </a:t>
            </a:r>
            <a:r>
              <a:rPr spc="-15" dirty="0">
                <a:solidFill>
                  <a:prstClr val="black"/>
                </a:solidFill>
                <a:latin typeface="Cambria Math"/>
                <a:cs typeface="Cambria Math"/>
              </a:rPr>
              <a:t> </a:t>
            </a:r>
            <a:r>
              <a:rPr dirty="0">
                <a:solidFill>
                  <a:prstClr val="black"/>
                </a:solidFill>
                <a:latin typeface="Cambria Math"/>
                <a:cs typeface="Cambria Math"/>
              </a:rPr>
              <a:t>𝑌</a:t>
            </a:r>
            <a:r>
              <a:rPr spc="150" dirty="0">
                <a:solidFill>
                  <a:prstClr val="black"/>
                </a:solidFill>
                <a:latin typeface="Cambria Math"/>
                <a:cs typeface="Cambria Math"/>
              </a:rPr>
              <a:t> </a:t>
            </a:r>
            <a:r>
              <a:rPr dirty="0">
                <a:solidFill>
                  <a:prstClr val="black"/>
                </a:solidFill>
                <a:latin typeface="Cambria Math"/>
                <a:cs typeface="Cambria Math"/>
              </a:rPr>
              <a:t>=</a:t>
            </a:r>
            <a:r>
              <a:rPr spc="105" dirty="0">
                <a:solidFill>
                  <a:prstClr val="black"/>
                </a:solidFill>
                <a:latin typeface="Cambria Math"/>
                <a:cs typeface="Cambria Math"/>
              </a:rPr>
              <a:t> </a:t>
            </a:r>
            <a:r>
              <a:rPr dirty="0">
                <a:solidFill>
                  <a:prstClr val="black"/>
                </a:solidFill>
                <a:latin typeface="Cambria Math"/>
                <a:cs typeface="Cambria Math"/>
              </a:rPr>
              <a:t>𝑦 </a:t>
            </a:r>
            <a:r>
              <a:rPr spc="-180" dirty="0">
                <a:solidFill>
                  <a:prstClr val="black"/>
                </a:solidFill>
                <a:latin typeface="Cambria Math"/>
                <a:cs typeface="Cambria Math"/>
              </a:rPr>
              <a:t> </a:t>
            </a:r>
            <a:r>
              <a:rPr dirty="0">
                <a:solidFill>
                  <a:prstClr val="black"/>
                </a:solidFill>
                <a:latin typeface="Cambria Math"/>
                <a:cs typeface="Cambria Math"/>
              </a:rPr>
              <a:t>𝐶</a:t>
            </a:r>
            <a:r>
              <a:rPr spc="170" dirty="0">
                <a:solidFill>
                  <a:prstClr val="black"/>
                </a:solidFill>
                <a:latin typeface="Cambria Math"/>
                <a:cs typeface="Cambria Math"/>
              </a:rPr>
              <a:t> </a:t>
            </a:r>
            <a:r>
              <a:rPr dirty="0">
                <a:solidFill>
                  <a:prstClr val="black"/>
                </a:solidFill>
                <a:latin typeface="Cambria Math"/>
                <a:cs typeface="Cambria Math"/>
              </a:rPr>
              <a:t>=</a:t>
            </a:r>
            <a:r>
              <a:rPr spc="114" dirty="0">
                <a:solidFill>
                  <a:prstClr val="black"/>
                </a:solidFill>
                <a:latin typeface="Cambria Math"/>
                <a:cs typeface="Cambria Math"/>
              </a:rPr>
              <a:t> </a:t>
            </a:r>
            <a:r>
              <a:rPr dirty="0">
                <a:solidFill>
                  <a:prstClr val="black"/>
                </a:solidFill>
                <a:latin typeface="Cambria Math"/>
                <a:cs typeface="Cambria Math"/>
              </a:rPr>
              <a:t>1	)</a:t>
            </a:r>
            <a:endParaRPr>
              <a:solidFill>
                <a:prstClr val="black"/>
              </a:solidFill>
              <a:latin typeface="Cambria Math"/>
              <a:cs typeface="Cambria Math"/>
            </a:endParaRPr>
          </a:p>
        </p:txBody>
      </p:sp>
      <p:sp>
        <p:nvSpPr>
          <p:cNvPr id="11" name="object 11"/>
          <p:cNvSpPr/>
          <p:nvPr/>
        </p:nvSpPr>
        <p:spPr>
          <a:xfrm>
            <a:off x="2889504" y="5433060"/>
            <a:ext cx="108585" cy="17145"/>
          </a:xfrm>
          <a:custGeom>
            <a:avLst/>
            <a:gdLst/>
            <a:ahLst/>
            <a:cxnLst/>
            <a:rect l="l" t="t" r="r" b="b"/>
            <a:pathLst>
              <a:path w="108584" h="17145">
                <a:moveTo>
                  <a:pt x="108203" y="0"/>
                </a:moveTo>
                <a:lnTo>
                  <a:pt x="0" y="0"/>
                </a:lnTo>
                <a:lnTo>
                  <a:pt x="0" y="16763"/>
                </a:lnTo>
                <a:lnTo>
                  <a:pt x="108203" y="16763"/>
                </a:lnTo>
                <a:lnTo>
                  <a:pt x="108203"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2" name="object 12"/>
          <p:cNvSpPr txBox="1"/>
          <p:nvPr/>
        </p:nvSpPr>
        <p:spPr>
          <a:xfrm>
            <a:off x="2876804" y="5165852"/>
            <a:ext cx="677545" cy="237244"/>
          </a:xfrm>
          <a:prstGeom prst="rect">
            <a:avLst/>
          </a:prstGeom>
        </p:spPr>
        <p:txBody>
          <a:bodyPr vert="horz" wrap="square" lIns="0" tIns="13970" rIns="0" bIns="0" rtlCol="0">
            <a:spAutoFit/>
          </a:bodyPr>
          <a:lstStyle/>
          <a:p>
            <a:pPr marL="12700">
              <a:spcBef>
                <a:spcPts val="110"/>
              </a:spcBef>
              <a:tabLst>
                <a:tab pos="556260" algn="l"/>
              </a:tabLst>
            </a:pPr>
            <a:r>
              <a:rPr sz="1450" spc="40" dirty="0">
                <a:solidFill>
                  <a:prstClr val="black"/>
                </a:solidFill>
                <a:latin typeface="Cambria Math"/>
                <a:cs typeface="Cambria Math"/>
              </a:rPr>
              <a:t>1	3</a:t>
            </a:r>
            <a:endParaRPr sz="1450">
              <a:solidFill>
                <a:prstClr val="black"/>
              </a:solidFill>
              <a:latin typeface="Cambria Math"/>
              <a:cs typeface="Cambria Math"/>
            </a:endParaRPr>
          </a:p>
        </p:txBody>
      </p:sp>
      <p:sp>
        <p:nvSpPr>
          <p:cNvPr id="13" name="object 13"/>
          <p:cNvSpPr txBox="1"/>
          <p:nvPr/>
        </p:nvSpPr>
        <p:spPr>
          <a:xfrm>
            <a:off x="3367511" y="5443256"/>
            <a:ext cx="241935" cy="237886"/>
          </a:xfrm>
          <a:prstGeom prst="rect">
            <a:avLst/>
          </a:prstGeom>
        </p:spPr>
        <p:txBody>
          <a:bodyPr vert="horz" wrap="square" lIns="0" tIns="14605" rIns="0" bIns="0" rtlCol="0">
            <a:spAutoFit/>
          </a:bodyPr>
          <a:lstStyle/>
          <a:p>
            <a:pPr marL="12700">
              <a:spcBef>
                <a:spcPts val="11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14" name="object 14"/>
          <p:cNvSpPr/>
          <p:nvPr/>
        </p:nvSpPr>
        <p:spPr>
          <a:xfrm>
            <a:off x="3380233" y="5433060"/>
            <a:ext cx="216535" cy="17145"/>
          </a:xfrm>
          <a:custGeom>
            <a:avLst/>
            <a:gdLst/>
            <a:ahLst/>
            <a:cxnLst/>
            <a:rect l="l" t="t" r="r" b="b"/>
            <a:pathLst>
              <a:path w="216535" h="17145">
                <a:moveTo>
                  <a:pt x="216407" y="0"/>
                </a:moveTo>
                <a:lnTo>
                  <a:pt x="0" y="0"/>
                </a:lnTo>
                <a:lnTo>
                  <a:pt x="0" y="16763"/>
                </a:lnTo>
                <a:lnTo>
                  <a:pt x="216407" y="16763"/>
                </a:lnTo>
                <a:lnTo>
                  <a:pt x="216407"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5" name="object 15"/>
          <p:cNvSpPr txBox="1"/>
          <p:nvPr/>
        </p:nvSpPr>
        <p:spPr>
          <a:xfrm>
            <a:off x="2491740" y="5246624"/>
            <a:ext cx="1515745" cy="330835"/>
          </a:xfrm>
          <a:prstGeom prst="rect">
            <a:avLst/>
          </a:prstGeom>
        </p:spPr>
        <p:txBody>
          <a:bodyPr vert="horz" wrap="square" lIns="0" tIns="12700" rIns="0" bIns="0" rtlCol="0">
            <a:spAutoFit/>
          </a:bodyPr>
          <a:lstStyle/>
          <a:p>
            <a:pPr marL="38100">
              <a:spcBef>
                <a:spcPts val="100"/>
              </a:spcBef>
              <a:tabLst>
                <a:tab pos="1147445" algn="l"/>
              </a:tabLst>
            </a:pPr>
            <a:r>
              <a:rPr sz="2000" dirty="0">
                <a:solidFill>
                  <a:prstClr val="black"/>
                </a:solidFill>
                <a:latin typeface="Calibri"/>
                <a:cs typeface="Calibri"/>
              </a:rPr>
              <a:t>=</a:t>
            </a:r>
            <a:r>
              <a:rPr sz="2000" dirty="0">
                <a:solidFill>
                  <a:prstClr val="black"/>
                </a:solidFill>
                <a:latin typeface="Cambria Math"/>
                <a:cs typeface="Cambria Math"/>
              </a:rPr>
              <a:t>−</a:t>
            </a:r>
            <a:r>
              <a:rPr sz="2000" spc="-105" dirty="0">
                <a:solidFill>
                  <a:prstClr val="black"/>
                </a:solidFill>
                <a:latin typeface="Cambria Math"/>
                <a:cs typeface="Cambria Math"/>
              </a:rPr>
              <a:t> </a:t>
            </a:r>
            <a:r>
              <a:rPr sz="2175" spc="60" baseline="-38314" dirty="0">
                <a:solidFill>
                  <a:prstClr val="black"/>
                </a:solidFill>
                <a:latin typeface="Cambria Math"/>
                <a:cs typeface="Cambria Math"/>
              </a:rPr>
              <a:t>2</a:t>
            </a:r>
            <a:r>
              <a:rPr sz="2175" spc="187" baseline="-38314" dirty="0">
                <a:solidFill>
                  <a:prstClr val="black"/>
                </a:solidFill>
                <a:latin typeface="Cambria Math"/>
                <a:cs typeface="Cambria Math"/>
              </a:rPr>
              <a:t> </a:t>
            </a:r>
            <a:r>
              <a:rPr sz="2000" dirty="0">
                <a:solidFill>
                  <a:prstClr val="black"/>
                </a:solidFill>
                <a:latin typeface="Cambria Math"/>
                <a:cs typeface="Cambria Math"/>
              </a:rPr>
              <a:t>×</a:t>
            </a:r>
            <a:r>
              <a:rPr sz="2000" spc="-5" dirty="0">
                <a:solidFill>
                  <a:prstClr val="black"/>
                </a:solidFill>
                <a:latin typeface="Cambria Math"/>
                <a:cs typeface="Cambria Math"/>
              </a:rPr>
              <a:t> </a:t>
            </a:r>
            <a:r>
              <a:rPr sz="2000" dirty="0">
                <a:solidFill>
                  <a:prstClr val="black"/>
                </a:solidFill>
                <a:latin typeface="Cambria Math"/>
                <a:cs typeface="Cambria Math"/>
              </a:rPr>
              <a:t>[	log</a:t>
            </a:r>
            <a:endParaRPr sz="2000">
              <a:solidFill>
                <a:prstClr val="black"/>
              </a:solidFill>
              <a:latin typeface="Cambria Math"/>
              <a:cs typeface="Cambria Math"/>
            </a:endParaRPr>
          </a:p>
        </p:txBody>
      </p:sp>
      <p:sp>
        <p:nvSpPr>
          <p:cNvPr id="16" name="object 16"/>
          <p:cNvSpPr/>
          <p:nvPr/>
        </p:nvSpPr>
        <p:spPr>
          <a:xfrm>
            <a:off x="4031513" y="5231114"/>
            <a:ext cx="422909" cy="420370"/>
          </a:xfrm>
          <a:custGeom>
            <a:avLst/>
            <a:gdLst/>
            <a:ahLst/>
            <a:cxnLst/>
            <a:rect l="l" t="t" r="r" b="b"/>
            <a:pathLst>
              <a:path w="422910" h="420370">
                <a:moveTo>
                  <a:pt x="331685" y="0"/>
                </a:moveTo>
                <a:lnTo>
                  <a:pt x="327710" y="9944"/>
                </a:lnTo>
                <a:lnTo>
                  <a:pt x="343355" y="22662"/>
                </a:lnTo>
                <a:lnTo>
                  <a:pt x="357238" y="39193"/>
                </a:lnTo>
                <a:lnTo>
                  <a:pt x="379717" y="83693"/>
                </a:lnTo>
                <a:lnTo>
                  <a:pt x="393930" y="141341"/>
                </a:lnTo>
                <a:lnTo>
                  <a:pt x="398665" y="210019"/>
                </a:lnTo>
                <a:lnTo>
                  <a:pt x="397489" y="245174"/>
                </a:lnTo>
                <a:lnTo>
                  <a:pt x="388078" y="307930"/>
                </a:lnTo>
                <a:lnTo>
                  <a:pt x="369521" y="359937"/>
                </a:lnTo>
                <a:lnTo>
                  <a:pt x="343455" y="397089"/>
                </a:lnTo>
                <a:lnTo>
                  <a:pt x="327710" y="409841"/>
                </a:lnTo>
                <a:lnTo>
                  <a:pt x="331685" y="419785"/>
                </a:lnTo>
                <a:lnTo>
                  <a:pt x="369042" y="389897"/>
                </a:lnTo>
                <a:lnTo>
                  <a:pt x="397865" y="341998"/>
                </a:lnTo>
                <a:lnTo>
                  <a:pt x="416267" y="280482"/>
                </a:lnTo>
                <a:lnTo>
                  <a:pt x="422401" y="209765"/>
                </a:lnTo>
                <a:lnTo>
                  <a:pt x="420868" y="173077"/>
                </a:lnTo>
                <a:lnTo>
                  <a:pt x="408600" y="106969"/>
                </a:lnTo>
                <a:lnTo>
                  <a:pt x="384521" y="51540"/>
                </a:lnTo>
                <a:lnTo>
                  <a:pt x="351431" y="12768"/>
                </a:lnTo>
                <a:lnTo>
                  <a:pt x="331685" y="0"/>
                </a:lnTo>
                <a:close/>
              </a:path>
              <a:path w="422910" h="420370">
                <a:moveTo>
                  <a:pt x="90601" y="0"/>
                </a:moveTo>
                <a:lnTo>
                  <a:pt x="53332" y="29948"/>
                </a:lnTo>
                <a:lnTo>
                  <a:pt x="24549" y="77546"/>
                </a:lnTo>
                <a:lnTo>
                  <a:pt x="6135" y="138812"/>
                </a:lnTo>
                <a:lnTo>
                  <a:pt x="0" y="209765"/>
                </a:lnTo>
                <a:lnTo>
                  <a:pt x="1533" y="246275"/>
                </a:lnTo>
                <a:lnTo>
                  <a:pt x="13807" y="312389"/>
                </a:lnTo>
                <a:lnTo>
                  <a:pt x="37879" y="368198"/>
                </a:lnTo>
                <a:lnTo>
                  <a:pt x="70906" y="407093"/>
                </a:lnTo>
                <a:lnTo>
                  <a:pt x="90601" y="419785"/>
                </a:lnTo>
                <a:lnTo>
                  <a:pt x="94703" y="409841"/>
                </a:lnTo>
                <a:lnTo>
                  <a:pt x="78904" y="397089"/>
                </a:lnTo>
                <a:lnTo>
                  <a:pt x="64938" y="380455"/>
                </a:lnTo>
                <a:lnTo>
                  <a:pt x="42506" y="335534"/>
                </a:lnTo>
                <a:lnTo>
                  <a:pt x="28430" y="277810"/>
                </a:lnTo>
                <a:lnTo>
                  <a:pt x="23736" y="210019"/>
                </a:lnTo>
                <a:lnTo>
                  <a:pt x="24921" y="174300"/>
                </a:lnTo>
                <a:lnTo>
                  <a:pt x="34398" y="111139"/>
                </a:lnTo>
                <a:lnTo>
                  <a:pt x="53043" y="59537"/>
                </a:lnTo>
                <a:lnTo>
                  <a:pt x="79051" y="22662"/>
                </a:lnTo>
                <a:lnTo>
                  <a:pt x="94703" y="9944"/>
                </a:lnTo>
                <a:lnTo>
                  <a:pt x="90601"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7" name="object 17"/>
          <p:cNvSpPr txBox="1"/>
          <p:nvPr/>
        </p:nvSpPr>
        <p:spPr>
          <a:xfrm>
            <a:off x="4121891" y="5111560"/>
            <a:ext cx="241935" cy="580390"/>
          </a:xfrm>
          <a:prstGeom prst="rect">
            <a:avLst/>
          </a:prstGeom>
        </p:spPr>
        <p:txBody>
          <a:bodyPr vert="horz" wrap="square" lIns="0" tIns="68580" rIns="0" bIns="0" rtlCol="0">
            <a:spAutoFit/>
          </a:bodyPr>
          <a:lstStyle/>
          <a:p>
            <a:pPr marL="66040">
              <a:spcBef>
                <a:spcPts val="540"/>
              </a:spcBef>
            </a:pPr>
            <a:r>
              <a:rPr sz="1450" spc="40" dirty="0">
                <a:solidFill>
                  <a:prstClr val="black"/>
                </a:solidFill>
                <a:latin typeface="Cambria Math"/>
                <a:cs typeface="Cambria Math"/>
              </a:rPr>
              <a:t>3</a:t>
            </a:r>
            <a:endParaRPr sz="1450">
              <a:solidFill>
                <a:prstClr val="black"/>
              </a:solidFill>
              <a:latin typeface="Cambria Math"/>
              <a:cs typeface="Cambria Math"/>
            </a:endParaRPr>
          </a:p>
          <a:p>
            <a:pPr marL="12700">
              <a:spcBef>
                <a:spcPts val="44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18" name="object 18"/>
          <p:cNvSpPr/>
          <p:nvPr/>
        </p:nvSpPr>
        <p:spPr>
          <a:xfrm>
            <a:off x="4134612" y="5433060"/>
            <a:ext cx="216535" cy="17145"/>
          </a:xfrm>
          <a:custGeom>
            <a:avLst/>
            <a:gdLst/>
            <a:ahLst/>
            <a:cxnLst/>
            <a:rect l="l" t="t" r="r" b="b"/>
            <a:pathLst>
              <a:path w="216535" h="17145">
                <a:moveTo>
                  <a:pt x="216407" y="0"/>
                </a:moveTo>
                <a:lnTo>
                  <a:pt x="0" y="0"/>
                </a:lnTo>
                <a:lnTo>
                  <a:pt x="0" y="16763"/>
                </a:lnTo>
                <a:lnTo>
                  <a:pt x="216407" y="16763"/>
                </a:lnTo>
                <a:lnTo>
                  <a:pt x="216407"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9" name="object 19"/>
          <p:cNvSpPr txBox="1"/>
          <p:nvPr/>
        </p:nvSpPr>
        <p:spPr>
          <a:xfrm>
            <a:off x="4818379" y="5165852"/>
            <a:ext cx="133350" cy="237244"/>
          </a:xfrm>
          <a:prstGeom prst="rect">
            <a:avLst/>
          </a:prstGeom>
        </p:spPr>
        <p:txBody>
          <a:bodyPr vert="horz" wrap="square" lIns="0" tIns="13970" rIns="0" bIns="0" rtlCol="0">
            <a:spAutoFit/>
          </a:bodyPr>
          <a:lstStyle/>
          <a:p>
            <a:pPr marL="12700">
              <a:spcBef>
                <a:spcPts val="110"/>
              </a:spcBef>
            </a:pPr>
            <a:r>
              <a:rPr sz="1450" spc="40" dirty="0">
                <a:solidFill>
                  <a:prstClr val="black"/>
                </a:solidFill>
                <a:latin typeface="Cambria Math"/>
                <a:cs typeface="Cambria Math"/>
              </a:rPr>
              <a:t>0</a:t>
            </a:r>
            <a:endParaRPr sz="1450">
              <a:solidFill>
                <a:prstClr val="black"/>
              </a:solidFill>
              <a:latin typeface="Cambria Math"/>
              <a:cs typeface="Cambria Math"/>
            </a:endParaRPr>
          </a:p>
        </p:txBody>
      </p:sp>
      <p:sp>
        <p:nvSpPr>
          <p:cNvPr id="20" name="object 20"/>
          <p:cNvSpPr txBox="1"/>
          <p:nvPr/>
        </p:nvSpPr>
        <p:spPr>
          <a:xfrm>
            <a:off x="4765019" y="5443256"/>
            <a:ext cx="241935" cy="237886"/>
          </a:xfrm>
          <a:prstGeom prst="rect">
            <a:avLst/>
          </a:prstGeom>
        </p:spPr>
        <p:txBody>
          <a:bodyPr vert="horz" wrap="square" lIns="0" tIns="14605" rIns="0" bIns="0" rtlCol="0">
            <a:spAutoFit/>
          </a:bodyPr>
          <a:lstStyle/>
          <a:p>
            <a:pPr marL="12700">
              <a:spcBef>
                <a:spcPts val="11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21" name="object 21"/>
          <p:cNvSpPr/>
          <p:nvPr/>
        </p:nvSpPr>
        <p:spPr>
          <a:xfrm>
            <a:off x="4777741"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2" name="object 22"/>
          <p:cNvSpPr/>
          <p:nvPr/>
        </p:nvSpPr>
        <p:spPr>
          <a:xfrm>
            <a:off x="5471160"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3" name="object 23"/>
          <p:cNvSpPr txBox="1"/>
          <p:nvPr/>
        </p:nvSpPr>
        <p:spPr>
          <a:xfrm>
            <a:off x="5511801" y="5165852"/>
            <a:ext cx="578485" cy="237244"/>
          </a:xfrm>
          <a:prstGeom prst="rect">
            <a:avLst/>
          </a:prstGeom>
        </p:spPr>
        <p:txBody>
          <a:bodyPr vert="horz" wrap="square" lIns="0" tIns="13970" rIns="0" bIns="0" rtlCol="0">
            <a:spAutoFit/>
          </a:bodyPr>
          <a:lstStyle/>
          <a:p>
            <a:pPr marL="12700">
              <a:spcBef>
                <a:spcPts val="110"/>
              </a:spcBef>
              <a:tabLst>
                <a:tab pos="457200" algn="l"/>
              </a:tabLst>
            </a:pPr>
            <a:r>
              <a:rPr sz="1450" spc="40" dirty="0">
                <a:solidFill>
                  <a:prstClr val="black"/>
                </a:solidFill>
                <a:latin typeface="Cambria Math"/>
                <a:cs typeface="Cambria Math"/>
              </a:rPr>
              <a:t>0	7</a:t>
            </a:r>
            <a:endParaRPr sz="1450">
              <a:solidFill>
                <a:prstClr val="black"/>
              </a:solidFill>
              <a:latin typeface="Cambria Math"/>
              <a:cs typeface="Cambria Math"/>
            </a:endParaRPr>
          </a:p>
        </p:txBody>
      </p:sp>
      <p:sp>
        <p:nvSpPr>
          <p:cNvPr id="24" name="object 24"/>
          <p:cNvSpPr txBox="1"/>
          <p:nvPr/>
        </p:nvSpPr>
        <p:spPr>
          <a:xfrm>
            <a:off x="5458438" y="5443256"/>
            <a:ext cx="687070" cy="237886"/>
          </a:xfrm>
          <a:prstGeom prst="rect">
            <a:avLst/>
          </a:prstGeom>
        </p:spPr>
        <p:txBody>
          <a:bodyPr vert="horz" wrap="square" lIns="0" tIns="14605" rIns="0" bIns="0" rtlCol="0">
            <a:spAutoFit/>
          </a:bodyPr>
          <a:lstStyle/>
          <a:p>
            <a:pPr marL="12700">
              <a:spcBef>
                <a:spcPts val="115"/>
              </a:spcBef>
              <a:tabLst>
                <a:tab pos="457200" algn="l"/>
              </a:tabLst>
            </a:pPr>
            <a:r>
              <a:rPr sz="1450" spc="45" dirty="0">
                <a:solidFill>
                  <a:prstClr val="black"/>
                </a:solidFill>
                <a:latin typeface="Cambria Math"/>
                <a:cs typeface="Cambria Math"/>
              </a:rPr>
              <a:t>1</a:t>
            </a:r>
            <a:r>
              <a:rPr sz="1450" spc="40" dirty="0">
                <a:solidFill>
                  <a:prstClr val="black"/>
                </a:solidFill>
                <a:latin typeface="Cambria Math"/>
                <a:cs typeface="Cambria Math"/>
              </a:rPr>
              <a:t>0</a:t>
            </a:r>
            <a:r>
              <a:rPr sz="1450" dirty="0">
                <a:solidFill>
                  <a:prstClr val="black"/>
                </a:solidFill>
                <a:latin typeface="Cambria Math"/>
                <a:cs typeface="Cambria Math"/>
              </a:rPr>
              <a:t>	</a:t>
            </a: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25" name="object 25"/>
          <p:cNvSpPr/>
          <p:nvPr/>
        </p:nvSpPr>
        <p:spPr>
          <a:xfrm>
            <a:off x="5916168"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6" name="object 26"/>
          <p:cNvSpPr txBox="1"/>
          <p:nvPr/>
        </p:nvSpPr>
        <p:spPr>
          <a:xfrm>
            <a:off x="6650228" y="5165852"/>
            <a:ext cx="133350" cy="237244"/>
          </a:xfrm>
          <a:prstGeom prst="rect">
            <a:avLst/>
          </a:prstGeom>
        </p:spPr>
        <p:txBody>
          <a:bodyPr vert="horz" wrap="square" lIns="0" tIns="13970" rIns="0" bIns="0" rtlCol="0">
            <a:spAutoFit/>
          </a:bodyPr>
          <a:lstStyle/>
          <a:p>
            <a:pPr marL="12700">
              <a:spcBef>
                <a:spcPts val="110"/>
              </a:spcBef>
            </a:pPr>
            <a:r>
              <a:rPr sz="1450" spc="40" dirty="0">
                <a:solidFill>
                  <a:prstClr val="black"/>
                </a:solidFill>
                <a:latin typeface="Cambria Math"/>
                <a:cs typeface="Cambria Math"/>
              </a:rPr>
              <a:t>7</a:t>
            </a:r>
            <a:endParaRPr sz="1450">
              <a:solidFill>
                <a:prstClr val="black"/>
              </a:solidFill>
              <a:latin typeface="Cambria Math"/>
              <a:cs typeface="Cambria Math"/>
            </a:endParaRPr>
          </a:p>
        </p:txBody>
      </p:sp>
      <p:sp>
        <p:nvSpPr>
          <p:cNvPr id="27" name="object 27"/>
          <p:cNvSpPr txBox="1"/>
          <p:nvPr/>
        </p:nvSpPr>
        <p:spPr>
          <a:xfrm>
            <a:off x="6596867" y="5443256"/>
            <a:ext cx="239395" cy="237886"/>
          </a:xfrm>
          <a:prstGeom prst="rect">
            <a:avLst/>
          </a:prstGeom>
        </p:spPr>
        <p:txBody>
          <a:bodyPr vert="horz" wrap="square" lIns="0" tIns="14605" rIns="0" bIns="0" rtlCol="0">
            <a:spAutoFit/>
          </a:bodyPr>
          <a:lstStyle/>
          <a:p>
            <a:pPr marL="12700">
              <a:spcBef>
                <a:spcPts val="115"/>
              </a:spcBef>
            </a:pPr>
            <a:r>
              <a:rPr sz="1450" spc="30" dirty="0">
                <a:solidFill>
                  <a:prstClr val="black"/>
                </a:solidFill>
                <a:latin typeface="Cambria Math"/>
                <a:cs typeface="Cambria Math"/>
              </a:rPr>
              <a:t>10</a:t>
            </a:r>
            <a:endParaRPr sz="1450">
              <a:solidFill>
                <a:prstClr val="black"/>
              </a:solidFill>
              <a:latin typeface="Cambria Math"/>
              <a:cs typeface="Cambria Math"/>
            </a:endParaRPr>
          </a:p>
        </p:txBody>
      </p:sp>
      <p:sp>
        <p:nvSpPr>
          <p:cNvPr id="28" name="object 28"/>
          <p:cNvSpPr/>
          <p:nvPr/>
        </p:nvSpPr>
        <p:spPr>
          <a:xfrm>
            <a:off x="6609589"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9" name="object 29"/>
          <p:cNvSpPr txBox="1"/>
          <p:nvPr/>
        </p:nvSpPr>
        <p:spPr>
          <a:xfrm>
            <a:off x="4518151" y="5246624"/>
            <a:ext cx="3600450" cy="330835"/>
          </a:xfrm>
          <a:prstGeom prst="rect">
            <a:avLst/>
          </a:prstGeom>
        </p:spPr>
        <p:txBody>
          <a:bodyPr vert="horz" wrap="square" lIns="0" tIns="12700" rIns="0" bIns="0" rtlCol="0">
            <a:spAutoFit/>
          </a:bodyPr>
          <a:lstStyle/>
          <a:p>
            <a:pPr marL="12700">
              <a:spcBef>
                <a:spcPts val="100"/>
              </a:spcBef>
              <a:tabLst>
                <a:tab pos="518159" algn="l"/>
                <a:tab pos="1169035" algn="l"/>
                <a:tab pos="1655445" algn="l"/>
                <a:tab pos="2305685" algn="l"/>
              </a:tabLst>
            </a:pPr>
            <a:r>
              <a:rPr sz="2000" dirty="0">
                <a:solidFill>
                  <a:prstClr val="black"/>
                </a:solidFill>
                <a:latin typeface="Cambria Math"/>
                <a:cs typeface="Cambria Math"/>
              </a:rPr>
              <a:t>+	</a:t>
            </a:r>
            <a:r>
              <a:rPr sz="2000" spc="-5" dirty="0">
                <a:solidFill>
                  <a:prstClr val="black"/>
                </a:solidFill>
                <a:latin typeface="Cambria Math"/>
                <a:cs typeface="Cambria Math"/>
              </a:rPr>
              <a:t>log(	</a:t>
            </a:r>
            <a:r>
              <a:rPr sz="2000" spc="-15" dirty="0">
                <a:solidFill>
                  <a:prstClr val="black"/>
                </a:solidFill>
                <a:latin typeface="Cambria Math"/>
                <a:cs typeface="Cambria Math"/>
              </a:rPr>
              <a:t>)</a:t>
            </a:r>
            <a:r>
              <a:rPr sz="2000" spc="-15" dirty="0">
                <a:solidFill>
                  <a:prstClr val="black"/>
                </a:solidFill>
                <a:latin typeface="Calibri"/>
                <a:cs typeface="Calibri"/>
              </a:rPr>
              <a:t>+	</a:t>
            </a:r>
            <a:r>
              <a:rPr sz="2000" dirty="0">
                <a:solidFill>
                  <a:prstClr val="black"/>
                </a:solidFill>
                <a:latin typeface="Cambria Math"/>
                <a:cs typeface="Cambria Math"/>
              </a:rPr>
              <a:t>log(	</a:t>
            </a:r>
            <a:r>
              <a:rPr sz="2000" spc="-5" dirty="0">
                <a:solidFill>
                  <a:prstClr val="black"/>
                </a:solidFill>
                <a:latin typeface="Cambria Math"/>
                <a:cs typeface="Cambria Math"/>
              </a:rPr>
              <a:t>)]</a:t>
            </a:r>
            <a:r>
              <a:rPr sz="2000" spc="75" dirty="0">
                <a:solidFill>
                  <a:prstClr val="black"/>
                </a:solidFill>
                <a:latin typeface="Cambria Math"/>
                <a:cs typeface="Cambria Math"/>
              </a:rPr>
              <a:t> </a:t>
            </a:r>
            <a:r>
              <a:rPr sz="2000" dirty="0">
                <a:solidFill>
                  <a:prstClr val="black"/>
                </a:solidFill>
                <a:latin typeface="Cambria Math"/>
                <a:cs typeface="Cambria Math"/>
              </a:rPr>
              <a:t>=</a:t>
            </a:r>
            <a:r>
              <a:rPr sz="2000" spc="80" dirty="0">
                <a:solidFill>
                  <a:prstClr val="black"/>
                </a:solidFill>
                <a:latin typeface="Cambria Math"/>
                <a:cs typeface="Cambria Math"/>
              </a:rPr>
              <a:t> </a:t>
            </a:r>
            <a:r>
              <a:rPr sz="2000" spc="-5" dirty="0">
                <a:solidFill>
                  <a:srgbClr val="FF0000"/>
                </a:solidFill>
                <a:latin typeface="Cambria Math"/>
                <a:cs typeface="Cambria Math"/>
              </a:rPr>
              <a:t>0.4406</a:t>
            </a:r>
            <a:endParaRPr sz="2000">
              <a:solidFill>
                <a:prstClr val="black"/>
              </a:solidFill>
              <a:latin typeface="Cambria Math"/>
              <a:cs typeface="Cambria Math"/>
            </a:endParaRPr>
          </a:p>
        </p:txBody>
      </p:sp>
      <p:sp>
        <p:nvSpPr>
          <p:cNvPr id="30" name="object 30"/>
          <p:cNvSpPr txBox="1"/>
          <p:nvPr/>
        </p:nvSpPr>
        <p:spPr>
          <a:xfrm>
            <a:off x="2517140" y="6157714"/>
            <a:ext cx="1763395" cy="299720"/>
          </a:xfrm>
          <a:prstGeom prst="rect">
            <a:avLst/>
          </a:prstGeom>
        </p:spPr>
        <p:txBody>
          <a:bodyPr vert="horz" wrap="square" lIns="0" tIns="12700" rIns="0" bIns="0" rtlCol="0">
            <a:spAutoFit/>
          </a:bodyPr>
          <a:lstStyle/>
          <a:p>
            <a:pPr marL="12700">
              <a:spcBef>
                <a:spcPts val="100"/>
              </a:spcBef>
            </a:pPr>
            <a:r>
              <a:rPr spc="-35" dirty="0">
                <a:solidFill>
                  <a:srgbClr val="FF0000"/>
                </a:solidFill>
                <a:latin typeface="Calibri"/>
                <a:cs typeface="Calibri"/>
              </a:rPr>
              <a:t>We </a:t>
            </a:r>
            <a:r>
              <a:rPr dirty="0">
                <a:solidFill>
                  <a:srgbClr val="FF0000"/>
                </a:solidFill>
                <a:latin typeface="Calibri"/>
                <a:cs typeface="Calibri"/>
              </a:rPr>
              <a:t>used</a:t>
            </a:r>
            <a:r>
              <a:rPr spc="-40" dirty="0">
                <a:solidFill>
                  <a:srgbClr val="FF0000"/>
                </a:solidFill>
                <a:latin typeface="Calibri"/>
                <a:cs typeface="Calibri"/>
              </a:rPr>
              <a:t> </a:t>
            </a:r>
            <a:r>
              <a:rPr spc="-5" dirty="0">
                <a:solidFill>
                  <a:srgbClr val="FF0000"/>
                </a:solidFill>
                <a:latin typeface="Calibri"/>
                <a:cs typeface="Calibri"/>
              </a:rPr>
              <a:t>0log(0)=0</a:t>
            </a:r>
            <a:endParaRPr>
              <a:solidFill>
                <a:prstClr val="black"/>
              </a:solidFill>
              <a:latin typeface="Calibri"/>
              <a:cs typeface="Calibri"/>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190A72-19A9-FE7C-7032-F5B1E633A2E0}"/>
                  </a:ext>
                </a:extLst>
              </p:cNvPr>
              <p:cNvSpPr txBox="1"/>
              <p:nvPr/>
            </p:nvSpPr>
            <p:spPr>
              <a:xfrm>
                <a:off x="5253888" y="4369172"/>
                <a:ext cx="406971"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e>
                      </m:nary>
                    </m:oMath>
                  </m:oMathPara>
                </a14:m>
                <a:endParaRPr lang="en-US" dirty="0"/>
              </a:p>
            </p:txBody>
          </p:sp>
        </mc:Choice>
        <mc:Fallback xmlns="">
          <p:sp>
            <p:nvSpPr>
              <p:cNvPr id="31" name="TextBox 30">
                <a:extLst>
                  <a:ext uri="{FF2B5EF4-FFF2-40B4-BE49-F238E27FC236}">
                    <a16:creationId xmlns:a16="http://schemas.microsoft.com/office/drawing/2014/main" id="{43190A72-19A9-FE7C-7032-F5B1E633A2E0}"/>
                  </a:ext>
                </a:extLst>
              </p:cNvPr>
              <p:cNvSpPr txBox="1">
                <a:spLocks noRot="1" noChangeAspect="1" noMove="1" noResize="1" noEditPoints="1" noAdjustHandles="1" noChangeArrowheads="1" noChangeShapeType="1" noTextEdit="1"/>
              </p:cNvSpPr>
              <p:nvPr/>
            </p:nvSpPr>
            <p:spPr>
              <a:xfrm>
                <a:off x="5253888" y="4369172"/>
                <a:ext cx="406971" cy="670696"/>
              </a:xfrm>
              <a:prstGeom prst="rect">
                <a:avLst/>
              </a:prstGeom>
              <a:blipFill>
                <a:blip r:embed="rId2"/>
                <a:stretch>
                  <a:fillRect l="-200000" t="-149057" r="-118182" b="-203774"/>
                </a:stretch>
              </a:blipFill>
            </p:spPr>
            <p:txBody>
              <a:bodyPr/>
              <a:lstStyle/>
              <a:p>
                <a:r>
                  <a:rPr lang="en-US">
                    <a:noFill/>
                  </a:rPr>
                  <a:t> </a:t>
                </a:r>
              </a:p>
            </p:txBody>
          </p:sp>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411" y="191836"/>
            <a:ext cx="9753176" cy="1243289"/>
          </a:xfrm>
          <a:prstGeom prst="rect">
            <a:avLst/>
          </a:prstGeom>
        </p:spPr>
        <p:txBody>
          <a:bodyPr vert="horz" wrap="square" lIns="0" tIns="12065" rIns="0" bIns="0" rtlCol="0">
            <a:spAutoFit/>
          </a:bodyPr>
          <a:lstStyle/>
          <a:p>
            <a:pPr marL="1454150" marR="5080" indent="-1442085">
              <a:spcBef>
                <a:spcPts val="95"/>
              </a:spcBef>
            </a:pPr>
            <a:r>
              <a:rPr spc="-5" dirty="0"/>
              <a:t>H(Y|C):</a:t>
            </a:r>
            <a:r>
              <a:rPr spc="10" dirty="0"/>
              <a:t> </a:t>
            </a:r>
            <a:r>
              <a:rPr spc="-10" dirty="0"/>
              <a:t>conditional</a:t>
            </a:r>
            <a:r>
              <a:rPr spc="-25" dirty="0"/>
              <a:t> entropy</a:t>
            </a:r>
            <a:r>
              <a:rPr spc="-20" dirty="0"/>
              <a:t> </a:t>
            </a:r>
            <a:r>
              <a:rPr spc="-5" dirty="0"/>
              <a:t>of</a:t>
            </a:r>
            <a:r>
              <a:rPr spc="5" dirty="0"/>
              <a:t> </a:t>
            </a:r>
            <a:r>
              <a:rPr spc="-5" dirty="0"/>
              <a:t>class </a:t>
            </a:r>
            <a:r>
              <a:rPr spc="-890" dirty="0"/>
              <a:t> </a:t>
            </a:r>
            <a:r>
              <a:rPr spc="-5" dirty="0"/>
              <a:t>labels</a:t>
            </a:r>
            <a:r>
              <a:rPr spc="-30" dirty="0"/>
              <a:t> for</a:t>
            </a:r>
            <a:r>
              <a:rPr dirty="0"/>
              <a:t> </a:t>
            </a:r>
            <a:r>
              <a:rPr spc="-15" dirty="0"/>
              <a:t>clustering</a:t>
            </a:r>
            <a:r>
              <a:rPr spc="5" dirty="0"/>
              <a:t> </a:t>
            </a:r>
            <a:r>
              <a:rPr spc="-5" dirty="0"/>
              <a:t>C</a:t>
            </a:r>
          </a:p>
        </p:txBody>
      </p:sp>
      <p:sp>
        <p:nvSpPr>
          <p:cNvPr id="3" name="object 3"/>
          <p:cNvSpPr txBox="1"/>
          <p:nvPr/>
        </p:nvSpPr>
        <p:spPr>
          <a:xfrm>
            <a:off x="2059941" y="1502329"/>
            <a:ext cx="5708015" cy="2379980"/>
          </a:xfrm>
          <a:prstGeom prst="rect">
            <a:avLst/>
          </a:prstGeom>
        </p:spPr>
        <p:txBody>
          <a:bodyPr vert="horz" wrap="square" lIns="0" tIns="118110" rIns="0" bIns="0" rtlCol="0">
            <a:spAutoFit/>
          </a:bodyPr>
          <a:lstStyle/>
          <a:p>
            <a:pPr marL="355600" indent="-342900">
              <a:spcBef>
                <a:spcPts val="930"/>
              </a:spcBef>
              <a:buFont typeface="Arial MT"/>
              <a:buChar char="•"/>
              <a:tabLst>
                <a:tab pos="354965" algn="l"/>
                <a:tab pos="355600" algn="l"/>
              </a:tabLst>
            </a:pPr>
            <a:r>
              <a:rPr sz="3200" spc="-75" dirty="0">
                <a:solidFill>
                  <a:prstClr val="black"/>
                </a:solidFill>
                <a:latin typeface="Calibri"/>
                <a:cs typeface="Calibri"/>
              </a:rPr>
              <a:t>Now,</a:t>
            </a:r>
            <a:r>
              <a:rPr sz="3200" spc="-30" dirty="0">
                <a:solidFill>
                  <a:prstClr val="black"/>
                </a:solidFill>
                <a:latin typeface="Calibri"/>
                <a:cs typeface="Calibri"/>
              </a:rPr>
              <a:t> </a:t>
            </a:r>
            <a:r>
              <a:rPr sz="3200" spc="-10" dirty="0">
                <a:solidFill>
                  <a:prstClr val="black"/>
                </a:solidFill>
                <a:latin typeface="Calibri"/>
                <a:cs typeface="Calibri"/>
              </a:rPr>
              <a:t>consider</a:t>
            </a:r>
            <a:r>
              <a:rPr sz="3200" spc="-15" dirty="0">
                <a:solidFill>
                  <a:prstClr val="black"/>
                </a:solidFill>
                <a:latin typeface="Calibri"/>
                <a:cs typeface="Calibri"/>
              </a:rPr>
              <a:t> </a:t>
            </a:r>
            <a:r>
              <a:rPr sz="3200" spc="-10" dirty="0">
                <a:solidFill>
                  <a:prstClr val="black"/>
                </a:solidFill>
                <a:latin typeface="Calibri"/>
                <a:cs typeface="Calibri"/>
              </a:rPr>
              <a:t>Cluster-2:</a:t>
            </a:r>
            <a:endParaRPr sz="3200">
              <a:solidFill>
                <a:prstClr val="black"/>
              </a:solidFill>
              <a:latin typeface="Calibri"/>
              <a:cs typeface="Calibri"/>
            </a:endParaRPr>
          </a:p>
          <a:p>
            <a:pPr marL="756285" lvl="1" indent="-287020">
              <a:spcBef>
                <a:spcPts val="620"/>
              </a:spcBef>
              <a:buFont typeface="Arial MT"/>
              <a:buChar char="–"/>
              <a:tabLst>
                <a:tab pos="756920" algn="l"/>
              </a:tabLst>
            </a:pPr>
            <a:r>
              <a:rPr sz="2400" spc="-5" dirty="0">
                <a:solidFill>
                  <a:prstClr val="black"/>
                </a:solidFill>
                <a:latin typeface="Calibri"/>
                <a:cs typeface="Calibri"/>
              </a:rPr>
              <a:t>P(Y=1|C=2)=2/10</a:t>
            </a:r>
            <a:r>
              <a:rPr sz="2400" spc="-25" dirty="0">
                <a:solidFill>
                  <a:prstClr val="black"/>
                </a:solidFill>
                <a:latin typeface="Calibri"/>
                <a:cs typeface="Calibri"/>
              </a:rPr>
              <a:t> </a:t>
            </a:r>
            <a:r>
              <a:rPr spc="-10" dirty="0">
                <a:solidFill>
                  <a:prstClr val="black"/>
                </a:solidFill>
                <a:latin typeface="Calibri"/>
                <a:cs typeface="Calibri"/>
              </a:rPr>
              <a:t>(two</a:t>
            </a:r>
            <a:r>
              <a:rPr spc="15" dirty="0">
                <a:solidFill>
                  <a:prstClr val="black"/>
                </a:solidFill>
                <a:latin typeface="Calibri"/>
                <a:cs typeface="Calibri"/>
              </a:rPr>
              <a:t> </a:t>
            </a:r>
            <a:r>
              <a:rPr spc="-5" dirty="0">
                <a:solidFill>
                  <a:prstClr val="black"/>
                </a:solidFill>
                <a:latin typeface="Calibri"/>
                <a:cs typeface="Calibri"/>
              </a:rPr>
              <a:t>triangles</a:t>
            </a:r>
            <a:r>
              <a:rPr spc="20" dirty="0">
                <a:solidFill>
                  <a:prstClr val="black"/>
                </a:solidFill>
                <a:latin typeface="Calibri"/>
                <a:cs typeface="Calibri"/>
              </a:rPr>
              <a:t> </a:t>
            </a:r>
            <a:r>
              <a:rPr spc="-5" dirty="0">
                <a:solidFill>
                  <a:prstClr val="black"/>
                </a:solidFill>
                <a:latin typeface="Calibri"/>
                <a:cs typeface="Calibri"/>
              </a:rPr>
              <a:t>in</a:t>
            </a:r>
            <a:r>
              <a:rPr spc="15"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5" dirty="0">
                <a:solidFill>
                  <a:prstClr val="black"/>
                </a:solidFill>
                <a:latin typeface="Calibri"/>
                <a:cs typeface="Calibri"/>
              </a:rPr>
              <a:t>P(Y=2|C=2)=3/10</a:t>
            </a:r>
            <a:r>
              <a:rPr sz="2400" spc="-25" dirty="0">
                <a:solidFill>
                  <a:prstClr val="black"/>
                </a:solidFill>
                <a:latin typeface="Calibri"/>
                <a:cs typeface="Calibri"/>
              </a:rPr>
              <a:t> </a:t>
            </a:r>
            <a:r>
              <a:rPr spc="-10" dirty="0">
                <a:solidFill>
                  <a:prstClr val="black"/>
                </a:solidFill>
                <a:latin typeface="Calibri"/>
                <a:cs typeface="Calibri"/>
              </a:rPr>
              <a:t>(three</a:t>
            </a:r>
            <a:r>
              <a:rPr spc="20" dirty="0">
                <a:solidFill>
                  <a:prstClr val="black"/>
                </a:solidFill>
                <a:latin typeface="Calibri"/>
                <a:cs typeface="Calibri"/>
              </a:rPr>
              <a:t> </a:t>
            </a:r>
            <a:r>
              <a:rPr spc="-10" dirty="0">
                <a:solidFill>
                  <a:prstClr val="black"/>
                </a:solidFill>
                <a:latin typeface="Calibri"/>
                <a:cs typeface="Calibri"/>
              </a:rPr>
              <a:t>rectangles</a:t>
            </a:r>
            <a:r>
              <a:rPr spc="20" dirty="0">
                <a:solidFill>
                  <a:prstClr val="black"/>
                </a:solidFill>
                <a:latin typeface="Calibri"/>
                <a:cs typeface="Calibri"/>
              </a:rPr>
              <a:t> </a:t>
            </a:r>
            <a:r>
              <a:rPr spc="-5" dirty="0">
                <a:solidFill>
                  <a:prstClr val="black"/>
                </a:solidFill>
                <a:latin typeface="Calibri"/>
                <a:cs typeface="Calibri"/>
              </a:rPr>
              <a:t>in</a:t>
            </a:r>
            <a:r>
              <a:rPr spc="15"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5" dirty="0">
                <a:solidFill>
                  <a:prstClr val="black"/>
                </a:solidFill>
                <a:latin typeface="Calibri"/>
                <a:cs typeface="Calibri"/>
              </a:rPr>
              <a:t>P(Y=3|C=2)=5/10</a:t>
            </a:r>
            <a:r>
              <a:rPr sz="2400" spc="-30" dirty="0">
                <a:solidFill>
                  <a:prstClr val="black"/>
                </a:solidFill>
                <a:latin typeface="Calibri"/>
                <a:cs typeface="Calibri"/>
              </a:rPr>
              <a:t> </a:t>
            </a:r>
            <a:r>
              <a:rPr spc="-5" dirty="0">
                <a:solidFill>
                  <a:prstClr val="black"/>
                </a:solidFill>
                <a:latin typeface="Calibri"/>
                <a:cs typeface="Calibri"/>
              </a:rPr>
              <a:t>(five</a:t>
            </a:r>
            <a:r>
              <a:rPr spc="10" dirty="0">
                <a:solidFill>
                  <a:prstClr val="black"/>
                </a:solidFill>
                <a:latin typeface="Calibri"/>
                <a:cs typeface="Calibri"/>
              </a:rPr>
              <a:t> </a:t>
            </a:r>
            <a:r>
              <a:rPr spc="-20" dirty="0">
                <a:solidFill>
                  <a:prstClr val="black"/>
                </a:solidFill>
                <a:latin typeface="Calibri"/>
                <a:cs typeface="Calibri"/>
              </a:rPr>
              <a:t>stars</a:t>
            </a:r>
            <a:r>
              <a:rPr spc="-10" dirty="0">
                <a:solidFill>
                  <a:prstClr val="black"/>
                </a:solidFill>
                <a:latin typeface="Calibri"/>
                <a:cs typeface="Calibri"/>
              </a:rPr>
              <a:t> </a:t>
            </a:r>
            <a:r>
              <a:rPr spc="-5" dirty="0">
                <a:solidFill>
                  <a:prstClr val="black"/>
                </a:solidFill>
                <a:latin typeface="Calibri"/>
                <a:cs typeface="Calibri"/>
              </a:rPr>
              <a:t>in</a:t>
            </a:r>
            <a:r>
              <a:rPr spc="10" dirty="0">
                <a:solidFill>
                  <a:prstClr val="black"/>
                </a:solidFill>
                <a:latin typeface="Calibri"/>
                <a:cs typeface="Calibri"/>
              </a:rPr>
              <a:t> </a:t>
            </a:r>
            <a:r>
              <a:rPr spc="-10" dirty="0">
                <a:solidFill>
                  <a:prstClr val="black"/>
                </a:solidFill>
                <a:latin typeface="Calibri"/>
                <a:cs typeface="Calibri"/>
              </a:rPr>
              <a:t>cluster-1)</a:t>
            </a:r>
            <a:endParaRPr>
              <a:solidFill>
                <a:prstClr val="black"/>
              </a:solidFill>
              <a:latin typeface="Calibri"/>
              <a:cs typeface="Calibri"/>
            </a:endParaRPr>
          </a:p>
          <a:p>
            <a:pPr marL="756285" lvl="1" indent="-287020">
              <a:spcBef>
                <a:spcPts val="575"/>
              </a:spcBef>
              <a:buFont typeface="Arial MT"/>
              <a:buChar char="–"/>
              <a:tabLst>
                <a:tab pos="756920" algn="l"/>
              </a:tabLst>
            </a:pPr>
            <a:r>
              <a:rPr sz="2400" spc="-10" dirty="0">
                <a:solidFill>
                  <a:prstClr val="black"/>
                </a:solidFill>
                <a:latin typeface="Calibri"/>
                <a:cs typeface="Calibri"/>
              </a:rPr>
              <a:t>Calculate</a:t>
            </a:r>
            <a:r>
              <a:rPr sz="2400" spc="-25" dirty="0">
                <a:solidFill>
                  <a:prstClr val="black"/>
                </a:solidFill>
                <a:latin typeface="Calibri"/>
                <a:cs typeface="Calibri"/>
              </a:rPr>
              <a:t> </a:t>
            </a:r>
            <a:r>
              <a:rPr sz="2400" spc="-10" dirty="0">
                <a:solidFill>
                  <a:prstClr val="black"/>
                </a:solidFill>
                <a:latin typeface="Calibri"/>
                <a:cs typeface="Calibri"/>
              </a:rPr>
              <a:t>conditional </a:t>
            </a:r>
            <a:r>
              <a:rPr sz="2400" spc="-15" dirty="0">
                <a:solidFill>
                  <a:prstClr val="black"/>
                </a:solidFill>
                <a:latin typeface="Calibri"/>
                <a:cs typeface="Calibri"/>
              </a:rPr>
              <a:t>entropy</a:t>
            </a:r>
            <a:r>
              <a:rPr sz="2400" spc="5" dirty="0">
                <a:solidFill>
                  <a:prstClr val="black"/>
                </a:solidFill>
                <a:latin typeface="Calibri"/>
                <a:cs typeface="Calibri"/>
              </a:rPr>
              <a:t> </a:t>
            </a:r>
            <a:r>
              <a:rPr sz="2400" spc="-5" dirty="0">
                <a:solidFill>
                  <a:prstClr val="black"/>
                </a:solidFill>
                <a:latin typeface="Calibri"/>
                <a:cs typeface="Calibri"/>
              </a:rPr>
              <a:t>as:</a:t>
            </a:r>
            <a:endParaRPr sz="2400">
              <a:solidFill>
                <a:prstClr val="black"/>
              </a:solidFill>
              <a:latin typeface="Calibri"/>
              <a:cs typeface="Calibri"/>
            </a:endParaRPr>
          </a:p>
        </p:txBody>
      </p:sp>
      <p:sp>
        <p:nvSpPr>
          <p:cNvPr id="4" name="object 4"/>
          <p:cNvSpPr/>
          <p:nvPr/>
        </p:nvSpPr>
        <p:spPr>
          <a:xfrm>
            <a:off x="2723667" y="4604258"/>
            <a:ext cx="937260" cy="212090"/>
          </a:xfrm>
          <a:custGeom>
            <a:avLst/>
            <a:gdLst/>
            <a:ahLst/>
            <a:cxnLst/>
            <a:rect l="l" t="t" r="r" b="b"/>
            <a:pathLst>
              <a:path w="937260" h="212089">
                <a:moveTo>
                  <a:pt x="262420" y="1562"/>
                </a:moveTo>
                <a:lnTo>
                  <a:pt x="245224" y="1562"/>
                </a:lnTo>
                <a:lnTo>
                  <a:pt x="245224" y="209283"/>
                </a:lnTo>
                <a:lnTo>
                  <a:pt x="262420" y="209283"/>
                </a:lnTo>
                <a:lnTo>
                  <a:pt x="262420" y="1562"/>
                </a:lnTo>
                <a:close/>
              </a:path>
              <a:path w="937260" h="212089">
                <a:moveTo>
                  <a:pt x="869556" y="0"/>
                </a:moveTo>
                <a:lnTo>
                  <a:pt x="866546" y="8597"/>
                </a:lnTo>
                <a:lnTo>
                  <a:pt x="878804" y="13915"/>
                </a:lnTo>
                <a:lnTo>
                  <a:pt x="889347" y="21277"/>
                </a:lnTo>
                <a:lnTo>
                  <a:pt x="910748" y="55406"/>
                </a:lnTo>
                <a:lnTo>
                  <a:pt x="917778" y="104813"/>
                </a:lnTo>
                <a:lnTo>
                  <a:pt x="916994" y="123489"/>
                </a:lnTo>
                <a:lnTo>
                  <a:pt x="905217" y="169214"/>
                </a:lnTo>
                <a:lnTo>
                  <a:pt x="878944" y="197805"/>
                </a:lnTo>
                <a:lnTo>
                  <a:pt x="866876" y="203149"/>
                </a:lnTo>
                <a:lnTo>
                  <a:pt x="869556" y="211747"/>
                </a:lnTo>
                <a:lnTo>
                  <a:pt x="910020" y="187703"/>
                </a:lnTo>
                <a:lnTo>
                  <a:pt x="932741" y="143335"/>
                </a:lnTo>
                <a:lnTo>
                  <a:pt x="937094" y="105930"/>
                </a:lnTo>
                <a:lnTo>
                  <a:pt x="936002" y="86513"/>
                </a:lnTo>
                <a:lnTo>
                  <a:pt x="919619" y="37109"/>
                </a:lnTo>
                <a:lnTo>
                  <a:pt x="884908" y="5541"/>
                </a:lnTo>
                <a:lnTo>
                  <a:pt x="869556" y="0"/>
                </a:lnTo>
                <a:close/>
              </a:path>
              <a:path w="937260" h="212089">
                <a:moveTo>
                  <a:pt x="67525" y="0"/>
                </a:moveTo>
                <a:lnTo>
                  <a:pt x="27152"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 name="object 5"/>
          <p:cNvSpPr txBox="1"/>
          <p:nvPr/>
        </p:nvSpPr>
        <p:spPr>
          <a:xfrm>
            <a:off x="2517139" y="4533392"/>
            <a:ext cx="108204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Math"/>
                <a:cs typeface="Cambria Math"/>
              </a:rPr>
              <a:t>𝐻</a:t>
            </a:r>
            <a:r>
              <a:rPr spc="370" dirty="0">
                <a:solidFill>
                  <a:prstClr val="black"/>
                </a:solidFill>
                <a:latin typeface="Cambria Math"/>
                <a:cs typeface="Cambria Math"/>
              </a:rPr>
              <a:t> </a:t>
            </a:r>
            <a:r>
              <a:rPr dirty="0">
                <a:solidFill>
                  <a:prstClr val="black"/>
                </a:solidFill>
                <a:latin typeface="Cambria Math"/>
                <a:cs typeface="Cambria Math"/>
              </a:rPr>
              <a:t>𝑌</a:t>
            </a:r>
            <a:r>
              <a:rPr spc="195" dirty="0">
                <a:solidFill>
                  <a:prstClr val="black"/>
                </a:solidFill>
                <a:latin typeface="Cambria Math"/>
                <a:cs typeface="Cambria Math"/>
              </a:rPr>
              <a:t> </a:t>
            </a:r>
            <a:r>
              <a:rPr dirty="0">
                <a:solidFill>
                  <a:prstClr val="black"/>
                </a:solidFill>
                <a:latin typeface="Cambria Math"/>
                <a:cs typeface="Cambria Math"/>
              </a:rPr>
              <a:t>𝐶</a:t>
            </a:r>
            <a:r>
              <a:rPr spc="165" dirty="0">
                <a:solidFill>
                  <a:prstClr val="black"/>
                </a:solidFill>
                <a:latin typeface="Cambria Math"/>
                <a:cs typeface="Cambria Math"/>
              </a:rPr>
              <a:t> </a:t>
            </a:r>
            <a:r>
              <a:rPr dirty="0">
                <a:solidFill>
                  <a:prstClr val="black"/>
                </a:solidFill>
                <a:latin typeface="Cambria Math"/>
                <a:cs typeface="Cambria Math"/>
              </a:rPr>
              <a:t>=</a:t>
            </a:r>
            <a:r>
              <a:rPr spc="85" dirty="0">
                <a:solidFill>
                  <a:prstClr val="black"/>
                </a:solidFill>
                <a:latin typeface="Cambria Math"/>
                <a:cs typeface="Cambria Math"/>
              </a:rPr>
              <a:t> </a:t>
            </a:r>
            <a:r>
              <a:rPr dirty="0">
                <a:solidFill>
                  <a:prstClr val="black"/>
                </a:solidFill>
                <a:latin typeface="Cambria Math"/>
                <a:cs typeface="Cambria Math"/>
              </a:rPr>
              <a:t>2</a:t>
            </a:r>
            <a:endParaRPr>
              <a:solidFill>
                <a:prstClr val="black"/>
              </a:solidFill>
              <a:latin typeface="Cambria Math"/>
              <a:cs typeface="Cambria Math"/>
            </a:endParaRPr>
          </a:p>
        </p:txBody>
      </p:sp>
      <p:sp>
        <p:nvSpPr>
          <p:cNvPr id="6" name="object 6"/>
          <p:cNvSpPr txBox="1"/>
          <p:nvPr/>
        </p:nvSpPr>
        <p:spPr>
          <a:xfrm>
            <a:off x="3731996" y="4533392"/>
            <a:ext cx="134112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Math"/>
                <a:cs typeface="Cambria Math"/>
              </a:rPr>
              <a:t>=</a:t>
            </a:r>
            <a:r>
              <a:rPr spc="75" dirty="0">
                <a:solidFill>
                  <a:prstClr val="black"/>
                </a:solidFill>
                <a:latin typeface="Cambria Math"/>
                <a:cs typeface="Cambria Math"/>
              </a:rPr>
              <a:t> </a:t>
            </a:r>
            <a:r>
              <a:rPr spc="10" dirty="0">
                <a:solidFill>
                  <a:prstClr val="black"/>
                </a:solidFill>
                <a:latin typeface="Cambria Math"/>
                <a:cs typeface="Cambria Math"/>
              </a:rPr>
              <a:t>−𝑃(𝐶</a:t>
            </a:r>
            <a:r>
              <a:rPr spc="145" dirty="0">
                <a:solidFill>
                  <a:prstClr val="black"/>
                </a:solidFill>
                <a:latin typeface="Cambria Math"/>
                <a:cs typeface="Cambria Math"/>
              </a:rPr>
              <a:t> </a:t>
            </a:r>
            <a:r>
              <a:rPr dirty="0">
                <a:solidFill>
                  <a:prstClr val="black"/>
                </a:solidFill>
                <a:latin typeface="Cambria Math"/>
                <a:cs typeface="Cambria Math"/>
              </a:rPr>
              <a:t>=</a:t>
            </a:r>
            <a:r>
              <a:rPr spc="90" dirty="0">
                <a:solidFill>
                  <a:prstClr val="black"/>
                </a:solidFill>
                <a:latin typeface="Cambria Math"/>
                <a:cs typeface="Cambria Math"/>
              </a:rPr>
              <a:t> </a:t>
            </a:r>
            <a:r>
              <a:rPr spc="-5" dirty="0">
                <a:solidFill>
                  <a:prstClr val="black"/>
                </a:solidFill>
                <a:latin typeface="Cambria Math"/>
                <a:cs typeface="Cambria Math"/>
              </a:rPr>
              <a:t>2)</a:t>
            </a:r>
            <a:endParaRPr>
              <a:solidFill>
                <a:prstClr val="black"/>
              </a:solidFill>
              <a:latin typeface="Cambria Math"/>
              <a:cs typeface="Cambria Math"/>
            </a:endParaRPr>
          </a:p>
        </p:txBody>
      </p:sp>
      <p:sp>
        <p:nvSpPr>
          <p:cNvPr id="7" name="object 7"/>
          <p:cNvSpPr txBox="1"/>
          <p:nvPr/>
        </p:nvSpPr>
        <p:spPr>
          <a:xfrm>
            <a:off x="5085080" y="4427405"/>
            <a:ext cx="732155" cy="685165"/>
          </a:xfrm>
          <a:prstGeom prst="rect">
            <a:avLst/>
          </a:prstGeom>
        </p:spPr>
        <p:txBody>
          <a:bodyPr vert="horz" wrap="square" lIns="0" tIns="118745" rIns="0" bIns="0" rtlCol="0">
            <a:spAutoFit/>
          </a:bodyPr>
          <a:lstStyle/>
          <a:p>
            <a:pPr algn="ctr">
              <a:spcBef>
                <a:spcPts val="935"/>
              </a:spcBef>
            </a:pPr>
            <a:endParaRPr dirty="0">
              <a:solidFill>
                <a:prstClr val="black"/>
              </a:solidFill>
              <a:latin typeface="Cambria Math"/>
              <a:cs typeface="Cambria Math"/>
            </a:endParaRPr>
          </a:p>
          <a:p>
            <a:pPr algn="ctr">
              <a:spcBef>
                <a:spcPts val="630"/>
              </a:spcBef>
            </a:pPr>
            <a:r>
              <a:rPr sz="1300" spc="30" dirty="0">
                <a:solidFill>
                  <a:prstClr val="black"/>
                </a:solidFill>
                <a:latin typeface="Cambria Math"/>
                <a:cs typeface="Cambria Math"/>
              </a:rPr>
              <a:t>𝑦∈{1,2,3}</a:t>
            </a:r>
            <a:endParaRPr sz="1300" dirty="0">
              <a:solidFill>
                <a:prstClr val="black"/>
              </a:solidFill>
              <a:latin typeface="Cambria Math"/>
              <a:cs typeface="Cambria Math"/>
            </a:endParaRPr>
          </a:p>
        </p:txBody>
      </p:sp>
      <p:sp>
        <p:nvSpPr>
          <p:cNvPr id="8" name="object 8"/>
          <p:cNvSpPr/>
          <p:nvPr/>
        </p:nvSpPr>
        <p:spPr>
          <a:xfrm>
            <a:off x="6007888" y="4604258"/>
            <a:ext cx="1368425" cy="212090"/>
          </a:xfrm>
          <a:custGeom>
            <a:avLst/>
            <a:gdLst/>
            <a:ahLst/>
            <a:cxnLst/>
            <a:rect l="l" t="t" r="r" b="b"/>
            <a:pathLst>
              <a:path w="1368425" h="212089">
                <a:moveTo>
                  <a:pt x="693712" y="1562"/>
                </a:moveTo>
                <a:lnTo>
                  <a:pt x="676516" y="1562"/>
                </a:lnTo>
                <a:lnTo>
                  <a:pt x="676516" y="209283"/>
                </a:lnTo>
                <a:lnTo>
                  <a:pt x="693712" y="209283"/>
                </a:lnTo>
                <a:lnTo>
                  <a:pt x="693712" y="1562"/>
                </a:lnTo>
                <a:close/>
              </a:path>
              <a:path w="1368425" h="212089">
                <a:moveTo>
                  <a:pt x="1300848" y="0"/>
                </a:moveTo>
                <a:lnTo>
                  <a:pt x="1297838" y="8597"/>
                </a:lnTo>
                <a:lnTo>
                  <a:pt x="1310096" y="13915"/>
                </a:lnTo>
                <a:lnTo>
                  <a:pt x="1320639" y="21277"/>
                </a:lnTo>
                <a:lnTo>
                  <a:pt x="1342040" y="55406"/>
                </a:lnTo>
                <a:lnTo>
                  <a:pt x="1349070" y="104813"/>
                </a:lnTo>
                <a:lnTo>
                  <a:pt x="1348286" y="123489"/>
                </a:lnTo>
                <a:lnTo>
                  <a:pt x="1336509" y="169214"/>
                </a:lnTo>
                <a:lnTo>
                  <a:pt x="1310236" y="197805"/>
                </a:lnTo>
                <a:lnTo>
                  <a:pt x="1298168" y="203149"/>
                </a:lnTo>
                <a:lnTo>
                  <a:pt x="1300848" y="211747"/>
                </a:lnTo>
                <a:lnTo>
                  <a:pt x="1341312" y="187703"/>
                </a:lnTo>
                <a:lnTo>
                  <a:pt x="1364033" y="143335"/>
                </a:lnTo>
                <a:lnTo>
                  <a:pt x="1368386" y="105930"/>
                </a:lnTo>
                <a:lnTo>
                  <a:pt x="1367294" y="86513"/>
                </a:lnTo>
                <a:lnTo>
                  <a:pt x="1350911" y="37109"/>
                </a:lnTo>
                <a:lnTo>
                  <a:pt x="1316200" y="5541"/>
                </a:lnTo>
                <a:lnTo>
                  <a:pt x="1300848" y="0"/>
                </a:lnTo>
                <a:close/>
              </a:path>
              <a:path w="1368425" h="212089">
                <a:moveTo>
                  <a:pt x="67525" y="0"/>
                </a:moveTo>
                <a:lnTo>
                  <a:pt x="27152"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9" name="object 9"/>
          <p:cNvSpPr/>
          <p:nvPr/>
        </p:nvSpPr>
        <p:spPr>
          <a:xfrm>
            <a:off x="7954036" y="4604258"/>
            <a:ext cx="1368425" cy="212090"/>
          </a:xfrm>
          <a:custGeom>
            <a:avLst/>
            <a:gdLst/>
            <a:ahLst/>
            <a:cxnLst/>
            <a:rect l="l" t="t" r="r" b="b"/>
            <a:pathLst>
              <a:path w="1368425" h="212089">
                <a:moveTo>
                  <a:pt x="693712" y="1562"/>
                </a:moveTo>
                <a:lnTo>
                  <a:pt x="676516" y="1562"/>
                </a:lnTo>
                <a:lnTo>
                  <a:pt x="676516" y="209283"/>
                </a:lnTo>
                <a:lnTo>
                  <a:pt x="693712" y="209283"/>
                </a:lnTo>
                <a:lnTo>
                  <a:pt x="693712" y="1562"/>
                </a:lnTo>
                <a:close/>
              </a:path>
              <a:path w="1368425" h="212089">
                <a:moveTo>
                  <a:pt x="1300848" y="0"/>
                </a:moveTo>
                <a:lnTo>
                  <a:pt x="1297838" y="8597"/>
                </a:lnTo>
                <a:lnTo>
                  <a:pt x="1310096" y="13915"/>
                </a:lnTo>
                <a:lnTo>
                  <a:pt x="1320639" y="21277"/>
                </a:lnTo>
                <a:lnTo>
                  <a:pt x="1342040" y="55406"/>
                </a:lnTo>
                <a:lnTo>
                  <a:pt x="1349070" y="104813"/>
                </a:lnTo>
                <a:lnTo>
                  <a:pt x="1348286" y="123489"/>
                </a:lnTo>
                <a:lnTo>
                  <a:pt x="1336509" y="169214"/>
                </a:lnTo>
                <a:lnTo>
                  <a:pt x="1310236" y="197805"/>
                </a:lnTo>
                <a:lnTo>
                  <a:pt x="1298168" y="203149"/>
                </a:lnTo>
                <a:lnTo>
                  <a:pt x="1300848" y="211747"/>
                </a:lnTo>
                <a:lnTo>
                  <a:pt x="1341306" y="187703"/>
                </a:lnTo>
                <a:lnTo>
                  <a:pt x="1364033" y="143335"/>
                </a:lnTo>
                <a:lnTo>
                  <a:pt x="1368386" y="105930"/>
                </a:lnTo>
                <a:lnTo>
                  <a:pt x="1367294" y="86513"/>
                </a:lnTo>
                <a:lnTo>
                  <a:pt x="1350911" y="37109"/>
                </a:lnTo>
                <a:lnTo>
                  <a:pt x="1316200" y="5541"/>
                </a:lnTo>
                <a:lnTo>
                  <a:pt x="1300848" y="0"/>
                </a:lnTo>
                <a:close/>
              </a:path>
              <a:path w="1368425" h="212089">
                <a:moveTo>
                  <a:pt x="67525" y="0"/>
                </a:moveTo>
                <a:lnTo>
                  <a:pt x="27147" y="24095"/>
                </a:lnTo>
                <a:lnTo>
                  <a:pt x="4370" y="68572"/>
                </a:lnTo>
                <a:lnTo>
                  <a:pt x="0" y="105930"/>
                </a:lnTo>
                <a:lnTo>
                  <a:pt x="1088" y="125383"/>
                </a:lnTo>
                <a:lnTo>
                  <a:pt x="17411" y="174739"/>
                </a:lnTo>
                <a:lnTo>
                  <a:pt x="52133" y="206205"/>
                </a:lnTo>
                <a:lnTo>
                  <a:pt x="67525" y="211747"/>
                </a:lnTo>
                <a:lnTo>
                  <a:pt x="70205" y="203149"/>
                </a:lnTo>
                <a:lnTo>
                  <a:pt x="58142" y="197805"/>
                </a:lnTo>
                <a:lnTo>
                  <a:pt x="47729" y="190368"/>
                </a:lnTo>
                <a:lnTo>
                  <a:pt x="26372" y="155689"/>
                </a:lnTo>
                <a:lnTo>
                  <a:pt x="19316" y="104813"/>
                </a:lnTo>
                <a:lnTo>
                  <a:pt x="20100" y="86744"/>
                </a:lnTo>
                <a:lnTo>
                  <a:pt x="31864" y="42138"/>
                </a:lnTo>
                <a:lnTo>
                  <a:pt x="58335" y="13915"/>
                </a:lnTo>
                <a:lnTo>
                  <a:pt x="70548" y="8597"/>
                </a:lnTo>
                <a:lnTo>
                  <a:pt x="6752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0" name="object 10"/>
          <p:cNvSpPr txBox="1"/>
          <p:nvPr/>
        </p:nvSpPr>
        <p:spPr>
          <a:xfrm>
            <a:off x="5827116" y="4533392"/>
            <a:ext cx="3676015" cy="299720"/>
          </a:xfrm>
          <a:prstGeom prst="rect">
            <a:avLst/>
          </a:prstGeom>
        </p:spPr>
        <p:txBody>
          <a:bodyPr vert="horz" wrap="square" lIns="0" tIns="12700" rIns="0" bIns="0" rtlCol="0">
            <a:spAutoFit/>
          </a:bodyPr>
          <a:lstStyle/>
          <a:p>
            <a:pPr marL="12700">
              <a:spcBef>
                <a:spcPts val="100"/>
              </a:spcBef>
              <a:tabLst>
                <a:tab pos="3568065" algn="l"/>
              </a:tabLst>
            </a:pPr>
            <a:r>
              <a:rPr dirty="0">
                <a:solidFill>
                  <a:prstClr val="black"/>
                </a:solidFill>
                <a:latin typeface="Cambria Math"/>
                <a:cs typeface="Cambria Math"/>
              </a:rPr>
              <a:t>𝑃  𝑌</a:t>
            </a:r>
            <a:r>
              <a:rPr spc="150" dirty="0">
                <a:solidFill>
                  <a:prstClr val="black"/>
                </a:solidFill>
                <a:latin typeface="Cambria Math"/>
                <a:cs typeface="Cambria Math"/>
              </a:rPr>
              <a:t> </a:t>
            </a:r>
            <a:r>
              <a:rPr dirty="0">
                <a:solidFill>
                  <a:prstClr val="black"/>
                </a:solidFill>
                <a:latin typeface="Cambria Math"/>
                <a:cs typeface="Cambria Math"/>
              </a:rPr>
              <a:t>=</a:t>
            </a:r>
            <a:r>
              <a:rPr spc="105" dirty="0">
                <a:solidFill>
                  <a:prstClr val="black"/>
                </a:solidFill>
                <a:latin typeface="Cambria Math"/>
                <a:cs typeface="Cambria Math"/>
              </a:rPr>
              <a:t> </a:t>
            </a:r>
            <a:r>
              <a:rPr dirty="0">
                <a:solidFill>
                  <a:prstClr val="black"/>
                </a:solidFill>
                <a:latin typeface="Cambria Math"/>
                <a:cs typeface="Cambria Math"/>
              </a:rPr>
              <a:t>𝑦 </a:t>
            </a:r>
            <a:r>
              <a:rPr spc="-180" dirty="0">
                <a:solidFill>
                  <a:prstClr val="black"/>
                </a:solidFill>
                <a:latin typeface="Cambria Math"/>
                <a:cs typeface="Cambria Math"/>
              </a:rPr>
              <a:t> </a:t>
            </a:r>
            <a:r>
              <a:rPr dirty="0">
                <a:solidFill>
                  <a:prstClr val="black"/>
                </a:solidFill>
                <a:latin typeface="Cambria Math"/>
                <a:cs typeface="Cambria Math"/>
              </a:rPr>
              <a:t>𝐶</a:t>
            </a:r>
            <a:r>
              <a:rPr spc="170" dirty="0">
                <a:solidFill>
                  <a:prstClr val="black"/>
                </a:solidFill>
                <a:latin typeface="Cambria Math"/>
                <a:cs typeface="Cambria Math"/>
              </a:rPr>
              <a:t> </a:t>
            </a:r>
            <a:r>
              <a:rPr dirty="0">
                <a:solidFill>
                  <a:prstClr val="black"/>
                </a:solidFill>
                <a:latin typeface="Cambria Math"/>
                <a:cs typeface="Cambria Math"/>
              </a:rPr>
              <a:t>=</a:t>
            </a:r>
            <a:r>
              <a:rPr spc="114" dirty="0">
                <a:solidFill>
                  <a:prstClr val="black"/>
                </a:solidFill>
                <a:latin typeface="Cambria Math"/>
                <a:cs typeface="Cambria Math"/>
              </a:rPr>
              <a:t> </a:t>
            </a:r>
            <a:r>
              <a:rPr dirty="0">
                <a:solidFill>
                  <a:prstClr val="black"/>
                </a:solidFill>
                <a:latin typeface="Cambria Math"/>
                <a:cs typeface="Cambria Math"/>
              </a:rPr>
              <a:t>2 </a:t>
            </a:r>
            <a:r>
              <a:rPr spc="-50" dirty="0">
                <a:solidFill>
                  <a:prstClr val="black"/>
                </a:solidFill>
                <a:latin typeface="Cambria Math"/>
                <a:cs typeface="Cambria Math"/>
              </a:rPr>
              <a:t> </a:t>
            </a:r>
            <a:r>
              <a:rPr dirty="0">
                <a:solidFill>
                  <a:prstClr val="black"/>
                </a:solidFill>
                <a:latin typeface="Cambria Math"/>
                <a:cs typeface="Cambria Math"/>
              </a:rPr>
              <a:t>log</a:t>
            </a:r>
            <a:r>
              <a:rPr spc="-5" dirty="0">
                <a:solidFill>
                  <a:prstClr val="black"/>
                </a:solidFill>
                <a:latin typeface="Cambria Math"/>
                <a:cs typeface="Cambria Math"/>
              </a:rPr>
              <a:t>(</a:t>
            </a:r>
            <a:r>
              <a:rPr dirty="0">
                <a:solidFill>
                  <a:prstClr val="black"/>
                </a:solidFill>
                <a:latin typeface="Cambria Math"/>
                <a:cs typeface="Cambria Math"/>
              </a:rPr>
              <a:t>𝑃 </a:t>
            </a:r>
            <a:r>
              <a:rPr spc="-15" dirty="0">
                <a:solidFill>
                  <a:prstClr val="black"/>
                </a:solidFill>
                <a:latin typeface="Cambria Math"/>
                <a:cs typeface="Cambria Math"/>
              </a:rPr>
              <a:t> </a:t>
            </a:r>
            <a:r>
              <a:rPr dirty="0">
                <a:solidFill>
                  <a:prstClr val="black"/>
                </a:solidFill>
                <a:latin typeface="Cambria Math"/>
                <a:cs typeface="Cambria Math"/>
              </a:rPr>
              <a:t>𝑌</a:t>
            </a:r>
            <a:r>
              <a:rPr spc="150" dirty="0">
                <a:solidFill>
                  <a:prstClr val="black"/>
                </a:solidFill>
                <a:latin typeface="Cambria Math"/>
                <a:cs typeface="Cambria Math"/>
              </a:rPr>
              <a:t> </a:t>
            </a:r>
            <a:r>
              <a:rPr dirty="0">
                <a:solidFill>
                  <a:prstClr val="black"/>
                </a:solidFill>
                <a:latin typeface="Cambria Math"/>
                <a:cs typeface="Cambria Math"/>
              </a:rPr>
              <a:t>=</a:t>
            </a:r>
            <a:r>
              <a:rPr spc="105" dirty="0">
                <a:solidFill>
                  <a:prstClr val="black"/>
                </a:solidFill>
                <a:latin typeface="Cambria Math"/>
                <a:cs typeface="Cambria Math"/>
              </a:rPr>
              <a:t> </a:t>
            </a:r>
            <a:r>
              <a:rPr dirty="0">
                <a:solidFill>
                  <a:prstClr val="black"/>
                </a:solidFill>
                <a:latin typeface="Cambria Math"/>
                <a:cs typeface="Cambria Math"/>
              </a:rPr>
              <a:t>𝑦 </a:t>
            </a:r>
            <a:r>
              <a:rPr spc="-180" dirty="0">
                <a:solidFill>
                  <a:prstClr val="black"/>
                </a:solidFill>
                <a:latin typeface="Cambria Math"/>
                <a:cs typeface="Cambria Math"/>
              </a:rPr>
              <a:t> </a:t>
            </a:r>
            <a:r>
              <a:rPr dirty="0">
                <a:solidFill>
                  <a:prstClr val="black"/>
                </a:solidFill>
                <a:latin typeface="Cambria Math"/>
                <a:cs typeface="Cambria Math"/>
              </a:rPr>
              <a:t>𝐶</a:t>
            </a:r>
            <a:r>
              <a:rPr spc="170" dirty="0">
                <a:solidFill>
                  <a:prstClr val="black"/>
                </a:solidFill>
                <a:latin typeface="Cambria Math"/>
                <a:cs typeface="Cambria Math"/>
              </a:rPr>
              <a:t> </a:t>
            </a:r>
            <a:r>
              <a:rPr dirty="0">
                <a:solidFill>
                  <a:prstClr val="black"/>
                </a:solidFill>
                <a:latin typeface="Cambria Math"/>
                <a:cs typeface="Cambria Math"/>
              </a:rPr>
              <a:t>=</a:t>
            </a:r>
            <a:r>
              <a:rPr spc="114" dirty="0">
                <a:solidFill>
                  <a:prstClr val="black"/>
                </a:solidFill>
                <a:latin typeface="Cambria Math"/>
                <a:cs typeface="Cambria Math"/>
              </a:rPr>
              <a:t> </a:t>
            </a:r>
            <a:r>
              <a:rPr dirty="0">
                <a:solidFill>
                  <a:prstClr val="black"/>
                </a:solidFill>
                <a:latin typeface="Cambria Math"/>
                <a:cs typeface="Cambria Math"/>
              </a:rPr>
              <a:t>2	)</a:t>
            </a:r>
          </a:p>
        </p:txBody>
      </p:sp>
      <p:sp>
        <p:nvSpPr>
          <p:cNvPr id="11" name="object 11"/>
          <p:cNvSpPr/>
          <p:nvPr/>
        </p:nvSpPr>
        <p:spPr>
          <a:xfrm>
            <a:off x="2889504" y="5433060"/>
            <a:ext cx="108585" cy="17145"/>
          </a:xfrm>
          <a:custGeom>
            <a:avLst/>
            <a:gdLst/>
            <a:ahLst/>
            <a:cxnLst/>
            <a:rect l="l" t="t" r="r" b="b"/>
            <a:pathLst>
              <a:path w="108584" h="17145">
                <a:moveTo>
                  <a:pt x="108203" y="0"/>
                </a:moveTo>
                <a:lnTo>
                  <a:pt x="0" y="0"/>
                </a:lnTo>
                <a:lnTo>
                  <a:pt x="0" y="16763"/>
                </a:lnTo>
                <a:lnTo>
                  <a:pt x="108203" y="16763"/>
                </a:lnTo>
                <a:lnTo>
                  <a:pt x="108203"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2" name="object 12"/>
          <p:cNvSpPr txBox="1"/>
          <p:nvPr/>
        </p:nvSpPr>
        <p:spPr>
          <a:xfrm>
            <a:off x="2876804" y="5165852"/>
            <a:ext cx="677545" cy="237244"/>
          </a:xfrm>
          <a:prstGeom prst="rect">
            <a:avLst/>
          </a:prstGeom>
        </p:spPr>
        <p:txBody>
          <a:bodyPr vert="horz" wrap="square" lIns="0" tIns="13970" rIns="0" bIns="0" rtlCol="0">
            <a:spAutoFit/>
          </a:bodyPr>
          <a:lstStyle/>
          <a:p>
            <a:pPr marL="12700">
              <a:spcBef>
                <a:spcPts val="110"/>
              </a:spcBef>
              <a:tabLst>
                <a:tab pos="556260" algn="l"/>
              </a:tabLst>
            </a:pPr>
            <a:r>
              <a:rPr sz="1450" spc="40" dirty="0">
                <a:solidFill>
                  <a:prstClr val="black"/>
                </a:solidFill>
                <a:latin typeface="Cambria Math"/>
                <a:cs typeface="Cambria Math"/>
              </a:rPr>
              <a:t>1	2</a:t>
            </a:r>
            <a:endParaRPr sz="1450">
              <a:solidFill>
                <a:prstClr val="black"/>
              </a:solidFill>
              <a:latin typeface="Cambria Math"/>
              <a:cs typeface="Cambria Math"/>
            </a:endParaRPr>
          </a:p>
        </p:txBody>
      </p:sp>
      <p:sp>
        <p:nvSpPr>
          <p:cNvPr id="13" name="object 13"/>
          <p:cNvSpPr txBox="1"/>
          <p:nvPr/>
        </p:nvSpPr>
        <p:spPr>
          <a:xfrm>
            <a:off x="3367511" y="5443256"/>
            <a:ext cx="241935" cy="237886"/>
          </a:xfrm>
          <a:prstGeom prst="rect">
            <a:avLst/>
          </a:prstGeom>
        </p:spPr>
        <p:txBody>
          <a:bodyPr vert="horz" wrap="square" lIns="0" tIns="14605" rIns="0" bIns="0" rtlCol="0">
            <a:spAutoFit/>
          </a:bodyPr>
          <a:lstStyle/>
          <a:p>
            <a:pPr marL="12700">
              <a:spcBef>
                <a:spcPts val="11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14" name="object 14"/>
          <p:cNvSpPr/>
          <p:nvPr/>
        </p:nvSpPr>
        <p:spPr>
          <a:xfrm>
            <a:off x="3380233" y="5433060"/>
            <a:ext cx="216535" cy="17145"/>
          </a:xfrm>
          <a:custGeom>
            <a:avLst/>
            <a:gdLst/>
            <a:ahLst/>
            <a:cxnLst/>
            <a:rect l="l" t="t" r="r" b="b"/>
            <a:pathLst>
              <a:path w="216535" h="17145">
                <a:moveTo>
                  <a:pt x="216407" y="0"/>
                </a:moveTo>
                <a:lnTo>
                  <a:pt x="0" y="0"/>
                </a:lnTo>
                <a:lnTo>
                  <a:pt x="0" y="16763"/>
                </a:lnTo>
                <a:lnTo>
                  <a:pt x="216407" y="16763"/>
                </a:lnTo>
                <a:lnTo>
                  <a:pt x="216407"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5" name="object 15"/>
          <p:cNvSpPr txBox="1"/>
          <p:nvPr/>
        </p:nvSpPr>
        <p:spPr>
          <a:xfrm>
            <a:off x="2491740" y="5246624"/>
            <a:ext cx="1515745" cy="330835"/>
          </a:xfrm>
          <a:prstGeom prst="rect">
            <a:avLst/>
          </a:prstGeom>
        </p:spPr>
        <p:txBody>
          <a:bodyPr vert="horz" wrap="square" lIns="0" tIns="12700" rIns="0" bIns="0" rtlCol="0">
            <a:spAutoFit/>
          </a:bodyPr>
          <a:lstStyle/>
          <a:p>
            <a:pPr marL="38100">
              <a:spcBef>
                <a:spcPts val="100"/>
              </a:spcBef>
              <a:tabLst>
                <a:tab pos="1147445" algn="l"/>
              </a:tabLst>
            </a:pPr>
            <a:r>
              <a:rPr sz="2000" dirty="0">
                <a:solidFill>
                  <a:prstClr val="black"/>
                </a:solidFill>
                <a:latin typeface="Calibri"/>
                <a:cs typeface="Calibri"/>
              </a:rPr>
              <a:t>=</a:t>
            </a:r>
            <a:r>
              <a:rPr sz="2000" dirty="0">
                <a:solidFill>
                  <a:prstClr val="black"/>
                </a:solidFill>
                <a:latin typeface="Cambria Math"/>
                <a:cs typeface="Cambria Math"/>
              </a:rPr>
              <a:t>−</a:t>
            </a:r>
            <a:r>
              <a:rPr sz="2000" spc="-105" dirty="0">
                <a:solidFill>
                  <a:prstClr val="black"/>
                </a:solidFill>
                <a:latin typeface="Cambria Math"/>
                <a:cs typeface="Cambria Math"/>
              </a:rPr>
              <a:t> </a:t>
            </a:r>
            <a:r>
              <a:rPr sz="2175" spc="60" baseline="-38314" dirty="0">
                <a:solidFill>
                  <a:prstClr val="black"/>
                </a:solidFill>
                <a:latin typeface="Cambria Math"/>
                <a:cs typeface="Cambria Math"/>
              </a:rPr>
              <a:t>2</a:t>
            </a:r>
            <a:r>
              <a:rPr sz="2175" spc="187" baseline="-38314" dirty="0">
                <a:solidFill>
                  <a:prstClr val="black"/>
                </a:solidFill>
                <a:latin typeface="Cambria Math"/>
                <a:cs typeface="Cambria Math"/>
              </a:rPr>
              <a:t> </a:t>
            </a:r>
            <a:r>
              <a:rPr sz="2000" dirty="0">
                <a:solidFill>
                  <a:prstClr val="black"/>
                </a:solidFill>
                <a:latin typeface="Cambria Math"/>
                <a:cs typeface="Cambria Math"/>
              </a:rPr>
              <a:t>×</a:t>
            </a:r>
            <a:r>
              <a:rPr sz="2000" spc="-5" dirty="0">
                <a:solidFill>
                  <a:prstClr val="black"/>
                </a:solidFill>
                <a:latin typeface="Cambria Math"/>
                <a:cs typeface="Cambria Math"/>
              </a:rPr>
              <a:t> </a:t>
            </a:r>
            <a:r>
              <a:rPr sz="2000" dirty="0">
                <a:solidFill>
                  <a:prstClr val="black"/>
                </a:solidFill>
                <a:latin typeface="Cambria Math"/>
                <a:cs typeface="Cambria Math"/>
              </a:rPr>
              <a:t>[	log</a:t>
            </a:r>
            <a:endParaRPr sz="2000">
              <a:solidFill>
                <a:prstClr val="black"/>
              </a:solidFill>
              <a:latin typeface="Cambria Math"/>
              <a:cs typeface="Cambria Math"/>
            </a:endParaRPr>
          </a:p>
        </p:txBody>
      </p:sp>
      <p:sp>
        <p:nvSpPr>
          <p:cNvPr id="16" name="object 16"/>
          <p:cNvSpPr/>
          <p:nvPr/>
        </p:nvSpPr>
        <p:spPr>
          <a:xfrm>
            <a:off x="4031513" y="5231114"/>
            <a:ext cx="422909" cy="420370"/>
          </a:xfrm>
          <a:custGeom>
            <a:avLst/>
            <a:gdLst/>
            <a:ahLst/>
            <a:cxnLst/>
            <a:rect l="l" t="t" r="r" b="b"/>
            <a:pathLst>
              <a:path w="422910" h="420370">
                <a:moveTo>
                  <a:pt x="331685" y="0"/>
                </a:moveTo>
                <a:lnTo>
                  <a:pt x="327710" y="9944"/>
                </a:lnTo>
                <a:lnTo>
                  <a:pt x="343355" y="22662"/>
                </a:lnTo>
                <a:lnTo>
                  <a:pt x="357238" y="39193"/>
                </a:lnTo>
                <a:lnTo>
                  <a:pt x="379717" y="83693"/>
                </a:lnTo>
                <a:lnTo>
                  <a:pt x="393930" y="141341"/>
                </a:lnTo>
                <a:lnTo>
                  <a:pt x="398665" y="210019"/>
                </a:lnTo>
                <a:lnTo>
                  <a:pt x="397489" y="245174"/>
                </a:lnTo>
                <a:lnTo>
                  <a:pt x="388078" y="307930"/>
                </a:lnTo>
                <a:lnTo>
                  <a:pt x="369521" y="359937"/>
                </a:lnTo>
                <a:lnTo>
                  <a:pt x="343455" y="397089"/>
                </a:lnTo>
                <a:lnTo>
                  <a:pt x="327710" y="409841"/>
                </a:lnTo>
                <a:lnTo>
                  <a:pt x="331685" y="419785"/>
                </a:lnTo>
                <a:lnTo>
                  <a:pt x="369042" y="389897"/>
                </a:lnTo>
                <a:lnTo>
                  <a:pt x="397865" y="341998"/>
                </a:lnTo>
                <a:lnTo>
                  <a:pt x="416267" y="280482"/>
                </a:lnTo>
                <a:lnTo>
                  <a:pt x="422401" y="209765"/>
                </a:lnTo>
                <a:lnTo>
                  <a:pt x="420868" y="173077"/>
                </a:lnTo>
                <a:lnTo>
                  <a:pt x="408600" y="106969"/>
                </a:lnTo>
                <a:lnTo>
                  <a:pt x="384521" y="51540"/>
                </a:lnTo>
                <a:lnTo>
                  <a:pt x="351431" y="12768"/>
                </a:lnTo>
                <a:lnTo>
                  <a:pt x="331685" y="0"/>
                </a:lnTo>
                <a:close/>
              </a:path>
              <a:path w="422910" h="420370">
                <a:moveTo>
                  <a:pt x="90601" y="0"/>
                </a:moveTo>
                <a:lnTo>
                  <a:pt x="53332" y="29948"/>
                </a:lnTo>
                <a:lnTo>
                  <a:pt x="24549" y="77546"/>
                </a:lnTo>
                <a:lnTo>
                  <a:pt x="6135" y="138812"/>
                </a:lnTo>
                <a:lnTo>
                  <a:pt x="0" y="209765"/>
                </a:lnTo>
                <a:lnTo>
                  <a:pt x="1533" y="246275"/>
                </a:lnTo>
                <a:lnTo>
                  <a:pt x="13807" y="312389"/>
                </a:lnTo>
                <a:lnTo>
                  <a:pt x="37879" y="368198"/>
                </a:lnTo>
                <a:lnTo>
                  <a:pt x="70906" y="407093"/>
                </a:lnTo>
                <a:lnTo>
                  <a:pt x="90601" y="419785"/>
                </a:lnTo>
                <a:lnTo>
                  <a:pt x="94703" y="409841"/>
                </a:lnTo>
                <a:lnTo>
                  <a:pt x="78904" y="397089"/>
                </a:lnTo>
                <a:lnTo>
                  <a:pt x="64938" y="380455"/>
                </a:lnTo>
                <a:lnTo>
                  <a:pt x="42506" y="335534"/>
                </a:lnTo>
                <a:lnTo>
                  <a:pt x="28430" y="277810"/>
                </a:lnTo>
                <a:lnTo>
                  <a:pt x="23736" y="210019"/>
                </a:lnTo>
                <a:lnTo>
                  <a:pt x="24921" y="174300"/>
                </a:lnTo>
                <a:lnTo>
                  <a:pt x="34398" y="111139"/>
                </a:lnTo>
                <a:lnTo>
                  <a:pt x="53043" y="59537"/>
                </a:lnTo>
                <a:lnTo>
                  <a:pt x="79051" y="22662"/>
                </a:lnTo>
                <a:lnTo>
                  <a:pt x="94703" y="9944"/>
                </a:lnTo>
                <a:lnTo>
                  <a:pt x="90601"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7" name="object 17"/>
          <p:cNvSpPr txBox="1"/>
          <p:nvPr/>
        </p:nvSpPr>
        <p:spPr>
          <a:xfrm>
            <a:off x="4121891" y="5111560"/>
            <a:ext cx="241935" cy="580390"/>
          </a:xfrm>
          <a:prstGeom prst="rect">
            <a:avLst/>
          </a:prstGeom>
        </p:spPr>
        <p:txBody>
          <a:bodyPr vert="horz" wrap="square" lIns="0" tIns="68580" rIns="0" bIns="0" rtlCol="0">
            <a:spAutoFit/>
          </a:bodyPr>
          <a:lstStyle/>
          <a:p>
            <a:pPr marL="66040">
              <a:spcBef>
                <a:spcPts val="540"/>
              </a:spcBef>
            </a:pPr>
            <a:r>
              <a:rPr sz="1450" spc="40" dirty="0">
                <a:solidFill>
                  <a:prstClr val="black"/>
                </a:solidFill>
                <a:latin typeface="Cambria Math"/>
                <a:cs typeface="Cambria Math"/>
              </a:rPr>
              <a:t>2</a:t>
            </a:r>
            <a:endParaRPr sz="1450">
              <a:solidFill>
                <a:prstClr val="black"/>
              </a:solidFill>
              <a:latin typeface="Cambria Math"/>
              <a:cs typeface="Cambria Math"/>
            </a:endParaRPr>
          </a:p>
          <a:p>
            <a:pPr marL="12700">
              <a:spcBef>
                <a:spcPts val="44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18" name="object 18"/>
          <p:cNvSpPr/>
          <p:nvPr/>
        </p:nvSpPr>
        <p:spPr>
          <a:xfrm>
            <a:off x="4134612" y="5433060"/>
            <a:ext cx="216535" cy="17145"/>
          </a:xfrm>
          <a:custGeom>
            <a:avLst/>
            <a:gdLst/>
            <a:ahLst/>
            <a:cxnLst/>
            <a:rect l="l" t="t" r="r" b="b"/>
            <a:pathLst>
              <a:path w="216535" h="17145">
                <a:moveTo>
                  <a:pt x="216407" y="0"/>
                </a:moveTo>
                <a:lnTo>
                  <a:pt x="0" y="0"/>
                </a:lnTo>
                <a:lnTo>
                  <a:pt x="0" y="16763"/>
                </a:lnTo>
                <a:lnTo>
                  <a:pt x="216407" y="16763"/>
                </a:lnTo>
                <a:lnTo>
                  <a:pt x="216407"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9" name="object 19"/>
          <p:cNvSpPr txBox="1"/>
          <p:nvPr/>
        </p:nvSpPr>
        <p:spPr>
          <a:xfrm>
            <a:off x="4818379" y="5165852"/>
            <a:ext cx="133350" cy="237244"/>
          </a:xfrm>
          <a:prstGeom prst="rect">
            <a:avLst/>
          </a:prstGeom>
        </p:spPr>
        <p:txBody>
          <a:bodyPr vert="horz" wrap="square" lIns="0" tIns="13970" rIns="0" bIns="0" rtlCol="0">
            <a:spAutoFit/>
          </a:bodyPr>
          <a:lstStyle/>
          <a:p>
            <a:pPr marL="12700">
              <a:spcBef>
                <a:spcPts val="110"/>
              </a:spcBef>
            </a:pPr>
            <a:r>
              <a:rPr sz="1450" spc="40" dirty="0">
                <a:solidFill>
                  <a:prstClr val="black"/>
                </a:solidFill>
                <a:latin typeface="Cambria Math"/>
                <a:cs typeface="Cambria Math"/>
              </a:rPr>
              <a:t>3</a:t>
            </a:r>
            <a:endParaRPr sz="1450">
              <a:solidFill>
                <a:prstClr val="black"/>
              </a:solidFill>
              <a:latin typeface="Cambria Math"/>
              <a:cs typeface="Cambria Math"/>
            </a:endParaRPr>
          </a:p>
        </p:txBody>
      </p:sp>
      <p:sp>
        <p:nvSpPr>
          <p:cNvPr id="20" name="object 20"/>
          <p:cNvSpPr txBox="1"/>
          <p:nvPr/>
        </p:nvSpPr>
        <p:spPr>
          <a:xfrm>
            <a:off x="4765019" y="5443256"/>
            <a:ext cx="241935" cy="237886"/>
          </a:xfrm>
          <a:prstGeom prst="rect">
            <a:avLst/>
          </a:prstGeom>
        </p:spPr>
        <p:txBody>
          <a:bodyPr vert="horz" wrap="square" lIns="0" tIns="14605" rIns="0" bIns="0" rtlCol="0">
            <a:spAutoFit/>
          </a:bodyPr>
          <a:lstStyle/>
          <a:p>
            <a:pPr marL="12700">
              <a:spcBef>
                <a:spcPts val="115"/>
              </a:spcBef>
            </a:pP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21" name="object 21"/>
          <p:cNvSpPr/>
          <p:nvPr/>
        </p:nvSpPr>
        <p:spPr>
          <a:xfrm>
            <a:off x="4777741"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2" name="object 22"/>
          <p:cNvSpPr/>
          <p:nvPr/>
        </p:nvSpPr>
        <p:spPr>
          <a:xfrm>
            <a:off x="5471160"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3" name="object 23"/>
          <p:cNvSpPr txBox="1"/>
          <p:nvPr/>
        </p:nvSpPr>
        <p:spPr>
          <a:xfrm>
            <a:off x="5511801" y="5165852"/>
            <a:ext cx="578485" cy="237244"/>
          </a:xfrm>
          <a:prstGeom prst="rect">
            <a:avLst/>
          </a:prstGeom>
        </p:spPr>
        <p:txBody>
          <a:bodyPr vert="horz" wrap="square" lIns="0" tIns="13970" rIns="0" bIns="0" rtlCol="0">
            <a:spAutoFit/>
          </a:bodyPr>
          <a:lstStyle/>
          <a:p>
            <a:pPr marL="12700">
              <a:spcBef>
                <a:spcPts val="110"/>
              </a:spcBef>
              <a:tabLst>
                <a:tab pos="457200" algn="l"/>
              </a:tabLst>
            </a:pPr>
            <a:r>
              <a:rPr sz="1450" spc="40" dirty="0">
                <a:solidFill>
                  <a:prstClr val="black"/>
                </a:solidFill>
                <a:latin typeface="Cambria Math"/>
                <a:cs typeface="Cambria Math"/>
              </a:rPr>
              <a:t>3	5</a:t>
            </a:r>
            <a:endParaRPr sz="1450">
              <a:solidFill>
                <a:prstClr val="black"/>
              </a:solidFill>
              <a:latin typeface="Cambria Math"/>
              <a:cs typeface="Cambria Math"/>
            </a:endParaRPr>
          </a:p>
        </p:txBody>
      </p:sp>
      <p:sp>
        <p:nvSpPr>
          <p:cNvPr id="24" name="object 24"/>
          <p:cNvSpPr txBox="1"/>
          <p:nvPr/>
        </p:nvSpPr>
        <p:spPr>
          <a:xfrm>
            <a:off x="5458438" y="5443256"/>
            <a:ext cx="687070" cy="237886"/>
          </a:xfrm>
          <a:prstGeom prst="rect">
            <a:avLst/>
          </a:prstGeom>
        </p:spPr>
        <p:txBody>
          <a:bodyPr vert="horz" wrap="square" lIns="0" tIns="14605" rIns="0" bIns="0" rtlCol="0">
            <a:spAutoFit/>
          </a:bodyPr>
          <a:lstStyle/>
          <a:p>
            <a:pPr marL="12700">
              <a:spcBef>
                <a:spcPts val="115"/>
              </a:spcBef>
              <a:tabLst>
                <a:tab pos="457200" algn="l"/>
              </a:tabLst>
            </a:pPr>
            <a:r>
              <a:rPr sz="1450" spc="45" dirty="0">
                <a:solidFill>
                  <a:prstClr val="black"/>
                </a:solidFill>
                <a:latin typeface="Cambria Math"/>
                <a:cs typeface="Cambria Math"/>
              </a:rPr>
              <a:t>1</a:t>
            </a:r>
            <a:r>
              <a:rPr sz="1450" spc="40" dirty="0">
                <a:solidFill>
                  <a:prstClr val="black"/>
                </a:solidFill>
                <a:latin typeface="Cambria Math"/>
                <a:cs typeface="Cambria Math"/>
              </a:rPr>
              <a:t>0</a:t>
            </a:r>
            <a:r>
              <a:rPr sz="1450" dirty="0">
                <a:solidFill>
                  <a:prstClr val="black"/>
                </a:solidFill>
                <a:latin typeface="Cambria Math"/>
                <a:cs typeface="Cambria Math"/>
              </a:rPr>
              <a:t>	</a:t>
            </a:r>
            <a:r>
              <a:rPr sz="1450" spc="45" dirty="0">
                <a:solidFill>
                  <a:prstClr val="black"/>
                </a:solidFill>
                <a:latin typeface="Cambria Math"/>
                <a:cs typeface="Cambria Math"/>
              </a:rPr>
              <a:t>10</a:t>
            </a:r>
            <a:endParaRPr sz="1450">
              <a:solidFill>
                <a:prstClr val="black"/>
              </a:solidFill>
              <a:latin typeface="Cambria Math"/>
              <a:cs typeface="Cambria Math"/>
            </a:endParaRPr>
          </a:p>
        </p:txBody>
      </p:sp>
      <p:sp>
        <p:nvSpPr>
          <p:cNvPr id="25" name="object 25"/>
          <p:cNvSpPr/>
          <p:nvPr/>
        </p:nvSpPr>
        <p:spPr>
          <a:xfrm>
            <a:off x="5916168"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6" name="object 26"/>
          <p:cNvSpPr txBox="1"/>
          <p:nvPr/>
        </p:nvSpPr>
        <p:spPr>
          <a:xfrm>
            <a:off x="6650228" y="5165852"/>
            <a:ext cx="133350" cy="237244"/>
          </a:xfrm>
          <a:prstGeom prst="rect">
            <a:avLst/>
          </a:prstGeom>
        </p:spPr>
        <p:txBody>
          <a:bodyPr vert="horz" wrap="square" lIns="0" tIns="13970" rIns="0" bIns="0" rtlCol="0">
            <a:spAutoFit/>
          </a:bodyPr>
          <a:lstStyle/>
          <a:p>
            <a:pPr marL="12700">
              <a:spcBef>
                <a:spcPts val="110"/>
              </a:spcBef>
            </a:pPr>
            <a:r>
              <a:rPr sz="1450" spc="40" dirty="0">
                <a:solidFill>
                  <a:prstClr val="black"/>
                </a:solidFill>
                <a:latin typeface="Cambria Math"/>
                <a:cs typeface="Cambria Math"/>
              </a:rPr>
              <a:t>5</a:t>
            </a:r>
            <a:endParaRPr sz="1450">
              <a:solidFill>
                <a:prstClr val="black"/>
              </a:solidFill>
              <a:latin typeface="Cambria Math"/>
              <a:cs typeface="Cambria Math"/>
            </a:endParaRPr>
          </a:p>
        </p:txBody>
      </p:sp>
      <p:sp>
        <p:nvSpPr>
          <p:cNvPr id="27" name="object 27"/>
          <p:cNvSpPr txBox="1"/>
          <p:nvPr/>
        </p:nvSpPr>
        <p:spPr>
          <a:xfrm>
            <a:off x="6596867" y="5443256"/>
            <a:ext cx="239395" cy="237886"/>
          </a:xfrm>
          <a:prstGeom prst="rect">
            <a:avLst/>
          </a:prstGeom>
        </p:spPr>
        <p:txBody>
          <a:bodyPr vert="horz" wrap="square" lIns="0" tIns="14605" rIns="0" bIns="0" rtlCol="0">
            <a:spAutoFit/>
          </a:bodyPr>
          <a:lstStyle/>
          <a:p>
            <a:pPr marL="12700">
              <a:spcBef>
                <a:spcPts val="115"/>
              </a:spcBef>
            </a:pPr>
            <a:r>
              <a:rPr sz="1450" spc="30" dirty="0">
                <a:solidFill>
                  <a:prstClr val="black"/>
                </a:solidFill>
                <a:latin typeface="Cambria Math"/>
                <a:cs typeface="Cambria Math"/>
              </a:rPr>
              <a:t>10</a:t>
            </a:r>
            <a:endParaRPr sz="1450">
              <a:solidFill>
                <a:prstClr val="black"/>
              </a:solidFill>
              <a:latin typeface="Cambria Math"/>
              <a:cs typeface="Cambria Math"/>
            </a:endParaRPr>
          </a:p>
        </p:txBody>
      </p:sp>
      <p:sp>
        <p:nvSpPr>
          <p:cNvPr id="28" name="object 28"/>
          <p:cNvSpPr/>
          <p:nvPr/>
        </p:nvSpPr>
        <p:spPr>
          <a:xfrm>
            <a:off x="6609589" y="5433060"/>
            <a:ext cx="216535" cy="17145"/>
          </a:xfrm>
          <a:custGeom>
            <a:avLst/>
            <a:gdLst/>
            <a:ahLst/>
            <a:cxnLst/>
            <a:rect l="l" t="t" r="r" b="b"/>
            <a:pathLst>
              <a:path w="216535" h="17145">
                <a:moveTo>
                  <a:pt x="216408" y="0"/>
                </a:moveTo>
                <a:lnTo>
                  <a:pt x="0" y="0"/>
                </a:lnTo>
                <a:lnTo>
                  <a:pt x="0" y="16763"/>
                </a:lnTo>
                <a:lnTo>
                  <a:pt x="216408" y="16763"/>
                </a:lnTo>
                <a:lnTo>
                  <a:pt x="216408"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9" name="object 29"/>
          <p:cNvSpPr txBox="1"/>
          <p:nvPr/>
        </p:nvSpPr>
        <p:spPr>
          <a:xfrm>
            <a:off x="4518152" y="5246624"/>
            <a:ext cx="3642995" cy="330835"/>
          </a:xfrm>
          <a:prstGeom prst="rect">
            <a:avLst/>
          </a:prstGeom>
        </p:spPr>
        <p:txBody>
          <a:bodyPr vert="horz" wrap="square" lIns="0" tIns="12700" rIns="0" bIns="0" rtlCol="0">
            <a:spAutoFit/>
          </a:bodyPr>
          <a:lstStyle/>
          <a:p>
            <a:pPr marL="12700">
              <a:spcBef>
                <a:spcPts val="100"/>
              </a:spcBef>
              <a:tabLst>
                <a:tab pos="518159" algn="l"/>
                <a:tab pos="1169035" algn="l"/>
                <a:tab pos="1655445" algn="l"/>
                <a:tab pos="2305685" algn="l"/>
              </a:tabLst>
            </a:pPr>
            <a:r>
              <a:rPr sz="2000" dirty="0">
                <a:solidFill>
                  <a:prstClr val="black"/>
                </a:solidFill>
                <a:latin typeface="Cambria Math"/>
                <a:cs typeface="Cambria Math"/>
              </a:rPr>
              <a:t>+	</a:t>
            </a:r>
            <a:r>
              <a:rPr sz="2000" spc="-5" dirty="0">
                <a:solidFill>
                  <a:prstClr val="black"/>
                </a:solidFill>
                <a:latin typeface="Cambria Math"/>
                <a:cs typeface="Cambria Math"/>
              </a:rPr>
              <a:t>l</a:t>
            </a:r>
            <a:r>
              <a:rPr sz="2000" dirty="0">
                <a:solidFill>
                  <a:prstClr val="black"/>
                </a:solidFill>
                <a:latin typeface="Cambria Math"/>
                <a:cs typeface="Cambria Math"/>
              </a:rPr>
              <a:t>o</a:t>
            </a:r>
            <a:r>
              <a:rPr sz="2000" spc="-5" dirty="0">
                <a:solidFill>
                  <a:prstClr val="black"/>
                </a:solidFill>
                <a:latin typeface="Cambria Math"/>
                <a:cs typeface="Cambria Math"/>
              </a:rPr>
              <a:t>g</a:t>
            </a:r>
            <a:r>
              <a:rPr sz="2000" dirty="0">
                <a:solidFill>
                  <a:prstClr val="black"/>
                </a:solidFill>
                <a:latin typeface="Cambria Math"/>
                <a:cs typeface="Cambria Math"/>
              </a:rPr>
              <a:t>(	</a:t>
            </a:r>
            <a:r>
              <a:rPr sz="2000" spc="-30" dirty="0">
                <a:solidFill>
                  <a:prstClr val="black"/>
                </a:solidFill>
                <a:latin typeface="Cambria Math"/>
                <a:cs typeface="Cambria Math"/>
              </a:rPr>
              <a:t>)</a:t>
            </a:r>
            <a:r>
              <a:rPr sz="2000" dirty="0">
                <a:solidFill>
                  <a:prstClr val="black"/>
                </a:solidFill>
                <a:latin typeface="Calibri"/>
                <a:cs typeface="Calibri"/>
              </a:rPr>
              <a:t>+	</a:t>
            </a:r>
            <a:r>
              <a:rPr sz="2000" spc="-5" dirty="0">
                <a:solidFill>
                  <a:prstClr val="black"/>
                </a:solidFill>
                <a:latin typeface="Cambria Math"/>
                <a:cs typeface="Cambria Math"/>
              </a:rPr>
              <a:t>l</a:t>
            </a:r>
            <a:r>
              <a:rPr sz="2000" dirty="0">
                <a:solidFill>
                  <a:prstClr val="black"/>
                </a:solidFill>
                <a:latin typeface="Cambria Math"/>
                <a:cs typeface="Cambria Math"/>
              </a:rPr>
              <a:t>o</a:t>
            </a:r>
            <a:r>
              <a:rPr sz="2000" spc="5" dirty="0">
                <a:solidFill>
                  <a:prstClr val="black"/>
                </a:solidFill>
                <a:latin typeface="Cambria Math"/>
                <a:cs typeface="Cambria Math"/>
              </a:rPr>
              <a:t>g</a:t>
            </a:r>
            <a:r>
              <a:rPr sz="2000" dirty="0">
                <a:solidFill>
                  <a:prstClr val="black"/>
                </a:solidFill>
                <a:latin typeface="Cambria Math"/>
                <a:cs typeface="Cambria Math"/>
              </a:rPr>
              <a:t>(	</a:t>
            </a:r>
            <a:r>
              <a:rPr sz="2000" spc="-5" dirty="0">
                <a:solidFill>
                  <a:prstClr val="black"/>
                </a:solidFill>
                <a:latin typeface="Cambria Math"/>
                <a:cs typeface="Cambria Math"/>
              </a:rPr>
              <a:t>)</a:t>
            </a:r>
            <a:r>
              <a:rPr sz="2000" dirty="0">
                <a:solidFill>
                  <a:prstClr val="black"/>
                </a:solidFill>
                <a:latin typeface="Cambria Math"/>
                <a:cs typeface="Cambria Math"/>
              </a:rPr>
              <a:t>]</a:t>
            </a:r>
            <a:r>
              <a:rPr sz="2000" spc="105" dirty="0">
                <a:solidFill>
                  <a:prstClr val="black"/>
                </a:solidFill>
                <a:latin typeface="Cambria Math"/>
                <a:cs typeface="Cambria Math"/>
              </a:rPr>
              <a:t> </a:t>
            </a:r>
            <a:r>
              <a:rPr sz="2000" dirty="0">
                <a:solidFill>
                  <a:prstClr val="black"/>
                </a:solidFill>
                <a:latin typeface="Cambria Math"/>
                <a:cs typeface="Cambria Math"/>
              </a:rPr>
              <a:t>=</a:t>
            </a:r>
            <a:r>
              <a:rPr sz="2000" spc="110" dirty="0">
                <a:solidFill>
                  <a:prstClr val="black"/>
                </a:solidFill>
                <a:latin typeface="Cambria Math"/>
                <a:cs typeface="Cambria Math"/>
              </a:rPr>
              <a:t> </a:t>
            </a:r>
            <a:r>
              <a:rPr sz="2000" spc="5" dirty="0">
                <a:solidFill>
                  <a:srgbClr val="FF0000"/>
                </a:solidFill>
                <a:latin typeface="Cambria Math"/>
                <a:cs typeface="Cambria Math"/>
              </a:rPr>
              <a:t>0</a:t>
            </a:r>
            <a:r>
              <a:rPr sz="2000" dirty="0">
                <a:solidFill>
                  <a:srgbClr val="FF0000"/>
                </a:solidFill>
                <a:latin typeface="Cambria Math"/>
                <a:cs typeface="Cambria Math"/>
              </a:rPr>
              <a:t>.</a:t>
            </a:r>
            <a:r>
              <a:rPr sz="2000" spc="-110" dirty="0">
                <a:solidFill>
                  <a:srgbClr val="FF0000"/>
                </a:solidFill>
                <a:latin typeface="Cambria Math"/>
                <a:cs typeface="Cambria Math"/>
              </a:rPr>
              <a:t> </a:t>
            </a:r>
            <a:r>
              <a:rPr sz="2000" spc="-10" dirty="0">
                <a:solidFill>
                  <a:srgbClr val="FF0000"/>
                </a:solidFill>
                <a:latin typeface="Cambria Math"/>
                <a:cs typeface="Cambria Math"/>
              </a:rPr>
              <a:t>74</a:t>
            </a:r>
            <a:r>
              <a:rPr sz="2000" spc="5" dirty="0">
                <a:solidFill>
                  <a:srgbClr val="FF0000"/>
                </a:solidFill>
                <a:latin typeface="Cambria Math"/>
                <a:cs typeface="Cambria Math"/>
              </a:rPr>
              <a:t>2</a:t>
            </a:r>
            <a:r>
              <a:rPr sz="2000" dirty="0">
                <a:solidFill>
                  <a:srgbClr val="FF0000"/>
                </a:solidFill>
                <a:latin typeface="Cambria Math"/>
                <a:cs typeface="Cambria Math"/>
              </a:rPr>
              <a:t>7</a:t>
            </a:r>
            <a:endParaRPr sz="2000">
              <a:solidFill>
                <a:prstClr val="black"/>
              </a:solidFill>
              <a:latin typeface="Cambria Math"/>
              <a:cs typeface="Cambria Math"/>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DF84E5-728D-FEB7-0C1B-5AF87E9A2F75}"/>
                  </a:ext>
                </a:extLst>
              </p:cNvPr>
              <p:cNvSpPr txBox="1"/>
              <p:nvPr/>
            </p:nvSpPr>
            <p:spPr>
              <a:xfrm>
                <a:off x="5253888" y="4369172"/>
                <a:ext cx="406971"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e>
                      </m:nary>
                    </m:oMath>
                  </m:oMathPara>
                </a14:m>
                <a:endParaRPr lang="en-US" dirty="0"/>
              </a:p>
            </p:txBody>
          </p:sp>
        </mc:Choice>
        <mc:Fallback xmlns="">
          <p:sp>
            <p:nvSpPr>
              <p:cNvPr id="30" name="TextBox 29">
                <a:extLst>
                  <a:ext uri="{FF2B5EF4-FFF2-40B4-BE49-F238E27FC236}">
                    <a16:creationId xmlns:a16="http://schemas.microsoft.com/office/drawing/2014/main" id="{E2DF84E5-728D-FEB7-0C1B-5AF87E9A2F75}"/>
                  </a:ext>
                </a:extLst>
              </p:cNvPr>
              <p:cNvSpPr txBox="1">
                <a:spLocks noRot="1" noChangeAspect="1" noMove="1" noResize="1" noEditPoints="1" noAdjustHandles="1" noChangeArrowheads="1" noChangeShapeType="1" noTextEdit="1"/>
              </p:cNvSpPr>
              <p:nvPr/>
            </p:nvSpPr>
            <p:spPr>
              <a:xfrm>
                <a:off x="5253888" y="4369172"/>
                <a:ext cx="406971" cy="670696"/>
              </a:xfrm>
              <a:prstGeom prst="rect">
                <a:avLst/>
              </a:prstGeom>
              <a:blipFill>
                <a:blip r:embed="rId2"/>
                <a:stretch>
                  <a:fillRect l="-200000" t="-149057" r="-118182" b="-203774"/>
                </a:stretch>
              </a:blipFill>
            </p:spPr>
            <p:txBody>
              <a:bodyPr/>
              <a:lstStyle/>
              <a:p>
                <a:r>
                  <a:rPr 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1767" y="461582"/>
            <a:ext cx="1188085" cy="696595"/>
          </a:xfrm>
          <a:prstGeom prst="rect">
            <a:avLst/>
          </a:prstGeom>
        </p:spPr>
        <p:txBody>
          <a:bodyPr vert="horz" wrap="square" lIns="0" tIns="13335" rIns="0" bIns="0" rtlCol="0">
            <a:spAutoFit/>
          </a:bodyPr>
          <a:lstStyle/>
          <a:p>
            <a:pPr marL="12700">
              <a:spcBef>
                <a:spcPts val="105"/>
              </a:spcBef>
            </a:pPr>
            <a:r>
              <a:rPr sz="4400" spc="-55" dirty="0"/>
              <a:t>I(Y;C)</a:t>
            </a:r>
            <a:endParaRPr sz="4400"/>
          </a:p>
        </p:txBody>
      </p:sp>
      <p:sp>
        <p:nvSpPr>
          <p:cNvPr id="3" name="object 3"/>
          <p:cNvSpPr txBox="1"/>
          <p:nvPr/>
        </p:nvSpPr>
        <p:spPr>
          <a:xfrm>
            <a:off x="2059941" y="1607313"/>
            <a:ext cx="5840095" cy="513715"/>
          </a:xfrm>
          <a:prstGeom prst="rect">
            <a:avLst/>
          </a:prstGeom>
        </p:spPr>
        <p:txBody>
          <a:bodyPr vert="horz" wrap="square" lIns="0" tIns="13335" rIns="0" bIns="0" rtlCol="0">
            <a:spAutoFit/>
          </a:bodyPr>
          <a:lstStyle/>
          <a:p>
            <a:pPr marL="355600" indent="-342900">
              <a:spcBef>
                <a:spcPts val="105"/>
              </a:spcBef>
              <a:buFont typeface="Arial MT"/>
              <a:buChar char="•"/>
              <a:tabLst>
                <a:tab pos="354965" algn="l"/>
                <a:tab pos="355600" algn="l"/>
              </a:tabLst>
            </a:pPr>
            <a:r>
              <a:rPr sz="3200" spc="-5" dirty="0">
                <a:solidFill>
                  <a:prstClr val="black"/>
                </a:solidFill>
                <a:latin typeface="Calibri"/>
                <a:cs typeface="Calibri"/>
              </a:rPr>
              <a:t>Finally</a:t>
            </a:r>
            <a:r>
              <a:rPr sz="3200" spc="5" dirty="0">
                <a:solidFill>
                  <a:prstClr val="black"/>
                </a:solidFill>
                <a:latin typeface="Calibri"/>
                <a:cs typeface="Calibri"/>
              </a:rPr>
              <a:t> </a:t>
            </a:r>
            <a:r>
              <a:rPr sz="3200" spc="-5" dirty="0">
                <a:solidFill>
                  <a:prstClr val="black"/>
                </a:solidFill>
                <a:latin typeface="Calibri"/>
                <a:cs typeface="Calibri"/>
              </a:rPr>
              <a:t>the</a:t>
            </a:r>
            <a:r>
              <a:rPr sz="3200" dirty="0">
                <a:solidFill>
                  <a:prstClr val="black"/>
                </a:solidFill>
                <a:latin typeface="Calibri"/>
                <a:cs typeface="Calibri"/>
              </a:rPr>
              <a:t> </a:t>
            </a:r>
            <a:r>
              <a:rPr sz="3200" spc="-5" dirty="0">
                <a:solidFill>
                  <a:prstClr val="black"/>
                </a:solidFill>
                <a:latin typeface="Calibri"/>
                <a:cs typeface="Calibri"/>
              </a:rPr>
              <a:t>mutual</a:t>
            </a:r>
            <a:r>
              <a:rPr sz="3200" spc="25" dirty="0">
                <a:solidFill>
                  <a:prstClr val="black"/>
                </a:solidFill>
                <a:latin typeface="Calibri"/>
                <a:cs typeface="Calibri"/>
              </a:rPr>
              <a:t> </a:t>
            </a:r>
            <a:r>
              <a:rPr sz="3200" spc="-15" dirty="0">
                <a:solidFill>
                  <a:prstClr val="black"/>
                </a:solidFill>
                <a:latin typeface="Calibri"/>
                <a:cs typeface="Calibri"/>
              </a:rPr>
              <a:t>information</a:t>
            </a:r>
            <a:r>
              <a:rPr sz="3200" spc="20" dirty="0">
                <a:solidFill>
                  <a:prstClr val="black"/>
                </a:solidFill>
                <a:latin typeface="Calibri"/>
                <a:cs typeface="Calibri"/>
              </a:rPr>
              <a:t> </a:t>
            </a:r>
            <a:r>
              <a:rPr sz="3200" spc="-5" dirty="0">
                <a:solidFill>
                  <a:prstClr val="black"/>
                </a:solidFill>
                <a:latin typeface="Calibri"/>
                <a:cs typeface="Calibri"/>
              </a:rPr>
              <a:t>is:</a:t>
            </a:r>
            <a:endParaRPr sz="3200">
              <a:solidFill>
                <a:prstClr val="black"/>
              </a:solidFill>
              <a:latin typeface="Calibri"/>
              <a:cs typeface="Calibri"/>
            </a:endParaRPr>
          </a:p>
        </p:txBody>
      </p:sp>
      <p:sp>
        <p:nvSpPr>
          <p:cNvPr id="4" name="object 4"/>
          <p:cNvSpPr/>
          <p:nvPr/>
        </p:nvSpPr>
        <p:spPr>
          <a:xfrm>
            <a:off x="4348701" y="2201575"/>
            <a:ext cx="836294" cy="328930"/>
          </a:xfrm>
          <a:custGeom>
            <a:avLst/>
            <a:gdLst/>
            <a:ahLst/>
            <a:cxnLst/>
            <a:rect l="l" t="t" r="r" b="b"/>
            <a:pathLst>
              <a:path w="836295" h="328930">
                <a:moveTo>
                  <a:pt x="731393" y="0"/>
                </a:moveTo>
                <a:lnTo>
                  <a:pt x="726706" y="13347"/>
                </a:lnTo>
                <a:lnTo>
                  <a:pt x="745747" y="21612"/>
                </a:lnTo>
                <a:lnTo>
                  <a:pt x="762122" y="33053"/>
                </a:lnTo>
                <a:lnTo>
                  <a:pt x="786879" y="65455"/>
                </a:lnTo>
                <a:lnTo>
                  <a:pt x="801441" y="109167"/>
                </a:lnTo>
                <a:lnTo>
                  <a:pt x="806297" y="162814"/>
                </a:lnTo>
                <a:lnTo>
                  <a:pt x="805078" y="191819"/>
                </a:lnTo>
                <a:lnTo>
                  <a:pt x="795324" y="241839"/>
                </a:lnTo>
                <a:lnTo>
                  <a:pt x="775753" y="280904"/>
                </a:lnTo>
                <a:lnTo>
                  <a:pt x="745972" y="307255"/>
                </a:lnTo>
                <a:lnTo>
                  <a:pt x="727227" y="315556"/>
                </a:lnTo>
                <a:lnTo>
                  <a:pt x="731393" y="328904"/>
                </a:lnTo>
                <a:lnTo>
                  <a:pt x="776257" y="307867"/>
                </a:lnTo>
                <a:lnTo>
                  <a:pt x="809244" y="271437"/>
                </a:lnTo>
                <a:lnTo>
                  <a:pt x="829532" y="222646"/>
                </a:lnTo>
                <a:lnTo>
                  <a:pt x="836295" y="164541"/>
                </a:lnTo>
                <a:lnTo>
                  <a:pt x="834597" y="134387"/>
                </a:lnTo>
                <a:lnTo>
                  <a:pt x="821025" y="80941"/>
                </a:lnTo>
                <a:lnTo>
                  <a:pt x="794122" y="37433"/>
                </a:lnTo>
                <a:lnTo>
                  <a:pt x="755241" y="8610"/>
                </a:lnTo>
                <a:lnTo>
                  <a:pt x="731393" y="0"/>
                </a:lnTo>
                <a:close/>
              </a:path>
              <a:path w="836295" h="328930">
                <a:moveTo>
                  <a:pt x="104902" y="0"/>
                </a:moveTo>
                <a:lnTo>
                  <a:pt x="60144" y="21088"/>
                </a:lnTo>
                <a:lnTo>
                  <a:pt x="27139" y="57645"/>
                </a:lnTo>
                <a:lnTo>
                  <a:pt x="6783" y="106521"/>
                </a:lnTo>
                <a:lnTo>
                  <a:pt x="0" y="164541"/>
                </a:lnTo>
                <a:lnTo>
                  <a:pt x="1690" y="194759"/>
                </a:lnTo>
                <a:lnTo>
                  <a:pt x="15216" y="248205"/>
                </a:lnTo>
                <a:lnTo>
                  <a:pt x="42060" y="291574"/>
                </a:lnTo>
                <a:lnTo>
                  <a:pt x="80984" y="320311"/>
                </a:lnTo>
                <a:lnTo>
                  <a:pt x="104902" y="328904"/>
                </a:lnTo>
                <a:lnTo>
                  <a:pt x="109054" y="315556"/>
                </a:lnTo>
                <a:lnTo>
                  <a:pt x="90316" y="307255"/>
                </a:lnTo>
                <a:lnTo>
                  <a:pt x="74145" y="295705"/>
                </a:lnTo>
                <a:lnTo>
                  <a:pt x="49504" y="262851"/>
                </a:lnTo>
                <a:lnTo>
                  <a:pt x="34874" y="218162"/>
                </a:lnTo>
                <a:lnTo>
                  <a:pt x="29997" y="162814"/>
                </a:lnTo>
                <a:lnTo>
                  <a:pt x="31216" y="134748"/>
                </a:lnTo>
                <a:lnTo>
                  <a:pt x="40970" y="86070"/>
                </a:lnTo>
                <a:lnTo>
                  <a:pt x="60574" y="47668"/>
                </a:lnTo>
                <a:lnTo>
                  <a:pt x="90611" y="21612"/>
                </a:lnTo>
                <a:lnTo>
                  <a:pt x="109575" y="13347"/>
                </a:lnTo>
                <a:lnTo>
                  <a:pt x="10490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 name="object 5"/>
          <p:cNvSpPr txBox="1"/>
          <p:nvPr/>
        </p:nvSpPr>
        <p:spPr>
          <a:xfrm>
            <a:off x="4158488" y="2099563"/>
            <a:ext cx="908050" cy="452120"/>
          </a:xfrm>
          <a:prstGeom prst="rect">
            <a:avLst/>
          </a:prstGeom>
        </p:spPr>
        <p:txBody>
          <a:bodyPr vert="horz" wrap="square" lIns="0" tIns="12065" rIns="0" bIns="0" rtlCol="0">
            <a:spAutoFit/>
          </a:bodyPr>
          <a:lstStyle/>
          <a:p>
            <a:pPr marL="12700">
              <a:spcBef>
                <a:spcPts val="95"/>
              </a:spcBef>
              <a:tabLst>
                <a:tab pos="306705" algn="l"/>
              </a:tabLst>
            </a:pPr>
            <a:r>
              <a:rPr sz="2800" spc="-5" dirty="0">
                <a:solidFill>
                  <a:prstClr val="black"/>
                </a:solidFill>
                <a:latin typeface="Cambria Math"/>
                <a:cs typeface="Cambria Math"/>
              </a:rPr>
              <a:t>𝐼	</a:t>
            </a:r>
            <a:r>
              <a:rPr sz="2800" spc="70" dirty="0">
                <a:solidFill>
                  <a:prstClr val="black"/>
                </a:solidFill>
                <a:latin typeface="Cambria Math"/>
                <a:cs typeface="Cambria Math"/>
              </a:rPr>
              <a:t>𝑌</a:t>
            </a:r>
            <a:r>
              <a:rPr sz="2800" spc="-5" dirty="0">
                <a:solidFill>
                  <a:prstClr val="black"/>
                </a:solidFill>
                <a:latin typeface="Cambria Math"/>
                <a:cs typeface="Cambria Math"/>
              </a:rPr>
              <a:t>;</a:t>
            </a:r>
            <a:r>
              <a:rPr sz="2800" spc="-155" dirty="0">
                <a:solidFill>
                  <a:prstClr val="black"/>
                </a:solidFill>
                <a:latin typeface="Cambria Math"/>
                <a:cs typeface="Cambria Math"/>
              </a:rPr>
              <a:t> </a:t>
            </a:r>
            <a:r>
              <a:rPr sz="2800" spc="-5" dirty="0">
                <a:solidFill>
                  <a:prstClr val="black"/>
                </a:solidFill>
                <a:latin typeface="Cambria Math"/>
                <a:cs typeface="Cambria Math"/>
              </a:rPr>
              <a:t>𝐶</a:t>
            </a:r>
            <a:endParaRPr sz="2800">
              <a:solidFill>
                <a:prstClr val="black"/>
              </a:solidFill>
              <a:latin typeface="Cambria Math"/>
              <a:cs typeface="Cambria Math"/>
            </a:endParaRPr>
          </a:p>
        </p:txBody>
      </p:sp>
      <p:sp>
        <p:nvSpPr>
          <p:cNvPr id="6" name="object 6"/>
          <p:cNvSpPr/>
          <p:nvPr/>
        </p:nvSpPr>
        <p:spPr>
          <a:xfrm>
            <a:off x="5980906" y="2201575"/>
            <a:ext cx="455295" cy="328930"/>
          </a:xfrm>
          <a:custGeom>
            <a:avLst/>
            <a:gdLst/>
            <a:ahLst/>
            <a:cxnLst/>
            <a:rect l="l" t="t" r="r" b="b"/>
            <a:pathLst>
              <a:path w="455295" h="328930">
                <a:moveTo>
                  <a:pt x="350392" y="0"/>
                </a:moveTo>
                <a:lnTo>
                  <a:pt x="345706" y="13347"/>
                </a:lnTo>
                <a:lnTo>
                  <a:pt x="364747" y="21612"/>
                </a:lnTo>
                <a:lnTo>
                  <a:pt x="381122" y="33053"/>
                </a:lnTo>
                <a:lnTo>
                  <a:pt x="405879" y="65455"/>
                </a:lnTo>
                <a:lnTo>
                  <a:pt x="420441" y="109167"/>
                </a:lnTo>
                <a:lnTo>
                  <a:pt x="425297" y="162814"/>
                </a:lnTo>
                <a:lnTo>
                  <a:pt x="424078" y="191819"/>
                </a:lnTo>
                <a:lnTo>
                  <a:pt x="414324" y="241839"/>
                </a:lnTo>
                <a:lnTo>
                  <a:pt x="394753" y="280904"/>
                </a:lnTo>
                <a:lnTo>
                  <a:pt x="364972" y="307255"/>
                </a:lnTo>
                <a:lnTo>
                  <a:pt x="346227" y="315556"/>
                </a:lnTo>
                <a:lnTo>
                  <a:pt x="350392" y="328904"/>
                </a:lnTo>
                <a:lnTo>
                  <a:pt x="395257" y="307867"/>
                </a:lnTo>
                <a:lnTo>
                  <a:pt x="428243" y="271437"/>
                </a:lnTo>
                <a:lnTo>
                  <a:pt x="448532" y="222646"/>
                </a:lnTo>
                <a:lnTo>
                  <a:pt x="455294" y="164541"/>
                </a:lnTo>
                <a:lnTo>
                  <a:pt x="453597" y="134387"/>
                </a:lnTo>
                <a:lnTo>
                  <a:pt x="440025" y="80941"/>
                </a:lnTo>
                <a:lnTo>
                  <a:pt x="413122" y="37433"/>
                </a:lnTo>
                <a:lnTo>
                  <a:pt x="374241" y="8610"/>
                </a:lnTo>
                <a:lnTo>
                  <a:pt x="350392" y="0"/>
                </a:lnTo>
                <a:close/>
              </a:path>
              <a:path w="455295" h="328930">
                <a:moveTo>
                  <a:pt x="104901" y="0"/>
                </a:moveTo>
                <a:lnTo>
                  <a:pt x="60144" y="21088"/>
                </a:lnTo>
                <a:lnTo>
                  <a:pt x="27139" y="57645"/>
                </a:lnTo>
                <a:lnTo>
                  <a:pt x="6783" y="106521"/>
                </a:lnTo>
                <a:lnTo>
                  <a:pt x="0" y="164541"/>
                </a:lnTo>
                <a:lnTo>
                  <a:pt x="1690" y="194759"/>
                </a:lnTo>
                <a:lnTo>
                  <a:pt x="15216" y="248205"/>
                </a:lnTo>
                <a:lnTo>
                  <a:pt x="42060" y="291574"/>
                </a:lnTo>
                <a:lnTo>
                  <a:pt x="80984" y="320311"/>
                </a:lnTo>
                <a:lnTo>
                  <a:pt x="104901" y="328904"/>
                </a:lnTo>
                <a:lnTo>
                  <a:pt x="109054" y="315556"/>
                </a:lnTo>
                <a:lnTo>
                  <a:pt x="90316" y="307255"/>
                </a:lnTo>
                <a:lnTo>
                  <a:pt x="74145" y="295705"/>
                </a:lnTo>
                <a:lnTo>
                  <a:pt x="49504" y="262851"/>
                </a:lnTo>
                <a:lnTo>
                  <a:pt x="34874" y="218162"/>
                </a:lnTo>
                <a:lnTo>
                  <a:pt x="29997" y="162814"/>
                </a:lnTo>
                <a:lnTo>
                  <a:pt x="31216" y="134748"/>
                </a:lnTo>
                <a:lnTo>
                  <a:pt x="40970" y="86070"/>
                </a:lnTo>
                <a:lnTo>
                  <a:pt x="60574" y="47668"/>
                </a:lnTo>
                <a:lnTo>
                  <a:pt x="90611" y="21612"/>
                </a:lnTo>
                <a:lnTo>
                  <a:pt x="109575" y="13347"/>
                </a:lnTo>
                <a:lnTo>
                  <a:pt x="104901"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7" name="object 7"/>
          <p:cNvSpPr/>
          <p:nvPr/>
        </p:nvSpPr>
        <p:spPr>
          <a:xfrm>
            <a:off x="7190957" y="2201570"/>
            <a:ext cx="796925" cy="328930"/>
          </a:xfrm>
          <a:custGeom>
            <a:avLst/>
            <a:gdLst/>
            <a:ahLst/>
            <a:cxnLst/>
            <a:rect l="l" t="t" r="r" b="b"/>
            <a:pathLst>
              <a:path w="796925" h="328930">
                <a:moveTo>
                  <a:pt x="408647" y="2425"/>
                </a:moveTo>
                <a:lnTo>
                  <a:pt x="381952" y="2425"/>
                </a:lnTo>
                <a:lnTo>
                  <a:pt x="381952" y="325094"/>
                </a:lnTo>
                <a:lnTo>
                  <a:pt x="408647" y="325094"/>
                </a:lnTo>
                <a:lnTo>
                  <a:pt x="408647" y="2425"/>
                </a:lnTo>
                <a:close/>
              </a:path>
              <a:path w="796925" h="328930">
                <a:moveTo>
                  <a:pt x="691769" y="0"/>
                </a:moveTo>
                <a:lnTo>
                  <a:pt x="687095" y="13360"/>
                </a:lnTo>
                <a:lnTo>
                  <a:pt x="706135" y="21618"/>
                </a:lnTo>
                <a:lnTo>
                  <a:pt x="722509" y="33054"/>
                </a:lnTo>
                <a:lnTo>
                  <a:pt x="747255" y="65455"/>
                </a:lnTo>
                <a:lnTo>
                  <a:pt x="761822" y="109172"/>
                </a:lnTo>
                <a:lnTo>
                  <a:pt x="766673" y="162814"/>
                </a:lnTo>
                <a:lnTo>
                  <a:pt x="765454" y="191819"/>
                </a:lnTo>
                <a:lnTo>
                  <a:pt x="755700" y="241839"/>
                </a:lnTo>
                <a:lnTo>
                  <a:pt x="736129" y="280906"/>
                </a:lnTo>
                <a:lnTo>
                  <a:pt x="706354" y="307266"/>
                </a:lnTo>
                <a:lnTo>
                  <a:pt x="687616" y="315569"/>
                </a:lnTo>
                <a:lnTo>
                  <a:pt x="691769" y="328917"/>
                </a:lnTo>
                <a:lnTo>
                  <a:pt x="736633" y="307868"/>
                </a:lnTo>
                <a:lnTo>
                  <a:pt x="769620" y="271437"/>
                </a:lnTo>
                <a:lnTo>
                  <a:pt x="789908" y="222651"/>
                </a:lnTo>
                <a:lnTo>
                  <a:pt x="796671" y="164541"/>
                </a:lnTo>
                <a:lnTo>
                  <a:pt x="794975" y="134392"/>
                </a:lnTo>
                <a:lnTo>
                  <a:pt x="781411" y="80948"/>
                </a:lnTo>
                <a:lnTo>
                  <a:pt x="754503" y="37438"/>
                </a:lnTo>
                <a:lnTo>
                  <a:pt x="715617" y="8610"/>
                </a:lnTo>
                <a:lnTo>
                  <a:pt x="691769" y="0"/>
                </a:lnTo>
                <a:close/>
              </a:path>
              <a:path w="796925" h="328930">
                <a:moveTo>
                  <a:pt x="104901" y="0"/>
                </a:moveTo>
                <a:lnTo>
                  <a:pt x="60144" y="21089"/>
                </a:lnTo>
                <a:lnTo>
                  <a:pt x="27139" y="57658"/>
                </a:lnTo>
                <a:lnTo>
                  <a:pt x="6788" y="106527"/>
                </a:lnTo>
                <a:lnTo>
                  <a:pt x="0" y="164541"/>
                </a:lnTo>
                <a:lnTo>
                  <a:pt x="1690" y="194761"/>
                </a:lnTo>
                <a:lnTo>
                  <a:pt x="15216" y="248210"/>
                </a:lnTo>
                <a:lnTo>
                  <a:pt x="42060" y="291575"/>
                </a:lnTo>
                <a:lnTo>
                  <a:pt x="80984" y="320316"/>
                </a:lnTo>
                <a:lnTo>
                  <a:pt x="104901" y="328917"/>
                </a:lnTo>
                <a:lnTo>
                  <a:pt x="109067" y="315569"/>
                </a:lnTo>
                <a:lnTo>
                  <a:pt x="90322" y="307266"/>
                </a:lnTo>
                <a:lnTo>
                  <a:pt x="74147" y="295711"/>
                </a:lnTo>
                <a:lnTo>
                  <a:pt x="49504" y="262851"/>
                </a:lnTo>
                <a:lnTo>
                  <a:pt x="34874" y="218162"/>
                </a:lnTo>
                <a:lnTo>
                  <a:pt x="29997" y="162814"/>
                </a:lnTo>
                <a:lnTo>
                  <a:pt x="31216" y="134753"/>
                </a:lnTo>
                <a:lnTo>
                  <a:pt x="40970" y="86072"/>
                </a:lnTo>
                <a:lnTo>
                  <a:pt x="60575" y="47668"/>
                </a:lnTo>
                <a:lnTo>
                  <a:pt x="90616" y="21618"/>
                </a:lnTo>
                <a:lnTo>
                  <a:pt x="109588" y="13360"/>
                </a:lnTo>
                <a:lnTo>
                  <a:pt x="104901"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8" name="object 8"/>
          <p:cNvSpPr/>
          <p:nvPr/>
        </p:nvSpPr>
        <p:spPr>
          <a:xfrm>
            <a:off x="9280995" y="2639796"/>
            <a:ext cx="77470" cy="330200"/>
          </a:xfrm>
          <a:custGeom>
            <a:avLst/>
            <a:gdLst/>
            <a:ahLst/>
            <a:cxnLst/>
            <a:rect l="l" t="t" r="r" b="b"/>
            <a:pathLst>
              <a:path w="77470" h="330200">
                <a:moveTo>
                  <a:pt x="77330" y="0"/>
                </a:moveTo>
                <a:lnTo>
                  <a:pt x="0" y="0"/>
                </a:lnTo>
                <a:lnTo>
                  <a:pt x="0" y="13970"/>
                </a:lnTo>
                <a:lnTo>
                  <a:pt x="48552" y="13970"/>
                </a:lnTo>
                <a:lnTo>
                  <a:pt x="48552" y="317500"/>
                </a:lnTo>
                <a:lnTo>
                  <a:pt x="0" y="317500"/>
                </a:lnTo>
                <a:lnTo>
                  <a:pt x="0" y="330200"/>
                </a:lnTo>
                <a:lnTo>
                  <a:pt x="77330" y="330200"/>
                </a:lnTo>
                <a:lnTo>
                  <a:pt x="77330" y="317500"/>
                </a:lnTo>
                <a:lnTo>
                  <a:pt x="77330" y="13970"/>
                </a:lnTo>
                <a:lnTo>
                  <a:pt x="7733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9" name="object 9"/>
          <p:cNvSpPr/>
          <p:nvPr/>
        </p:nvSpPr>
        <p:spPr>
          <a:xfrm>
            <a:off x="6652171" y="2639796"/>
            <a:ext cx="77470" cy="330200"/>
          </a:xfrm>
          <a:custGeom>
            <a:avLst/>
            <a:gdLst/>
            <a:ahLst/>
            <a:cxnLst/>
            <a:rect l="l" t="t" r="r" b="b"/>
            <a:pathLst>
              <a:path w="77470" h="330200">
                <a:moveTo>
                  <a:pt x="77330" y="0"/>
                </a:moveTo>
                <a:lnTo>
                  <a:pt x="0" y="0"/>
                </a:lnTo>
                <a:lnTo>
                  <a:pt x="0" y="13970"/>
                </a:lnTo>
                <a:lnTo>
                  <a:pt x="0" y="317500"/>
                </a:lnTo>
                <a:lnTo>
                  <a:pt x="0" y="330200"/>
                </a:lnTo>
                <a:lnTo>
                  <a:pt x="77330" y="330200"/>
                </a:lnTo>
                <a:lnTo>
                  <a:pt x="77330" y="317500"/>
                </a:lnTo>
                <a:lnTo>
                  <a:pt x="28778" y="317500"/>
                </a:lnTo>
                <a:lnTo>
                  <a:pt x="28778" y="13970"/>
                </a:lnTo>
                <a:lnTo>
                  <a:pt x="77330" y="13970"/>
                </a:lnTo>
                <a:lnTo>
                  <a:pt x="7733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0" name="object 10"/>
          <p:cNvSpPr txBox="1"/>
          <p:nvPr/>
        </p:nvSpPr>
        <p:spPr>
          <a:xfrm>
            <a:off x="5303066" y="2099564"/>
            <a:ext cx="3984625" cy="890905"/>
          </a:xfrm>
          <a:prstGeom prst="rect">
            <a:avLst/>
          </a:prstGeom>
        </p:spPr>
        <p:txBody>
          <a:bodyPr vert="horz" wrap="square" lIns="0" tIns="12065" rIns="0" bIns="0" rtlCol="0">
            <a:spAutoFit/>
          </a:bodyPr>
          <a:lstStyle/>
          <a:p>
            <a:pPr marL="12700">
              <a:spcBef>
                <a:spcPts val="95"/>
              </a:spcBef>
              <a:tabLst>
                <a:tab pos="794385" algn="l"/>
                <a:tab pos="1243330" algn="l"/>
                <a:tab pos="2004060" algn="l"/>
              </a:tabLst>
            </a:pPr>
            <a:r>
              <a:rPr sz="2800" spc="-5" dirty="0">
                <a:solidFill>
                  <a:prstClr val="black"/>
                </a:solidFill>
                <a:latin typeface="Cambria Math"/>
                <a:cs typeface="Cambria Math"/>
              </a:rPr>
              <a:t>=</a:t>
            </a:r>
            <a:r>
              <a:rPr sz="2800" spc="160" dirty="0">
                <a:solidFill>
                  <a:prstClr val="black"/>
                </a:solidFill>
                <a:latin typeface="Cambria Math"/>
                <a:cs typeface="Cambria Math"/>
              </a:rPr>
              <a:t> </a:t>
            </a:r>
            <a:r>
              <a:rPr sz="2800" spc="-5" dirty="0">
                <a:solidFill>
                  <a:prstClr val="black"/>
                </a:solidFill>
                <a:latin typeface="Cambria Math"/>
                <a:cs typeface="Cambria Math"/>
              </a:rPr>
              <a:t>𝐻	𝑌	− 𝐻	𝑌</a:t>
            </a:r>
            <a:r>
              <a:rPr sz="2800" spc="290" dirty="0">
                <a:solidFill>
                  <a:prstClr val="black"/>
                </a:solidFill>
                <a:latin typeface="Cambria Math"/>
                <a:cs typeface="Cambria Math"/>
              </a:rPr>
              <a:t> </a:t>
            </a:r>
            <a:r>
              <a:rPr sz="2800" spc="-5" dirty="0">
                <a:solidFill>
                  <a:prstClr val="black"/>
                </a:solidFill>
                <a:latin typeface="Cambria Math"/>
                <a:cs typeface="Cambria Math"/>
              </a:rPr>
              <a:t>𝐶</a:t>
            </a:r>
            <a:endParaRPr sz="2800">
              <a:solidFill>
                <a:prstClr val="black"/>
              </a:solidFill>
              <a:latin typeface="Cambria Math"/>
              <a:cs typeface="Cambria Math"/>
            </a:endParaRPr>
          </a:p>
          <a:p>
            <a:pPr marL="56515">
              <a:spcBef>
                <a:spcPts val="95"/>
              </a:spcBef>
              <a:tabLst>
                <a:tab pos="1434465" algn="l"/>
              </a:tabLst>
            </a:pPr>
            <a:r>
              <a:rPr sz="2800" spc="-5" dirty="0">
                <a:solidFill>
                  <a:prstClr val="black"/>
                </a:solidFill>
                <a:latin typeface="Cambria Math"/>
                <a:cs typeface="Cambria Math"/>
              </a:rPr>
              <a:t>=</a:t>
            </a:r>
            <a:r>
              <a:rPr sz="2800" spc="160" dirty="0">
                <a:solidFill>
                  <a:prstClr val="black"/>
                </a:solidFill>
                <a:latin typeface="Cambria Math"/>
                <a:cs typeface="Cambria Math"/>
              </a:rPr>
              <a:t> </a:t>
            </a:r>
            <a:r>
              <a:rPr sz="2800" spc="-5" dirty="0">
                <a:solidFill>
                  <a:prstClr val="black"/>
                </a:solidFill>
                <a:latin typeface="Cambria Math"/>
                <a:cs typeface="Cambria Math"/>
              </a:rPr>
              <a:t>1.5</a:t>
            </a:r>
            <a:r>
              <a:rPr sz="2800" spc="10" dirty="0">
                <a:solidFill>
                  <a:prstClr val="black"/>
                </a:solidFill>
                <a:latin typeface="Cambria Math"/>
                <a:cs typeface="Cambria Math"/>
              </a:rPr>
              <a:t> </a:t>
            </a:r>
            <a:r>
              <a:rPr sz="2800" spc="-5" dirty="0">
                <a:solidFill>
                  <a:prstClr val="black"/>
                </a:solidFill>
                <a:latin typeface="Cambria Math"/>
                <a:cs typeface="Cambria Math"/>
              </a:rPr>
              <a:t>−	0.4406</a:t>
            </a:r>
            <a:r>
              <a:rPr sz="2800" spc="-30" dirty="0">
                <a:solidFill>
                  <a:prstClr val="black"/>
                </a:solidFill>
                <a:latin typeface="Cambria Math"/>
                <a:cs typeface="Cambria Math"/>
              </a:rPr>
              <a:t> </a:t>
            </a:r>
            <a:r>
              <a:rPr sz="2800" spc="-5" dirty="0">
                <a:solidFill>
                  <a:prstClr val="black"/>
                </a:solidFill>
                <a:latin typeface="Cambria Math"/>
                <a:cs typeface="Cambria Math"/>
              </a:rPr>
              <a:t>+</a:t>
            </a:r>
            <a:r>
              <a:rPr sz="2800" spc="-20" dirty="0">
                <a:solidFill>
                  <a:prstClr val="black"/>
                </a:solidFill>
                <a:latin typeface="Cambria Math"/>
                <a:cs typeface="Cambria Math"/>
              </a:rPr>
              <a:t> </a:t>
            </a:r>
            <a:r>
              <a:rPr sz="2800" spc="-5" dirty="0">
                <a:solidFill>
                  <a:prstClr val="black"/>
                </a:solidFill>
                <a:latin typeface="Cambria Math"/>
                <a:cs typeface="Cambria Math"/>
              </a:rPr>
              <a:t>0.7427</a:t>
            </a:r>
            <a:endParaRPr sz="2800">
              <a:solidFill>
                <a:prstClr val="black"/>
              </a:solidFill>
              <a:latin typeface="Cambria Math"/>
              <a:cs typeface="Cambria Math"/>
            </a:endParaRPr>
          </a:p>
        </p:txBody>
      </p:sp>
      <p:sp>
        <p:nvSpPr>
          <p:cNvPr id="11" name="object 11"/>
          <p:cNvSpPr txBox="1"/>
          <p:nvPr/>
        </p:nvSpPr>
        <p:spPr>
          <a:xfrm>
            <a:off x="5371591" y="2953004"/>
            <a:ext cx="1446530" cy="452120"/>
          </a:xfrm>
          <a:prstGeom prst="rect">
            <a:avLst/>
          </a:prstGeom>
        </p:spPr>
        <p:txBody>
          <a:bodyPr vert="horz" wrap="square" lIns="0" tIns="12065" rIns="0" bIns="0" rtlCol="0">
            <a:spAutoFit/>
          </a:bodyPr>
          <a:lstStyle/>
          <a:p>
            <a:pPr marL="12700">
              <a:spcBef>
                <a:spcPts val="95"/>
              </a:spcBef>
            </a:pPr>
            <a:r>
              <a:rPr sz="2800" spc="-5" dirty="0">
                <a:solidFill>
                  <a:prstClr val="black"/>
                </a:solidFill>
                <a:latin typeface="Cambria Math"/>
                <a:cs typeface="Cambria Math"/>
              </a:rPr>
              <a:t>=</a:t>
            </a:r>
            <a:r>
              <a:rPr sz="2800" spc="90" dirty="0">
                <a:solidFill>
                  <a:prstClr val="black"/>
                </a:solidFill>
                <a:latin typeface="Cambria Math"/>
                <a:cs typeface="Cambria Math"/>
              </a:rPr>
              <a:t> </a:t>
            </a:r>
            <a:r>
              <a:rPr sz="2800" spc="-5" dirty="0">
                <a:solidFill>
                  <a:prstClr val="black"/>
                </a:solidFill>
                <a:latin typeface="Cambria Math"/>
                <a:cs typeface="Cambria Math"/>
              </a:rPr>
              <a:t>0.3167</a:t>
            </a:r>
            <a:endParaRPr sz="2800">
              <a:solidFill>
                <a:prstClr val="black"/>
              </a:solidFill>
              <a:latin typeface="Cambria Math"/>
              <a:cs typeface="Cambria Math"/>
            </a:endParaRPr>
          </a:p>
        </p:txBody>
      </p:sp>
      <p:sp>
        <p:nvSpPr>
          <p:cNvPr id="12" name="object 12"/>
          <p:cNvSpPr/>
          <p:nvPr/>
        </p:nvSpPr>
        <p:spPr>
          <a:xfrm>
            <a:off x="4885305" y="4701368"/>
            <a:ext cx="699770" cy="282575"/>
          </a:xfrm>
          <a:custGeom>
            <a:avLst/>
            <a:gdLst/>
            <a:ahLst/>
            <a:cxnLst/>
            <a:rect l="l" t="t" r="r" b="b"/>
            <a:pathLst>
              <a:path w="699770" h="282575">
                <a:moveTo>
                  <a:pt x="609244" y="0"/>
                </a:moveTo>
                <a:lnTo>
                  <a:pt x="605231" y="11455"/>
                </a:lnTo>
                <a:lnTo>
                  <a:pt x="621573" y="18551"/>
                </a:lnTo>
                <a:lnTo>
                  <a:pt x="635627" y="28371"/>
                </a:lnTo>
                <a:lnTo>
                  <a:pt x="664162" y="73880"/>
                </a:lnTo>
                <a:lnTo>
                  <a:pt x="672501" y="115661"/>
                </a:lnTo>
                <a:lnTo>
                  <a:pt x="673544" y="139750"/>
                </a:lnTo>
                <a:lnTo>
                  <a:pt x="672496" y="164649"/>
                </a:lnTo>
                <a:lnTo>
                  <a:pt x="664120" y="207587"/>
                </a:lnTo>
                <a:lnTo>
                  <a:pt x="635639" y="253828"/>
                </a:lnTo>
                <a:lnTo>
                  <a:pt x="605675" y="270865"/>
                </a:lnTo>
                <a:lnTo>
                  <a:pt x="609244" y="282321"/>
                </a:lnTo>
                <a:lnTo>
                  <a:pt x="647753" y="264263"/>
                </a:lnTo>
                <a:lnTo>
                  <a:pt x="676071" y="232994"/>
                </a:lnTo>
                <a:lnTo>
                  <a:pt x="693480" y="191111"/>
                </a:lnTo>
                <a:lnTo>
                  <a:pt x="699287" y="141236"/>
                </a:lnTo>
                <a:lnTo>
                  <a:pt x="697832" y="115357"/>
                </a:lnTo>
                <a:lnTo>
                  <a:pt x="686187" y="69479"/>
                </a:lnTo>
                <a:lnTo>
                  <a:pt x="663086" y="32129"/>
                </a:lnTo>
                <a:lnTo>
                  <a:pt x="629711" y="7391"/>
                </a:lnTo>
                <a:lnTo>
                  <a:pt x="609244" y="0"/>
                </a:lnTo>
                <a:close/>
              </a:path>
              <a:path w="699770" h="282575">
                <a:moveTo>
                  <a:pt x="90042" y="0"/>
                </a:moveTo>
                <a:lnTo>
                  <a:pt x="51619" y="18100"/>
                </a:lnTo>
                <a:lnTo>
                  <a:pt x="23291" y="49479"/>
                </a:lnTo>
                <a:lnTo>
                  <a:pt x="5821" y="91438"/>
                </a:lnTo>
                <a:lnTo>
                  <a:pt x="0" y="141236"/>
                </a:lnTo>
                <a:lnTo>
                  <a:pt x="1450" y="167173"/>
                </a:lnTo>
                <a:lnTo>
                  <a:pt x="13056" y="213051"/>
                </a:lnTo>
                <a:lnTo>
                  <a:pt x="36098" y="250279"/>
                </a:lnTo>
                <a:lnTo>
                  <a:pt x="69508" y="274944"/>
                </a:lnTo>
                <a:lnTo>
                  <a:pt x="90042" y="282321"/>
                </a:lnTo>
                <a:lnTo>
                  <a:pt x="93611" y="270865"/>
                </a:lnTo>
                <a:lnTo>
                  <a:pt x="77521" y="263743"/>
                </a:lnTo>
                <a:lnTo>
                  <a:pt x="63636" y="253828"/>
                </a:lnTo>
                <a:lnTo>
                  <a:pt x="35156" y="207587"/>
                </a:lnTo>
                <a:lnTo>
                  <a:pt x="26788" y="164649"/>
                </a:lnTo>
                <a:lnTo>
                  <a:pt x="25742" y="139750"/>
                </a:lnTo>
                <a:lnTo>
                  <a:pt x="26788" y="115661"/>
                </a:lnTo>
                <a:lnTo>
                  <a:pt x="35156" y="73880"/>
                </a:lnTo>
                <a:lnTo>
                  <a:pt x="63749" y="28371"/>
                </a:lnTo>
                <a:lnTo>
                  <a:pt x="94056" y="11455"/>
                </a:lnTo>
                <a:lnTo>
                  <a:pt x="9004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3" name="object 13"/>
          <p:cNvSpPr txBox="1"/>
          <p:nvPr/>
        </p:nvSpPr>
        <p:spPr>
          <a:xfrm>
            <a:off x="2060359" y="3731792"/>
            <a:ext cx="3877310" cy="1270635"/>
          </a:xfrm>
          <a:prstGeom prst="rect">
            <a:avLst/>
          </a:prstGeom>
        </p:spPr>
        <p:txBody>
          <a:bodyPr vert="horz" wrap="square" lIns="0" tIns="255904" rIns="0" bIns="0" rtlCol="0">
            <a:spAutoFit/>
          </a:bodyPr>
          <a:lstStyle/>
          <a:p>
            <a:pPr marL="12700">
              <a:spcBef>
                <a:spcPts val="2014"/>
              </a:spcBef>
            </a:pPr>
            <a:r>
              <a:rPr sz="2800" spc="-5" dirty="0">
                <a:solidFill>
                  <a:prstClr val="black"/>
                </a:solidFill>
                <a:latin typeface="Calibri"/>
                <a:cs typeface="Calibri"/>
              </a:rPr>
              <a:t>The</a:t>
            </a:r>
            <a:r>
              <a:rPr sz="2800" spc="-15" dirty="0">
                <a:solidFill>
                  <a:prstClr val="black"/>
                </a:solidFill>
                <a:latin typeface="Calibri"/>
                <a:cs typeface="Calibri"/>
              </a:rPr>
              <a:t> </a:t>
            </a:r>
            <a:r>
              <a:rPr sz="2800" spc="-10" dirty="0">
                <a:solidFill>
                  <a:prstClr val="black"/>
                </a:solidFill>
                <a:latin typeface="Calibri"/>
                <a:cs typeface="Calibri"/>
              </a:rPr>
              <a:t>NMI</a:t>
            </a:r>
            <a:r>
              <a:rPr sz="2800" spc="10" dirty="0">
                <a:solidFill>
                  <a:prstClr val="black"/>
                </a:solidFill>
                <a:latin typeface="Calibri"/>
                <a:cs typeface="Calibri"/>
              </a:rPr>
              <a:t> </a:t>
            </a:r>
            <a:r>
              <a:rPr sz="2800" spc="-10" dirty="0">
                <a:solidFill>
                  <a:prstClr val="black"/>
                </a:solidFill>
                <a:latin typeface="Calibri"/>
                <a:cs typeface="Calibri"/>
              </a:rPr>
              <a:t>is</a:t>
            </a:r>
            <a:r>
              <a:rPr sz="2800" spc="-5" dirty="0">
                <a:solidFill>
                  <a:prstClr val="black"/>
                </a:solidFill>
                <a:latin typeface="Calibri"/>
                <a:cs typeface="Calibri"/>
              </a:rPr>
              <a:t> </a:t>
            </a:r>
            <a:r>
              <a:rPr sz="2800" spc="-20" dirty="0">
                <a:solidFill>
                  <a:prstClr val="black"/>
                </a:solidFill>
                <a:latin typeface="Calibri"/>
                <a:cs typeface="Calibri"/>
              </a:rPr>
              <a:t>therefore,</a:t>
            </a:r>
            <a:endParaRPr sz="2800">
              <a:solidFill>
                <a:prstClr val="black"/>
              </a:solidFill>
              <a:latin typeface="Calibri"/>
              <a:cs typeface="Calibri"/>
            </a:endParaRPr>
          </a:p>
          <a:p>
            <a:pPr marL="2189480">
              <a:spcBef>
                <a:spcPts val="1645"/>
              </a:spcBef>
              <a:tabLst>
                <a:tab pos="2924175" algn="l"/>
                <a:tab pos="3636010" algn="l"/>
              </a:tabLst>
            </a:pPr>
            <a:r>
              <a:rPr sz="2400" spc="-10" dirty="0">
                <a:solidFill>
                  <a:prstClr val="black"/>
                </a:solidFill>
                <a:latin typeface="Cambria Math"/>
                <a:cs typeface="Cambria Math"/>
              </a:rPr>
              <a:t>𝑁</a:t>
            </a:r>
            <a:r>
              <a:rPr sz="2400" spc="-5" dirty="0">
                <a:solidFill>
                  <a:prstClr val="black"/>
                </a:solidFill>
                <a:latin typeface="Cambria Math"/>
                <a:cs typeface="Cambria Math"/>
              </a:rPr>
              <a:t>𝑀</a:t>
            </a:r>
            <a:r>
              <a:rPr sz="2400" dirty="0">
                <a:solidFill>
                  <a:prstClr val="black"/>
                </a:solidFill>
                <a:latin typeface="Cambria Math"/>
                <a:cs typeface="Cambria Math"/>
              </a:rPr>
              <a:t>𝐼	</a:t>
            </a:r>
            <a:r>
              <a:rPr sz="2400" spc="65" dirty="0">
                <a:solidFill>
                  <a:prstClr val="black"/>
                </a:solidFill>
                <a:latin typeface="Cambria Math"/>
                <a:cs typeface="Cambria Math"/>
              </a:rPr>
              <a:t>𝑌</a:t>
            </a:r>
            <a:r>
              <a:rPr sz="2400" dirty="0">
                <a:solidFill>
                  <a:prstClr val="black"/>
                </a:solidFill>
                <a:latin typeface="Cambria Math"/>
                <a:cs typeface="Cambria Math"/>
              </a:rPr>
              <a:t>,</a:t>
            </a:r>
            <a:r>
              <a:rPr sz="2400" spc="-135" dirty="0">
                <a:solidFill>
                  <a:prstClr val="black"/>
                </a:solidFill>
                <a:latin typeface="Cambria Math"/>
                <a:cs typeface="Cambria Math"/>
              </a:rPr>
              <a:t> </a:t>
            </a:r>
            <a:r>
              <a:rPr sz="2400" dirty="0">
                <a:solidFill>
                  <a:prstClr val="black"/>
                </a:solidFill>
                <a:latin typeface="Cambria Math"/>
                <a:cs typeface="Cambria Math"/>
              </a:rPr>
              <a:t>𝐶	=</a:t>
            </a:r>
            <a:endParaRPr sz="2400">
              <a:solidFill>
                <a:prstClr val="black"/>
              </a:solidFill>
              <a:latin typeface="Cambria Math"/>
              <a:cs typeface="Cambria Math"/>
            </a:endParaRPr>
          </a:p>
        </p:txBody>
      </p:sp>
      <p:sp>
        <p:nvSpPr>
          <p:cNvPr id="14" name="object 14"/>
          <p:cNvSpPr/>
          <p:nvPr/>
        </p:nvSpPr>
        <p:spPr>
          <a:xfrm>
            <a:off x="7410564" y="4904994"/>
            <a:ext cx="495934" cy="283210"/>
          </a:xfrm>
          <a:custGeom>
            <a:avLst/>
            <a:gdLst/>
            <a:ahLst/>
            <a:cxnLst/>
            <a:rect l="l" t="t" r="r" b="b"/>
            <a:pathLst>
              <a:path w="495935" h="283210">
                <a:moveTo>
                  <a:pt x="94056" y="12052"/>
                </a:moveTo>
                <a:lnTo>
                  <a:pt x="90030" y="596"/>
                </a:lnTo>
                <a:lnTo>
                  <a:pt x="69570" y="7988"/>
                </a:lnTo>
                <a:lnTo>
                  <a:pt x="51625" y="18694"/>
                </a:lnTo>
                <a:lnTo>
                  <a:pt x="23291" y="50076"/>
                </a:lnTo>
                <a:lnTo>
                  <a:pt x="5829" y="92036"/>
                </a:lnTo>
                <a:lnTo>
                  <a:pt x="0" y="141833"/>
                </a:lnTo>
                <a:lnTo>
                  <a:pt x="1447" y="167767"/>
                </a:lnTo>
                <a:lnTo>
                  <a:pt x="13055" y="213652"/>
                </a:lnTo>
                <a:lnTo>
                  <a:pt x="36093" y="250875"/>
                </a:lnTo>
                <a:lnTo>
                  <a:pt x="69507" y="275539"/>
                </a:lnTo>
                <a:lnTo>
                  <a:pt x="90030" y="282917"/>
                </a:lnTo>
                <a:lnTo>
                  <a:pt x="93611" y="271462"/>
                </a:lnTo>
                <a:lnTo>
                  <a:pt x="77520" y="264337"/>
                </a:lnTo>
                <a:lnTo>
                  <a:pt x="63639" y="254419"/>
                </a:lnTo>
                <a:lnTo>
                  <a:pt x="35153" y="208178"/>
                </a:lnTo>
                <a:lnTo>
                  <a:pt x="26797" y="165239"/>
                </a:lnTo>
                <a:lnTo>
                  <a:pt x="25742" y="140347"/>
                </a:lnTo>
                <a:lnTo>
                  <a:pt x="26797" y="116255"/>
                </a:lnTo>
                <a:lnTo>
                  <a:pt x="35153" y="74472"/>
                </a:lnTo>
                <a:lnTo>
                  <a:pt x="63754" y="28968"/>
                </a:lnTo>
                <a:lnTo>
                  <a:pt x="77774" y="19151"/>
                </a:lnTo>
                <a:lnTo>
                  <a:pt x="94056" y="12052"/>
                </a:lnTo>
                <a:close/>
              </a:path>
              <a:path w="495935" h="283210">
                <a:moveTo>
                  <a:pt x="394487" y="141833"/>
                </a:moveTo>
                <a:lnTo>
                  <a:pt x="388658" y="92036"/>
                </a:lnTo>
                <a:lnTo>
                  <a:pt x="371195" y="50076"/>
                </a:lnTo>
                <a:lnTo>
                  <a:pt x="342861" y="18694"/>
                </a:lnTo>
                <a:lnTo>
                  <a:pt x="304444" y="596"/>
                </a:lnTo>
                <a:lnTo>
                  <a:pt x="300431" y="12052"/>
                </a:lnTo>
                <a:lnTo>
                  <a:pt x="316776" y="19151"/>
                </a:lnTo>
                <a:lnTo>
                  <a:pt x="330835" y="28968"/>
                </a:lnTo>
                <a:lnTo>
                  <a:pt x="359359" y="74472"/>
                </a:lnTo>
                <a:lnTo>
                  <a:pt x="367703" y="116255"/>
                </a:lnTo>
                <a:lnTo>
                  <a:pt x="368744" y="140347"/>
                </a:lnTo>
                <a:lnTo>
                  <a:pt x="367703" y="165239"/>
                </a:lnTo>
                <a:lnTo>
                  <a:pt x="359321" y="208178"/>
                </a:lnTo>
                <a:lnTo>
                  <a:pt x="330847" y="254419"/>
                </a:lnTo>
                <a:lnTo>
                  <a:pt x="300875" y="271462"/>
                </a:lnTo>
                <a:lnTo>
                  <a:pt x="304444" y="282917"/>
                </a:lnTo>
                <a:lnTo>
                  <a:pt x="342950" y="264858"/>
                </a:lnTo>
                <a:lnTo>
                  <a:pt x="371271" y="233591"/>
                </a:lnTo>
                <a:lnTo>
                  <a:pt x="388683" y="191706"/>
                </a:lnTo>
                <a:lnTo>
                  <a:pt x="393039" y="167767"/>
                </a:lnTo>
                <a:lnTo>
                  <a:pt x="394487" y="141833"/>
                </a:lnTo>
                <a:close/>
              </a:path>
              <a:path w="495935" h="283210">
                <a:moveTo>
                  <a:pt x="495566" y="0"/>
                </a:moveTo>
                <a:lnTo>
                  <a:pt x="429183" y="0"/>
                </a:lnTo>
                <a:lnTo>
                  <a:pt x="429183" y="11430"/>
                </a:lnTo>
                <a:lnTo>
                  <a:pt x="470852" y="11430"/>
                </a:lnTo>
                <a:lnTo>
                  <a:pt x="470852" y="271780"/>
                </a:lnTo>
                <a:lnTo>
                  <a:pt x="429183" y="271780"/>
                </a:lnTo>
                <a:lnTo>
                  <a:pt x="429183" y="283210"/>
                </a:lnTo>
                <a:lnTo>
                  <a:pt x="495566" y="283210"/>
                </a:lnTo>
                <a:lnTo>
                  <a:pt x="495566" y="271780"/>
                </a:lnTo>
                <a:lnTo>
                  <a:pt x="495566" y="11430"/>
                </a:lnTo>
                <a:lnTo>
                  <a:pt x="4955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5" name="object 15"/>
          <p:cNvSpPr/>
          <p:nvPr/>
        </p:nvSpPr>
        <p:spPr>
          <a:xfrm>
            <a:off x="6041531" y="4904994"/>
            <a:ext cx="66675" cy="283210"/>
          </a:xfrm>
          <a:custGeom>
            <a:avLst/>
            <a:gdLst/>
            <a:ahLst/>
            <a:cxnLst/>
            <a:rect l="l" t="t" r="r" b="b"/>
            <a:pathLst>
              <a:path w="66675" h="283210">
                <a:moveTo>
                  <a:pt x="66382" y="0"/>
                </a:moveTo>
                <a:lnTo>
                  <a:pt x="0" y="0"/>
                </a:lnTo>
                <a:lnTo>
                  <a:pt x="0" y="11430"/>
                </a:lnTo>
                <a:lnTo>
                  <a:pt x="0" y="271780"/>
                </a:lnTo>
                <a:lnTo>
                  <a:pt x="0" y="283210"/>
                </a:lnTo>
                <a:lnTo>
                  <a:pt x="66382" y="283210"/>
                </a:lnTo>
                <a:lnTo>
                  <a:pt x="66382" y="271780"/>
                </a:lnTo>
                <a:lnTo>
                  <a:pt x="24701" y="271780"/>
                </a:lnTo>
                <a:lnTo>
                  <a:pt x="24701" y="11430"/>
                </a:lnTo>
                <a:lnTo>
                  <a:pt x="66382" y="11430"/>
                </a:lnTo>
                <a:lnTo>
                  <a:pt x="663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6" name="object 16"/>
          <p:cNvSpPr/>
          <p:nvPr/>
        </p:nvSpPr>
        <p:spPr>
          <a:xfrm>
            <a:off x="6372730" y="4905584"/>
            <a:ext cx="391795" cy="282575"/>
          </a:xfrm>
          <a:custGeom>
            <a:avLst/>
            <a:gdLst/>
            <a:ahLst/>
            <a:cxnLst/>
            <a:rect l="l" t="t" r="r" b="b"/>
            <a:pathLst>
              <a:path w="391795" h="282575">
                <a:moveTo>
                  <a:pt x="301396" y="0"/>
                </a:moveTo>
                <a:lnTo>
                  <a:pt x="297383" y="11455"/>
                </a:lnTo>
                <a:lnTo>
                  <a:pt x="313725" y="18551"/>
                </a:lnTo>
                <a:lnTo>
                  <a:pt x="327779" y="28371"/>
                </a:lnTo>
                <a:lnTo>
                  <a:pt x="356314" y="73880"/>
                </a:lnTo>
                <a:lnTo>
                  <a:pt x="364653" y="115661"/>
                </a:lnTo>
                <a:lnTo>
                  <a:pt x="365696" y="139750"/>
                </a:lnTo>
                <a:lnTo>
                  <a:pt x="364648" y="164649"/>
                </a:lnTo>
                <a:lnTo>
                  <a:pt x="356272" y="207587"/>
                </a:lnTo>
                <a:lnTo>
                  <a:pt x="327791" y="253828"/>
                </a:lnTo>
                <a:lnTo>
                  <a:pt x="297827" y="270865"/>
                </a:lnTo>
                <a:lnTo>
                  <a:pt x="301396" y="282321"/>
                </a:lnTo>
                <a:lnTo>
                  <a:pt x="339905" y="264263"/>
                </a:lnTo>
                <a:lnTo>
                  <a:pt x="368223" y="232994"/>
                </a:lnTo>
                <a:lnTo>
                  <a:pt x="385632" y="191111"/>
                </a:lnTo>
                <a:lnTo>
                  <a:pt x="391439" y="141236"/>
                </a:lnTo>
                <a:lnTo>
                  <a:pt x="389982" y="115357"/>
                </a:lnTo>
                <a:lnTo>
                  <a:pt x="378334" y="69479"/>
                </a:lnTo>
                <a:lnTo>
                  <a:pt x="355238" y="32129"/>
                </a:lnTo>
                <a:lnTo>
                  <a:pt x="321863" y="7391"/>
                </a:lnTo>
                <a:lnTo>
                  <a:pt x="301396" y="0"/>
                </a:lnTo>
                <a:close/>
              </a:path>
              <a:path w="391795" h="282575">
                <a:moveTo>
                  <a:pt x="90030" y="0"/>
                </a:moveTo>
                <a:lnTo>
                  <a:pt x="51617" y="18100"/>
                </a:lnTo>
                <a:lnTo>
                  <a:pt x="23291" y="49479"/>
                </a:lnTo>
                <a:lnTo>
                  <a:pt x="5821" y="91438"/>
                </a:lnTo>
                <a:lnTo>
                  <a:pt x="0" y="141236"/>
                </a:lnTo>
                <a:lnTo>
                  <a:pt x="1450" y="167173"/>
                </a:lnTo>
                <a:lnTo>
                  <a:pt x="13056" y="213051"/>
                </a:lnTo>
                <a:lnTo>
                  <a:pt x="36098" y="250279"/>
                </a:lnTo>
                <a:lnTo>
                  <a:pt x="69503" y="274944"/>
                </a:lnTo>
                <a:lnTo>
                  <a:pt x="90030" y="282321"/>
                </a:lnTo>
                <a:lnTo>
                  <a:pt x="93611" y="270865"/>
                </a:lnTo>
                <a:lnTo>
                  <a:pt x="77521" y="263743"/>
                </a:lnTo>
                <a:lnTo>
                  <a:pt x="63636" y="253828"/>
                </a:lnTo>
                <a:lnTo>
                  <a:pt x="35156" y="207587"/>
                </a:lnTo>
                <a:lnTo>
                  <a:pt x="26788" y="164649"/>
                </a:lnTo>
                <a:lnTo>
                  <a:pt x="25742" y="139750"/>
                </a:lnTo>
                <a:lnTo>
                  <a:pt x="26788" y="115661"/>
                </a:lnTo>
                <a:lnTo>
                  <a:pt x="35156" y="73880"/>
                </a:lnTo>
                <a:lnTo>
                  <a:pt x="63749" y="28371"/>
                </a:lnTo>
                <a:lnTo>
                  <a:pt x="94056" y="11455"/>
                </a:lnTo>
                <a:lnTo>
                  <a:pt x="90030"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7" name="object 17"/>
          <p:cNvSpPr txBox="1"/>
          <p:nvPr/>
        </p:nvSpPr>
        <p:spPr>
          <a:xfrm>
            <a:off x="6101589" y="4312411"/>
            <a:ext cx="1603375" cy="894080"/>
          </a:xfrm>
          <a:prstGeom prst="rect">
            <a:avLst/>
          </a:prstGeom>
        </p:spPr>
        <p:txBody>
          <a:bodyPr vert="horz" wrap="square" lIns="0" tIns="81280" rIns="0" bIns="0" rtlCol="0">
            <a:spAutoFit/>
          </a:bodyPr>
          <a:lstStyle/>
          <a:p>
            <a:pPr marL="161925">
              <a:spcBef>
                <a:spcPts val="640"/>
              </a:spcBef>
            </a:pPr>
            <a:r>
              <a:rPr sz="2400" dirty="0">
                <a:solidFill>
                  <a:prstClr val="black"/>
                </a:solidFill>
                <a:latin typeface="Cambria Math"/>
                <a:cs typeface="Cambria Math"/>
              </a:rPr>
              <a:t>2 × </a:t>
            </a:r>
            <a:r>
              <a:rPr sz="2400" spc="85" dirty="0">
                <a:solidFill>
                  <a:prstClr val="black"/>
                </a:solidFill>
                <a:latin typeface="Cambria Math"/>
                <a:cs typeface="Cambria Math"/>
              </a:rPr>
              <a:t>𝐼</a:t>
            </a:r>
            <a:r>
              <a:rPr sz="2400" spc="-5" dirty="0">
                <a:solidFill>
                  <a:prstClr val="black"/>
                </a:solidFill>
                <a:latin typeface="Cambria Math"/>
                <a:cs typeface="Cambria Math"/>
              </a:rPr>
              <a:t>(</a:t>
            </a:r>
            <a:r>
              <a:rPr sz="2400" spc="65" dirty="0">
                <a:solidFill>
                  <a:prstClr val="black"/>
                </a:solidFill>
                <a:latin typeface="Cambria Math"/>
                <a:cs typeface="Cambria Math"/>
              </a:rPr>
              <a:t>𝑌</a:t>
            </a:r>
            <a:r>
              <a:rPr sz="2400" dirty="0">
                <a:solidFill>
                  <a:prstClr val="black"/>
                </a:solidFill>
                <a:latin typeface="Cambria Math"/>
                <a:cs typeface="Cambria Math"/>
              </a:rPr>
              <a:t>;</a:t>
            </a:r>
            <a:r>
              <a:rPr sz="2400" spc="-130" dirty="0">
                <a:solidFill>
                  <a:prstClr val="black"/>
                </a:solidFill>
                <a:latin typeface="Cambria Math"/>
                <a:cs typeface="Cambria Math"/>
              </a:rPr>
              <a:t> </a:t>
            </a:r>
            <a:r>
              <a:rPr sz="2400" spc="114" dirty="0">
                <a:solidFill>
                  <a:prstClr val="black"/>
                </a:solidFill>
                <a:latin typeface="Cambria Math"/>
                <a:cs typeface="Cambria Math"/>
              </a:rPr>
              <a:t>𝐶</a:t>
            </a:r>
            <a:r>
              <a:rPr sz="2400" dirty="0">
                <a:solidFill>
                  <a:prstClr val="black"/>
                </a:solidFill>
                <a:latin typeface="Cambria Math"/>
                <a:cs typeface="Cambria Math"/>
              </a:rPr>
              <a:t>)</a:t>
            </a:r>
            <a:endParaRPr sz="2400">
              <a:solidFill>
                <a:prstClr val="black"/>
              </a:solidFill>
              <a:latin typeface="Cambria Math"/>
              <a:cs typeface="Cambria Math"/>
            </a:endParaRPr>
          </a:p>
          <a:p>
            <a:pPr marL="12700">
              <a:spcBef>
                <a:spcPts val="540"/>
              </a:spcBef>
              <a:tabLst>
                <a:tab pos="370205" algn="l"/>
                <a:tab pos="756285" algn="l"/>
                <a:tab pos="1408430" algn="l"/>
              </a:tabLst>
            </a:pPr>
            <a:r>
              <a:rPr sz="2400" dirty="0">
                <a:solidFill>
                  <a:prstClr val="black"/>
                </a:solidFill>
                <a:latin typeface="Cambria Math"/>
                <a:cs typeface="Cambria Math"/>
              </a:rPr>
              <a:t>𝐻	𝑌	+</a:t>
            </a:r>
            <a:r>
              <a:rPr sz="2400" spc="5" dirty="0">
                <a:solidFill>
                  <a:prstClr val="black"/>
                </a:solidFill>
                <a:latin typeface="Cambria Math"/>
                <a:cs typeface="Cambria Math"/>
              </a:rPr>
              <a:t> </a:t>
            </a:r>
            <a:r>
              <a:rPr sz="2400" dirty="0">
                <a:solidFill>
                  <a:prstClr val="black"/>
                </a:solidFill>
                <a:latin typeface="Cambria Math"/>
                <a:cs typeface="Cambria Math"/>
              </a:rPr>
              <a:t>𝐻	𝐶</a:t>
            </a:r>
            <a:endParaRPr sz="2400">
              <a:solidFill>
                <a:prstClr val="black"/>
              </a:solidFill>
              <a:latin typeface="Cambria Math"/>
              <a:cs typeface="Cambria Math"/>
            </a:endParaRPr>
          </a:p>
        </p:txBody>
      </p:sp>
      <p:sp>
        <p:nvSpPr>
          <p:cNvPr id="18" name="object 18"/>
          <p:cNvSpPr/>
          <p:nvPr/>
        </p:nvSpPr>
        <p:spPr>
          <a:xfrm>
            <a:off x="6007609" y="4832603"/>
            <a:ext cx="1932939" cy="20320"/>
          </a:xfrm>
          <a:custGeom>
            <a:avLst/>
            <a:gdLst/>
            <a:ahLst/>
            <a:cxnLst/>
            <a:rect l="l" t="t" r="r" b="b"/>
            <a:pathLst>
              <a:path w="1932939" h="20320">
                <a:moveTo>
                  <a:pt x="1932432" y="0"/>
                </a:moveTo>
                <a:lnTo>
                  <a:pt x="0" y="0"/>
                </a:lnTo>
                <a:lnTo>
                  <a:pt x="0" y="19812"/>
                </a:lnTo>
                <a:lnTo>
                  <a:pt x="1932432" y="19812"/>
                </a:lnTo>
                <a:lnTo>
                  <a:pt x="193243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9" name="object 19"/>
          <p:cNvSpPr/>
          <p:nvPr/>
        </p:nvSpPr>
        <p:spPr>
          <a:xfrm>
            <a:off x="4923406" y="5879420"/>
            <a:ext cx="697865" cy="282575"/>
          </a:xfrm>
          <a:custGeom>
            <a:avLst/>
            <a:gdLst/>
            <a:ahLst/>
            <a:cxnLst/>
            <a:rect l="l" t="t" r="r" b="b"/>
            <a:pathLst>
              <a:path w="697864" h="282575">
                <a:moveTo>
                  <a:pt x="607720" y="0"/>
                </a:moveTo>
                <a:lnTo>
                  <a:pt x="603707" y="11455"/>
                </a:lnTo>
                <a:lnTo>
                  <a:pt x="620049" y="18551"/>
                </a:lnTo>
                <a:lnTo>
                  <a:pt x="634103" y="28371"/>
                </a:lnTo>
                <a:lnTo>
                  <a:pt x="662638" y="73880"/>
                </a:lnTo>
                <a:lnTo>
                  <a:pt x="670977" y="115661"/>
                </a:lnTo>
                <a:lnTo>
                  <a:pt x="672020" y="139750"/>
                </a:lnTo>
                <a:lnTo>
                  <a:pt x="670972" y="164649"/>
                </a:lnTo>
                <a:lnTo>
                  <a:pt x="662596" y="207587"/>
                </a:lnTo>
                <a:lnTo>
                  <a:pt x="634115" y="253828"/>
                </a:lnTo>
                <a:lnTo>
                  <a:pt x="604151" y="270865"/>
                </a:lnTo>
                <a:lnTo>
                  <a:pt x="607720" y="282321"/>
                </a:lnTo>
                <a:lnTo>
                  <a:pt x="646229" y="264263"/>
                </a:lnTo>
                <a:lnTo>
                  <a:pt x="674547" y="232994"/>
                </a:lnTo>
                <a:lnTo>
                  <a:pt x="691956" y="191111"/>
                </a:lnTo>
                <a:lnTo>
                  <a:pt x="697763" y="141236"/>
                </a:lnTo>
                <a:lnTo>
                  <a:pt x="696308" y="115357"/>
                </a:lnTo>
                <a:lnTo>
                  <a:pt x="684663" y="69479"/>
                </a:lnTo>
                <a:lnTo>
                  <a:pt x="661562" y="32129"/>
                </a:lnTo>
                <a:lnTo>
                  <a:pt x="628187" y="7391"/>
                </a:lnTo>
                <a:lnTo>
                  <a:pt x="607720" y="0"/>
                </a:lnTo>
                <a:close/>
              </a:path>
              <a:path w="697864" h="282575">
                <a:moveTo>
                  <a:pt x="90042" y="0"/>
                </a:moveTo>
                <a:lnTo>
                  <a:pt x="51619" y="18100"/>
                </a:lnTo>
                <a:lnTo>
                  <a:pt x="23291" y="49479"/>
                </a:lnTo>
                <a:lnTo>
                  <a:pt x="5821" y="91438"/>
                </a:lnTo>
                <a:lnTo>
                  <a:pt x="0" y="141236"/>
                </a:lnTo>
                <a:lnTo>
                  <a:pt x="1450" y="167173"/>
                </a:lnTo>
                <a:lnTo>
                  <a:pt x="13056" y="213051"/>
                </a:lnTo>
                <a:lnTo>
                  <a:pt x="36098" y="250279"/>
                </a:lnTo>
                <a:lnTo>
                  <a:pt x="69508" y="274944"/>
                </a:lnTo>
                <a:lnTo>
                  <a:pt x="90042" y="282321"/>
                </a:lnTo>
                <a:lnTo>
                  <a:pt x="93611" y="270865"/>
                </a:lnTo>
                <a:lnTo>
                  <a:pt x="77521" y="263743"/>
                </a:lnTo>
                <a:lnTo>
                  <a:pt x="63636" y="253828"/>
                </a:lnTo>
                <a:lnTo>
                  <a:pt x="35156" y="207587"/>
                </a:lnTo>
                <a:lnTo>
                  <a:pt x="26788" y="164649"/>
                </a:lnTo>
                <a:lnTo>
                  <a:pt x="25742" y="139750"/>
                </a:lnTo>
                <a:lnTo>
                  <a:pt x="26788" y="115661"/>
                </a:lnTo>
                <a:lnTo>
                  <a:pt x="35156" y="73880"/>
                </a:lnTo>
                <a:lnTo>
                  <a:pt x="63749" y="28371"/>
                </a:lnTo>
                <a:lnTo>
                  <a:pt x="94056" y="11455"/>
                </a:lnTo>
                <a:lnTo>
                  <a:pt x="9004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0" name="object 20"/>
          <p:cNvSpPr txBox="1"/>
          <p:nvPr/>
        </p:nvSpPr>
        <p:spPr>
          <a:xfrm>
            <a:off x="4277361" y="5789167"/>
            <a:ext cx="1243965" cy="391160"/>
          </a:xfrm>
          <a:prstGeom prst="rect">
            <a:avLst/>
          </a:prstGeom>
        </p:spPr>
        <p:txBody>
          <a:bodyPr vert="horz" wrap="square" lIns="0" tIns="12700" rIns="0" bIns="0" rtlCol="0">
            <a:spAutoFit/>
          </a:bodyPr>
          <a:lstStyle/>
          <a:p>
            <a:pPr marL="12700">
              <a:spcBef>
                <a:spcPts val="100"/>
              </a:spcBef>
              <a:tabLst>
                <a:tab pos="745490" algn="l"/>
              </a:tabLst>
            </a:pPr>
            <a:r>
              <a:rPr sz="2400" spc="-10" dirty="0">
                <a:solidFill>
                  <a:prstClr val="black"/>
                </a:solidFill>
                <a:latin typeface="Cambria Math"/>
                <a:cs typeface="Cambria Math"/>
              </a:rPr>
              <a:t>𝑁</a:t>
            </a:r>
            <a:r>
              <a:rPr sz="2400" spc="-5" dirty="0">
                <a:solidFill>
                  <a:prstClr val="black"/>
                </a:solidFill>
                <a:latin typeface="Cambria Math"/>
                <a:cs typeface="Cambria Math"/>
              </a:rPr>
              <a:t>𝑀</a:t>
            </a:r>
            <a:r>
              <a:rPr sz="2400" dirty="0">
                <a:solidFill>
                  <a:prstClr val="black"/>
                </a:solidFill>
                <a:latin typeface="Cambria Math"/>
                <a:cs typeface="Cambria Math"/>
              </a:rPr>
              <a:t>𝐼	</a:t>
            </a:r>
            <a:r>
              <a:rPr sz="2400" spc="50" dirty="0">
                <a:solidFill>
                  <a:prstClr val="black"/>
                </a:solidFill>
                <a:latin typeface="Cambria Math"/>
                <a:cs typeface="Cambria Math"/>
              </a:rPr>
              <a:t>𝑌</a:t>
            </a:r>
            <a:r>
              <a:rPr sz="2400" dirty="0">
                <a:solidFill>
                  <a:prstClr val="black"/>
                </a:solidFill>
                <a:latin typeface="Cambria Math"/>
                <a:cs typeface="Cambria Math"/>
              </a:rPr>
              <a:t>,</a:t>
            </a:r>
            <a:r>
              <a:rPr sz="2400" spc="-135" dirty="0">
                <a:solidFill>
                  <a:prstClr val="black"/>
                </a:solidFill>
                <a:latin typeface="Cambria Math"/>
                <a:cs typeface="Cambria Math"/>
              </a:rPr>
              <a:t> </a:t>
            </a:r>
            <a:r>
              <a:rPr sz="2400" dirty="0">
                <a:solidFill>
                  <a:prstClr val="black"/>
                </a:solidFill>
                <a:latin typeface="Cambria Math"/>
                <a:cs typeface="Cambria Math"/>
              </a:rPr>
              <a:t>𝐶</a:t>
            </a:r>
            <a:endParaRPr sz="2400">
              <a:solidFill>
                <a:prstClr val="black"/>
              </a:solidFill>
              <a:latin typeface="Cambria Math"/>
              <a:cs typeface="Cambria Math"/>
            </a:endParaRPr>
          </a:p>
        </p:txBody>
      </p:sp>
      <p:sp>
        <p:nvSpPr>
          <p:cNvPr id="21" name="object 21"/>
          <p:cNvSpPr txBox="1"/>
          <p:nvPr/>
        </p:nvSpPr>
        <p:spPr>
          <a:xfrm>
            <a:off x="5695188" y="5559044"/>
            <a:ext cx="3114040" cy="391160"/>
          </a:xfrm>
          <a:prstGeom prst="rect">
            <a:avLst/>
          </a:prstGeom>
        </p:spPr>
        <p:txBody>
          <a:bodyPr vert="horz" wrap="square" lIns="0" tIns="12700" rIns="0" bIns="0" rtlCol="0">
            <a:spAutoFit/>
          </a:bodyPr>
          <a:lstStyle/>
          <a:p>
            <a:pPr marL="38100">
              <a:spcBef>
                <a:spcPts val="100"/>
              </a:spcBef>
            </a:pPr>
            <a:r>
              <a:rPr sz="3600" baseline="-41666" dirty="0">
                <a:solidFill>
                  <a:prstClr val="black"/>
                </a:solidFill>
                <a:latin typeface="Cambria Math"/>
                <a:cs typeface="Cambria Math"/>
              </a:rPr>
              <a:t>=</a:t>
            </a:r>
            <a:r>
              <a:rPr sz="3600" spc="179" baseline="-41666" dirty="0">
                <a:solidFill>
                  <a:prstClr val="black"/>
                </a:solidFill>
                <a:latin typeface="Cambria Math"/>
                <a:cs typeface="Cambria Math"/>
              </a:rPr>
              <a:t> </a:t>
            </a:r>
            <a:r>
              <a:rPr sz="2400" dirty="0">
                <a:solidFill>
                  <a:prstClr val="black"/>
                </a:solidFill>
                <a:latin typeface="Cambria Math"/>
                <a:cs typeface="Cambria Math"/>
              </a:rPr>
              <a:t>2</a:t>
            </a:r>
            <a:r>
              <a:rPr sz="2400" spc="-10" dirty="0">
                <a:solidFill>
                  <a:prstClr val="black"/>
                </a:solidFill>
                <a:latin typeface="Cambria Math"/>
                <a:cs typeface="Cambria Math"/>
              </a:rPr>
              <a:t> </a:t>
            </a:r>
            <a:r>
              <a:rPr sz="2400" dirty="0">
                <a:solidFill>
                  <a:prstClr val="black"/>
                </a:solidFill>
                <a:latin typeface="Cambria Math"/>
                <a:cs typeface="Cambria Math"/>
              </a:rPr>
              <a:t>×</a:t>
            </a:r>
            <a:r>
              <a:rPr sz="2400" spc="-15" dirty="0">
                <a:solidFill>
                  <a:prstClr val="black"/>
                </a:solidFill>
                <a:latin typeface="Cambria Math"/>
                <a:cs typeface="Cambria Math"/>
              </a:rPr>
              <a:t> </a:t>
            </a:r>
            <a:r>
              <a:rPr sz="2400" spc="-5" dirty="0">
                <a:solidFill>
                  <a:prstClr val="black"/>
                </a:solidFill>
                <a:latin typeface="Cambria Math"/>
                <a:cs typeface="Cambria Math"/>
              </a:rPr>
              <a:t>0.3167</a:t>
            </a:r>
            <a:r>
              <a:rPr sz="2400" spc="110" dirty="0">
                <a:solidFill>
                  <a:prstClr val="black"/>
                </a:solidFill>
                <a:latin typeface="Cambria Math"/>
                <a:cs typeface="Cambria Math"/>
              </a:rPr>
              <a:t> </a:t>
            </a:r>
            <a:r>
              <a:rPr sz="3600" baseline="-41666" dirty="0">
                <a:solidFill>
                  <a:prstClr val="black"/>
                </a:solidFill>
                <a:latin typeface="Cambria Math"/>
                <a:cs typeface="Cambria Math"/>
              </a:rPr>
              <a:t>=</a:t>
            </a:r>
            <a:r>
              <a:rPr sz="3600" spc="179" baseline="-41666" dirty="0">
                <a:solidFill>
                  <a:prstClr val="black"/>
                </a:solidFill>
                <a:latin typeface="Cambria Math"/>
                <a:cs typeface="Cambria Math"/>
              </a:rPr>
              <a:t> </a:t>
            </a:r>
            <a:r>
              <a:rPr sz="3600" spc="-15" baseline="-41666" dirty="0">
                <a:solidFill>
                  <a:prstClr val="black"/>
                </a:solidFill>
                <a:latin typeface="Cambria Math"/>
                <a:cs typeface="Cambria Math"/>
              </a:rPr>
              <a:t>0.2533</a:t>
            </a:r>
            <a:endParaRPr sz="3600" baseline="-41666">
              <a:solidFill>
                <a:prstClr val="black"/>
              </a:solidFill>
              <a:latin typeface="Cambria Math"/>
              <a:cs typeface="Cambria Math"/>
            </a:endParaRPr>
          </a:p>
        </p:txBody>
      </p:sp>
      <p:sp>
        <p:nvSpPr>
          <p:cNvPr id="22" name="object 22"/>
          <p:cNvSpPr/>
          <p:nvPr/>
        </p:nvSpPr>
        <p:spPr>
          <a:xfrm>
            <a:off x="7230149" y="6083046"/>
            <a:ext cx="66675" cy="283210"/>
          </a:xfrm>
          <a:custGeom>
            <a:avLst/>
            <a:gdLst/>
            <a:ahLst/>
            <a:cxnLst/>
            <a:rect l="l" t="t" r="r" b="b"/>
            <a:pathLst>
              <a:path w="66675" h="283210">
                <a:moveTo>
                  <a:pt x="66382" y="0"/>
                </a:moveTo>
                <a:lnTo>
                  <a:pt x="0" y="0"/>
                </a:lnTo>
                <a:lnTo>
                  <a:pt x="0" y="11430"/>
                </a:lnTo>
                <a:lnTo>
                  <a:pt x="41668" y="11430"/>
                </a:lnTo>
                <a:lnTo>
                  <a:pt x="41668" y="271780"/>
                </a:lnTo>
                <a:lnTo>
                  <a:pt x="0" y="271780"/>
                </a:lnTo>
                <a:lnTo>
                  <a:pt x="0" y="283210"/>
                </a:lnTo>
                <a:lnTo>
                  <a:pt x="66382" y="283210"/>
                </a:lnTo>
                <a:lnTo>
                  <a:pt x="66382" y="271780"/>
                </a:lnTo>
                <a:lnTo>
                  <a:pt x="66382" y="11430"/>
                </a:lnTo>
                <a:lnTo>
                  <a:pt x="663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3" name="object 23"/>
          <p:cNvSpPr/>
          <p:nvPr/>
        </p:nvSpPr>
        <p:spPr>
          <a:xfrm>
            <a:off x="6219838" y="6083046"/>
            <a:ext cx="66675" cy="283210"/>
          </a:xfrm>
          <a:custGeom>
            <a:avLst/>
            <a:gdLst/>
            <a:ahLst/>
            <a:cxnLst/>
            <a:rect l="l" t="t" r="r" b="b"/>
            <a:pathLst>
              <a:path w="66675" h="283210">
                <a:moveTo>
                  <a:pt x="66382" y="0"/>
                </a:moveTo>
                <a:lnTo>
                  <a:pt x="0" y="0"/>
                </a:lnTo>
                <a:lnTo>
                  <a:pt x="0" y="11430"/>
                </a:lnTo>
                <a:lnTo>
                  <a:pt x="0" y="271780"/>
                </a:lnTo>
                <a:lnTo>
                  <a:pt x="0" y="283210"/>
                </a:lnTo>
                <a:lnTo>
                  <a:pt x="66382" y="283210"/>
                </a:lnTo>
                <a:lnTo>
                  <a:pt x="66382" y="271780"/>
                </a:lnTo>
                <a:lnTo>
                  <a:pt x="24701" y="271780"/>
                </a:lnTo>
                <a:lnTo>
                  <a:pt x="24701" y="11430"/>
                </a:lnTo>
                <a:lnTo>
                  <a:pt x="66382" y="11430"/>
                </a:lnTo>
                <a:lnTo>
                  <a:pt x="663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4" name="object 24"/>
          <p:cNvSpPr txBox="1"/>
          <p:nvPr/>
        </p:nvSpPr>
        <p:spPr>
          <a:xfrm>
            <a:off x="6279896" y="5993383"/>
            <a:ext cx="956310" cy="391160"/>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mbria Math"/>
                <a:cs typeface="Cambria Math"/>
              </a:rPr>
              <a:t>1.5</a:t>
            </a:r>
            <a:r>
              <a:rPr sz="2400" spc="-55" dirty="0">
                <a:solidFill>
                  <a:prstClr val="black"/>
                </a:solidFill>
                <a:latin typeface="Cambria Math"/>
                <a:cs typeface="Cambria Math"/>
              </a:rPr>
              <a:t> </a:t>
            </a:r>
            <a:r>
              <a:rPr sz="2400" dirty="0">
                <a:solidFill>
                  <a:prstClr val="black"/>
                </a:solidFill>
                <a:latin typeface="Cambria Math"/>
                <a:cs typeface="Cambria Math"/>
              </a:rPr>
              <a:t>+</a:t>
            </a:r>
            <a:r>
              <a:rPr sz="2400" spc="-35" dirty="0">
                <a:solidFill>
                  <a:prstClr val="black"/>
                </a:solidFill>
                <a:latin typeface="Cambria Math"/>
                <a:cs typeface="Cambria Math"/>
              </a:rPr>
              <a:t> </a:t>
            </a:r>
            <a:r>
              <a:rPr sz="2400" dirty="0">
                <a:solidFill>
                  <a:prstClr val="black"/>
                </a:solidFill>
                <a:latin typeface="Cambria Math"/>
                <a:cs typeface="Cambria Math"/>
              </a:rPr>
              <a:t>1</a:t>
            </a:r>
            <a:endParaRPr sz="2400">
              <a:solidFill>
                <a:prstClr val="black"/>
              </a:solidFill>
              <a:latin typeface="Cambria Math"/>
              <a:cs typeface="Cambria Math"/>
            </a:endParaRPr>
          </a:p>
        </p:txBody>
      </p:sp>
      <p:sp>
        <p:nvSpPr>
          <p:cNvPr id="25" name="object 25"/>
          <p:cNvSpPr/>
          <p:nvPr/>
        </p:nvSpPr>
        <p:spPr>
          <a:xfrm>
            <a:off x="6045708" y="6010655"/>
            <a:ext cx="1424940" cy="20320"/>
          </a:xfrm>
          <a:custGeom>
            <a:avLst/>
            <a:gdLst/>
            <a:ahLst/>
            <a:cxnLst/>
            <a:rect l="l" t="t" r="r" b="b"/>
            <a:pathLst>
              <a:path w="1424939" h="20320">
                <a:moveTo>
                  <a:pt x="1424939" y="0"/>
                </a:moveTo>
                <a:lnTo>
                  <a:pt x="0" y="0"/>
                </a:lnTo>
                <a:lnTo>
                  <a:pt x="0" y="19812"/>
                </a:lnTo>
                <a:lnTo>
                  <a:pt x="1424939" y="19812"/>
                </a:lnTo>
                <a:lnTo>
                  <a:pt x="1424939" y="0"/>
                </a:lnTo>
                <a:close/>
              </a:path>
            </a:pathLst>
          </a:custGeom>
          <a:solidFill>
            <a:srgbClr val="000000"/>
          </a:solidFill>
        </p:spPr>
        <p:txBody>
          <a:bodyPr wrap="square" lIns="0" tIns="0" rIns="0" bIns="0" rtlCol="0"/>
          <a:lstStyle/>
          <a:p>
            <a:endParaRPr>
              <a:solidFill>
                <a:prstClr val="black"/>
              </a:solidFill>
              <a:latin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1019" y="461582"/>
            <a:ext cx="2487930" cy="696595"/>
          </a:xfrm>
          <a:prstGeom prst="rect">
            <a:avLst/>
          </a:prstGeom>
        </p:spPr>
        <p:txBody>
          <a:bodyPr vert="horz" wrap="square" lIns="0" tIns="13335" rIns="0" bIns="0" rtlCol="0">
            <a:spAutoFit/>
          </a:bodyPr>
          <a:lstStyle/>
          <a:p>
            <a:pPr marL="12700">
              <a:spcBef>
                <a:spcPts val="105"/>
              </a:spcBef>
            </a:pPr>
            <a:r>
              <a:rPr sz="4400" dirty="0"/>
              <a:t>C</a:t>
            </a:r>
            <a:r>
              <a:rPr sz="4400" spc="5" dirty="0"/>
              <a:t>o</a:t>
            </a:r>
            <a:r>
              <a:rPr sz="4400" spc="-5" dirty="0"/>
              <a:t>mm</a:t>
            </a:r>
            <a:r>
              <a:rPr sz="4400" dirty="0"/>
              <a:t>e</a:t>
            </a:r>
            <a:r>
              <a:rPr sz="4400" spc="-35" dirty="0"/>
              <a:t>n</a:t>
            </a:r>
            <a:r>
              <a:rPr sz="4400" dirty="0"/>
              <a:t>ts</a:t>
            </a:r>
            <a:endParaRPr sz="4400"/>
          </a:p>
        </p:txBody>
      </p:sp>
      <p:sp>
        <p:nvSpPr>
          <p:cNvPr id="3" name="object 3"/>
          <p:cNvSpPr txBox="1"/>
          <p:nvPr/>
        </p:nvSpPr>
        <p:spPr>
          <a:xfrm>
            <a:off x="550718" y="1607313"/>
            <a:ext cx="11378045" cy="4063292"/>
          </a:xfrm>
          <a:prstGeom prst="rect">
            <a:avLst/>
          </a:prstGeom>
        </p:spPr>
        <p:txBody>
          <a:bodyPr vert="horz" wrap="square" lIns="0" tIns="13335" rIns="0" bIns="0" rtlCol="0">
            <a:spAutoFit/>
          </a:bodyPr>
          <a:lstStyle/>
          <a:p>
            <a:pPr marL="355600" marR="130810" indent="-342900">
              <a:spcBef>
                <a:spcPts val="105"/>
              </a:spcBef>
              <a:buFont typeface="Arial MT"/>
              <a:buChar char="•"/>
              <a:tabLst>
                <a:tab pos="354965" algn="l"/>
                <a:tab pos="355600" algn="l"/>
              </a:tabLst>
            </a:pPr>
            <a:r>
              <a:rPr sz="3200" spc="-5" dirty="0">
                <a:solidFill>
                  <a:prstClr val="black"/>
                </a:solidFill>
                <a:latin typeface="Calibri"/>
                <a:cs typeface="Calibri"/>
              </a:rPr>
              <a:t>NMI</a:t>
            </a:r>
            <a:r>
              <a:rPr sz="3200" dirty="0">
                <a:solidFill>
                  <a:prstClr val="black"/>
                </a:solidFill>
                <a:latin typeface="Calibri"/>
                <a:cs typeface="Calibri"/>
              </a:rPr>
              <a:t> </a:t>
            </a:r>
            <a:r>
              <a:rPr sz="3200" spc="-30" dirty="0">
                <a:solidFill>
                  <a:prstClr val="black"/>
                </a:solidFill>
                <a:latin typeface="Calibri"/>
                <a:cs typeface="Calibri"/>
              </a:rPr>
              <a:t>for</a:t>
            </a:r>
            <a:r>
              <a:rPr sz="3200" spc="5" dirty="0">
                <a:solidFill>
                  <a:prstClr val="black"/>
                </a:solidFill>
                <a:latin typeface="Calibri"/>
                <a:cs typeface="Calibri"/>
              </a:rPr>
              <a:t> </a:t>
            </a:r>
            <a:r>
              <a:rPr sz="3200" spc="-5" dirty="0">
                <a:solidFill>
                  <a:prstClr val="black"/>
                </a:solidFill>
                <a:latin typeface="Calibri"/>
                <a:cs typeface="Calibri"/>
              </a:rPr>
              <a:t>the </a:t>
            </a:r>
            <a:r>
              <a:rPr sz="3200" spc="-10" dirty="0">
                <a:solidFill>
                  <a:prstClr val="black"/>
                </a:solidFill>
                <a:latin typeface="Calibri"/>
                <a:cs typeface="Calibri"/>
              </a:rPr>
              <a:t>second</a:t>
            </a:r>
            <a:r>
              <a:rPr sz="3200" dirty="0">
                <a:solidFill>
                  <a:prstClr val="black"/>
                </a:solidFill>
                <a:latin typeface="Calibri"/>
                <a:cs typeface="Calibri"/>
              </a:rPr>
              <a:t> </a:t>
            </a:r>
            <a:r>
              <a:rPr sz="3200" spc="-10" dirty="0">
                <a:solidFill>
                  <a:prstClr val="black"/>
                </a:solidFill>
                <a:latin typeface="Calibri"/>
                <a:cs typeface="Calibri"/>
              </a:rPr>
              <a:t>clustering</a:t>
            </a:r>
            <a:r>
              <a:rPr sz="3200" spc="20" dirty="0">
                <a:solidFill>
                  <a:prstClr val="black"/>
                </a:solidFill>
                <a:latin typeface="Calibri"/>
                <a:cs typeface="Calibri"/>
              </a:rPr>
              <a:t> </a:t>
            </a:r>
            <a:r>
              <a:rPr sz="3200" spc="-5" dirty="0">
                <a:solidFill>
                  <a:prstClr val="black"/>
                </a:solidFill>
                <a:latin typeface="Calibri"/>
                <a:cs typeface="Calibri"/>
              </a:rPr>
              <a:t>is</a:t>
            </a:r>
            <a:r>
              <a:rPr sz="3200" dirty="0">
                <a:solidFill>
                  <a:prstClr val="black"/>
                </a:solidFill>
                <a:latin typeface="Calibri"/>
                <a:cs typeface="Calibri"/>
              </a:rPr>
              <a:t> </a:t>
            </a:r>
            <a:r>
              <a:rPr sz="3200" spc="-5" dirty="0">
                <a:solidFill>
                  <a:prstClr val="black"/>
                </a:solidFill>
                <a:latin typeface="Calibri"/>
                <a:cs typeface="Calibri"/>
              </a:rPr>
              <a:t>higher</a:t>
            </a:r>
            <a:r>
              <a:rPr sz="3200" spc="5" dirty="0">
                <a:solidFill>
                  <a:prstClr val="black"/>
                </a:solidFill>
                <a:latin typeface="Calibri"/>
                <a:cs typeface="Calibri"/>
              </a:rPr>
              <a:t> </a:t>
            </a:r>
            <a:r>
              <a:rPr sz="3200" spc="-5" dirty="0">
                <a:solidFill>
                  <a:prstClr val="black"/>
                </a:solidFill>
                <a:latin typeface="Calibri"/>
                <a:cs typeface="Calibri"/>
              </a:rPr>
              <a:t>than </a:t>
            </a:r>
            <a:r>
              <a:rPr sz="3200" dirty="0">
                <a:solidFill>
                  <a:prstClr val="black"/>
                </a:solidFill>
                <a:latin typeface="Calibri"/>
                <a:cs typeface="Calibri"/>
              </a:rPr>
              <a:t> </a:t>
            </a:r>
            <a:r>
              <a:rPr sz="3200" spc="-5" dirty="0">
                <a:solidFill>
                  <a:prstClr val="black"/>
                </a:solidFill>
                <a:latin typeface="Calibri"/>
                <a:cs typeface="Calibri"/>
              </a:rPr>
              <a:t>the </a:t>
            </a:r>
            <a:r>
              <a:rPr sz="3200" spc="-25" dirty="0">
                <a:solidFill>
                  <a:prstClr val="black"/>
                </a:solidFill>
                <a:latin typeface="Calibri"/>
                <a:cs typeface="Calibri"/>
              </a:rPr>
              <a:t>first</a:t>
            </a:r>
            <a:r>
              <a:rPr sz="3200" spc="10" dirty="0">
                <a:solidFill>
                  <a:prstClr val="black"/>
                </a:solidFill>
                <a:latin typeface="Calibri"/>
                <a:cs typeface="Calibri"/>
              </a:rPr>
              <a:t> </a:t>
            </a:r>
            <a:r>
              <a:rPr sz="3200" spc="-10" dirty="0">
                <a:solidFill>
                  <a:prstClr val="black"/>
                </a:solidFill>
                <a:latin typeface="Calibri"/>
                <a:cs typeface="Calibri"/>
              </a:rPr>
              <a:t>clustering.</a:t>
            </a:r>
            <a:r>
              <a:rPr sz="3200" spc="20" dirty="0">
                <a:solidFill>
                  <a:prstClr val="black"/>
                </a:solidFill>
                <a:latin typeface="Calibri"/>
                <a:cs typeface="Calibri"/>
              </a:rPr>
              <a:t> </a:t>
            </a:r>
            <a:r>
              <a:rPr sz="3200" spc="-5" dirty="0">
                <a:solidFill>
                  <a:prstClr val="black"/>
                </a:solidFill>
                <a:latin typeface="Calibri"/>
                <a:cs typeface="Calibri"/>
              </a:rPr>
              <a:t>It </a:t>
            </a:r>
            <a:r>
              <a:rPr sz="3200" dirty="0">
                <a:solidFill>
                  <a:prstClr val="black"/>
                </a:solidFill>
                <a:latin typeface="Calibri"/>
                <a:cs typeface="Calibri"/>
              </a:rPr>
              <a:t>means </a:t>
            </a:r>
            <a:r>
              <a:rPr sz="3200" spc="-15" dirty="0">
                <a:solidFill>
                  <a:prstClr val="black"/>
                </a:solidFill>
                <a:latin typeface="Calibri"/>
                <a:cs typeface="Calibri"/>
              </a:rPr>
              <a:t>we</a:t>
            </a:r>
            <a:r>
              <a:rPr sz="3200" spc="-20" dirty="0">
                <a:solidFill>
                  <a:prstClr val="black"/>
                </a:solidFill>
                <a:latin typeface="Calibri"/>
                <a:cs typeface="Calibri"/>
              </a:rPr>
              <a:t> </a:t>
            </a:r>
            <a:r>
              <a:rPr sz="3200" spc="-10" dirty="0">
                <a:solidFill>
                  <a:prstClr val="black"/>
                </a:solidFill>
                <a:latin typeface="Calibri"/>
                <a:cs typeface="Calibri"/>
              </a:rPr>
              <a:t>would</a:t>
            </a:r>
            <a:r>
              <a:rPr sz="3200" spc="-15" dirty="0">
                <a:solidFill>
                  <a:prstClr val="black"/>
                </a:solidFill>
                <a:latin typeface="Calibri"/>
                <a:cs typeface="Calibri"/>
              </a:rPr>
              <a:t> </a:t>
            </a:r>
            <a:r>
              <a:rPr sz="3200" spc="-25" dirty="0">
                <a:solidFill>
                  <a:prstClr val="black"/>
                </a:solidFill>
                <a:latin typeface="Calibri"/>
                <a:cs typeface="Calibri"/>
              </a:rPr>
              <a:t>prefer </a:t>
            </a:r>
            <a:r>
              <a:rPr sz="3200" spc="-710" dirty="0">
                <a:solidFill>
                  <a:prstClr val="black"/>
                </a:solidFill>
                <a:latin typeface="Calibri"/>
                <a:cs typeface="Calibri"/>
              </a:rPr>
              <a:t> </a:t>
            </a:r>
            <a:r>
              <a:rPr sz="3200" spc="-5" dirty="0">
                <a:solidFill>
                  <a:prstClr val="black"/>
                </a:solidFill>
                <a:latin typeface="Calibri"/>
                <a:cs typeface="Calibri"/>
              </a:rPr>
              <a:t>the</a:t>
            </a:r>
            <a:r>
              <a:rPr sz="3200" dirty="0">
                <a:solidFill>
                  <a:prstClr val="black"/>
                </a:solidFill>
                <a:latin typeface="Calibri"/>
                <a:cs typeface="Calibri"/>
              </a:rPr>
              <a:t> </a:t>
            </a:r>
            <a:r>
              <a:rPr sz="3200" spc="-10" dirty="0">
                <a:solidFill>
                  <a:prstClr val="black"/>
                </a:solidFill>
                <a:latin typeface="Calibri"/>
                <a:cs typeface="Calibri"/>
              </a:rPr>
              <a:t>second clustering</a:t>
            </a:r>
            <a:r>
              <a:rPr sz="3200" spc="20" dirty="0">
                <a:solidFill>
                  <a:prstClr val="black"/>
                </a:solidFill>
                <a:latin typeface="Calibri"/>
                <a:cs typeface="Calibri"/>
              </a:rPr>
              <a:t> </a:t>
            </a:r>
            <a:r>
              <a:rPr sz="3200" spc="-10" dirty="0">
                <a:solidFill>
                  <a:prstClr val="black"/>
                </a:solidFill>
                <a:latin typeface="Calibri"/>
                <a:cs typeface="Calibri"/>
              </a:rPr>
              <a:t>over</a:t>
            </a:r>
            <a:r>
              <a:rPr sz="3200" spc="-25" dirty="0">
                <a:solidFill>
                  <a:prstClr val="black"/>
                </a:solidFill>
                <a:latin typeface="Calibri"/>
                <a:cs typeface="Calibri"/>
              </a:rPr>
              <a:t> </a:t>
            </a:r>
            <a:r>
              <a:rPr sz="3200" spc="-5" dirty="0">
                <a:solidFill>
                  <a:prstClr val="black"/>
                </a:solidFill>
                <a:latin typeface="Calibri"/>
                <a:cs typeface="Calibri"/>
              </a:rPr>
              <a:t>the</a:t>
            </a:r>
            <a:r>
              <a:rPr sz="3200" spc="5" dirty="0">
                <a:solidFill>
                  <a:prstClr val="black"/>
                </a:solidFill>
                <a:latin typeface="Calibri"/>
                <a:cs typeface="Calibri"/>
              </a:rPr>
              <a:t> </a:t>
            </a:r>
            <a:r>
              <a:rPr sz="3200" spc="-25" dirty="0">
                <a:solidFill>
                  <a:prstClr val="black"/>
                </a:solidFill>
                <a:latin typeface="Calibri"/>
                <a:cs typeface="Calibri"/>
              </a:rPr>
              <a:t>first.</a:t>
            </a:r>
            <a:endParaRPr lang="en-US" sz="3200" spc="-25" dirty="0">
              <a:solidFill>
                <a:prstClr val="black"/>
              </a:solidFill>
              <a:latin typeface="Calibri"/>
              <a:cs typeface="Calibri"/>
            </a:endParaRPr>
          </a:p>
          <a:p>
            <a:pPr marL="355600" marR="130810" indent="-342900">
              <a:spcBef>
                <a:spcPts val="105"/>
              </a:spcBef>
              <a:buFont typeface="Arial MT"/>
              <a:buChar char="•"/>
              <a:tabLst>
                <a:tab pos="354965" algn="l"/>
                <a:tab pos="355600" algn="l"/>
              </a:tabLst>
            </a:pPr>
            <a:endParaRPr sz="3200" dirty="0">
              <a:solidFill>
                <a:prstClr val="black"/>
              </a:solidFill>
              <a:latin typeface="Calibri"/>
              <a:cs typeface="Calibri"/>
            </a:endParaRPr>
          </a:p>
          <a:p>
            <a:pPr marL="756285" marR="5080" indent="-287020">
              <a:spcBef>
                <a:spcPts val="685"/>
              </a:spcBef>
            </a:pPr>
            <a:r>
              <a:rPr sz="2800" spc="-5" dirty="0">
                <a:solidFill>
                  <a:prstClr val="black"/>
                </a:solidFill>
                <a:latin typeface="Arial MT"/>
                <a:cs typeface="Arial MT"/>
              </a:rPr>
              <a:t>–</a:t>
            </a:r>
            <a:r>
              <a:rPr sz="2800" spc="-85" dirty="0">
                <a:solidFill>
                  <a:prstClr val="black"/>
                </a:solidFill>
                <a:latin typeface="Arial MT"/>
                <a:cs typeface="Arial MT"/>
              </a:rPr>
              <a:t> </a:t>
            </a:r>
            <a:r>
              <a:rPr sz="2800" spc="-70" dirty="0">
                <a:solidFill>
                  <a:prstClr val="black"/>
                </a:solidFill>
                <a:latin typeface="Calibri"/>
                <a:cs typeface="Calibri"/>
              </a:rPr>
              <a:t>You</a:t>
            </a:r>
            <a:r>
              <a:rPr sz="2800" spc="-5" dirty="0">
                <a:solidFill>
                  <a:prstClr val="black"/>
                </a:solidFill>
                <a:latin typeface="Calibri"/>
                <a:cs typeface="Calibri"/>
              </a:rPr>
              <a:t> </a:t>
            </a:r>
            <a:r>
              <a:rPr sz="2800" spc="-10" dirty="0">
                <a:solidFill>
                  <a:prstClr val="black"/>
                </a:solidFill>
                <a:latin typeface="Calibri"/>
                <a:cs typeface="Calibri"/>
              </a:rPr>
              <a:t>can</a:t>
            </a:r>
            <a:r>
              <a:rPr sz="2800" spc="10" dirty="0">
                <a:solidFill>
                  <a:prstClr val="black"/>
                </a:solidFill>
                <a:latin typeface="Calibri"/>
                <a:cs typeface="Calibri"/>
              </a:rPr>
              <a:t> </a:t>
            </a:r>
            <a:r>
              <a:rPr sz="2800" spc="-5" dirty="0">
                <a:solidFill>
                  <a:prstClr val="black"/>
                </a:solidFill>
                <a:latin typeface="Calibri"/>
                <a:cs typeface="Calibri"/>
              </a:rPr>
              <a:t>see</a:t>
            </a:r>
            <a:r>
              <a:rPr sz="2800" dirty="0">
                <a:solidFill>
                  <a:prstClr val="black"/>
                </a:solidFill>
                <a:latin typeface="Calibri"/>
                <a:cs typeface="Calibri"/>
              </a:rPr>
              <a:t> </a:t>
            </a:r>
            <a:r>
              <a:rPr sz="2800" spc="-10" dirty="0">
                <a:solidFill>
                  <a:prstClr val="black"/>
                </a:solidFill>
                <a:latin typeface="Calibri"/>
                <a:cs typeface="Calibri"/>
              </a:rPr>
              <a:t>that</a:t>
            </a:r>
            <a:r>
              <a:rPr sz="2800" dirty="0">
                <a:solidFill>
                  <a:prstClr val="black"/>
                </a:solidFill>
                <a:latin typeface="Calibri"/>
                <a:cs typeface="Calibri"/>
              </a:rPr>
              <a:t> </a:t>
            </a:r>
            <a:r>
              <a:rPr sz="2800" spc="-5" dirty="0">
                <a:solidFill>
                  <a:prstClr val="black"/>
                </a:solidFill>
                <a:latin typeface="Calibri"/>
                <a:cs typeface="Calibri"/>
              </a:rPr>
              <a:t>one</a:t>
            </a:r>
            <a:r>
              <a:rPr sz="2800" spc="15" dirty="0">
                <a:solidFill>
                  <a:prstClr val="black"/>
                </a:solidFill>
                <a:latin typeface="Calibri"/>
                <a:cs typeface="Calibri"/>
              </a:rPr>
              <a:t> </a:t>
            </a:r>
            <a:r>
              <a:rPr sz="2800" spc="-5" dirty="0">
                <a:solidFill>
                  <a:prstClr val="black"/>
                </a:solidFill>
                <a:latin typeface="Calibri"/>
                <a:cs typeface="Calibri"/>
              </a:rPr>
              <a:t>of</a:t>
            </a:r>
            <a:r>
              <a:rPr sz="2800" dirty="0">
                <a:solidFill>
                  <a:prstClr val="black"/>
                </a:solidFill>
                <a:latin typeface="Calibri"/>
                <a:cs typeface="Calibri"/>
              </a:rPr>
              <a:t> </a:t>
            </a:r>
            <a:r>
              <a:rPr sz="2800" spc="-10" dirty="0">
                <a:solidFill>
                  <a:prstClr val="black"/>
                </a:solidFill>
                <a:latin typeface="Calibri"/>
                <a:cs typeface="Calibri"/>
              </a:rPr>
              <a:t>the</a:t>
            </a:r>
            <a:r>
              <a:rPr sz="2800" spc="15" dirty="0">
                <a:solidFill>
                  <a:prstClr val="black"/>
                </a:solidFill>
                <a:latin typeface="Calibri"/>
                <a:cs typeface="Calibri"/>
              </a:rPr>
              <a:t> </a:t>
            </a:r>
            <a:r>
              <a:rPr sz="2800" spc="-20" dirty="0">
                <a:solidFill>
                  <a:prstClr val="black"/>
                </a:solidFill>
                <a:latin typeface="Calibri"/>
                <a:cs typeface="Calibri"/>
              </a:rPr>
              <a:t>clusters</a:t>
            </a:r>
            <a:r>
              <a:rPr sz="2800" spc="25" dirty="0">
                <a:solidFill>
                  <a:prstClr val="black"/>
                </a:solidFill>
                <a:latin typeface="Calibri"/>
                <a:cs typeface="Calibri"/>
              </a:rPr>
              <a:t> </a:t>
            </a:r>
            <a:r>
              <a:rPr sz="2800" spc="-10" dirty="0">
                <a:solidFill>
                  <a:prstClr val="black"/>
                </a:solidFill>
                <a:latin typeface="Calibri"/>
                <a:cs typeface="Calibri"/>
              </a:rPr>
              <a:t>in</a:t>
            </a:r>
            <a:r>
              <a:rPr sz="2800" spc="10" dirty="0">
                <a:solidFill>
                  <a:prstClr val="black"/>
                </a:solidFill>
                <a:latin typeface="Calibri"/>
                <a:cs typeface="Calibri"/>
              </a:rPr>
              <a:t> </a:t>
            </a:r>
            <a:r>
              <a:rPr sz="2800" spc="-10" dirty="0">
                <a:solidFill>
                  <a:prstClr val="black"/>
                </a:solidFill>
                <a:latin typeface="Calibri"/>
                <a:cs typeface="Calibri"/>
              </a:rPr>
              <a:t>the</a:t>
            </a:r>
            <a:r>
              <a:rPr sz="2800" spc="15" dirty="0">
                <a:solidFill>
                  <a:prstClr val="black"/>
                </a:solidFill>
                <a:latin typeface="Calibri"/>
                <a:cs typeface="Calibri"/>
              </a:rPr>
              <a:t> </a:t>
            </a:r>
            <a:r>
              <a:rPr sz="2800" spc="-10" dirty="0">
                <a:solidFill>
                  <a:prstClr val="black"/>
                </a:solidFill>
                <a:latin typeface="Calibri"/>
                <a:cs typeface="Calibri"/>
              </a:rPr>
              <a:t>second </a:t>
            </a:r>
            <a:r>
              <a:rPr sz="2800" spc="-620" dirty="0">
                <a:solidFill>
                  <a:prstClr val="black"/>
                </a:solidFill>
                <a:latin typeface="Calibri"/>
                <a:cs typeface="Calibri"/>
              </a:rPr>
              <a:t> </a:t>
            </a:r>
            <a:r>
              <a:rPr sz="2800" spc="-10" dirty="0">
                <a:solidFill>
                  <a:prstClr val="black"/>
                </a:solidFill>
                <a:latin typeface="Calibri"/>
                <a:cs typeface="Calibri"/>
              </a:rPr>
              <a:t>case</a:t>
            </a:r>
            <a:r>
              <a:rPr sz="2800" dirty="0">
                <a:solidFill>
                  <a:prstClr val="black"/>
                </a:solidFill>
                <a:latin typeface="Calibri"/>
                <a:cs typeface="Calibri"/>
              </a:rPr>
              <a:t> </a:t>
            </a:r>
            <a:r>
              <a:rPr sz="2800" spc="-20" dirty="0">
                <a:solidFill>
                  <a:prstClr val="black"/>
                </a:solidFill>
                <a:latin typeface="Calibri"/>
                <a:cs typeface="Calibri"/>
              </a:rPr>
              <a:t>contains</a:t>
            </a:r>
            <a:r>
              <a:rPr sz="2800" spc="25" dirty="0">
                <a:solidFill>
                  <a:prstClr val="black"/>
                </a:solidFill>
                <a:latin typeface="Calibri"/>
                <a:cs typeface="Calibri"/>
              </a:rPr>
              <a:t> </a:t>
            </a:r>
            <a:r>
              <a:rPr sz="2800" spc="-5" dirty="0">
                <a:solidFill>
                  <a:prstClr val="black"/>
                </a:solidFill>
                <a:latin typeface="Calibri"/>
                <a:cs typeface="Calibri"/>
              </a:rPr>
              <a:t>all</a:t>
            </a:r>
            <a:r>
              <a:rPr sz="2800" spc="-10" dirty="0">
                <a:solidFill>
                  <a:prstClr val="black"/>
                </a:solidFill>
                <a:latin typeface="Calibri"/>
                <a:cs typeface="Calibri"/>
              </a:rPr>
              <a:t> </a:t>
            </a:r>
            <a:r>
              <a:rPr sz="2800" spc="-15" dirty="0">
                <a:solidFill>
                  <a:prstClr val="black"/>
                </a:solidFill>
                <a:latin typeface="Calibri"/>
                <a:cs typeface="Calibri"/>
              </a:rPr>
              <a:t>instances</a:t>
            </a:r>
            <a:r>
              <a:rPr sz="2800" spc="35" dirty="0">
                <a:solidFill>
                  <a:prstClr val="black"/>
                </a:solidFill>
                <a:latin typeface="Calibri"/>
                <a:cs typeface="Calibri"/>
              </a:rPr>
              <a:t> </a:t>
            </a:r>
            <a:r>
              <a:rPr sz="2800" spc="-5" dirty="0">
                <a:solidFill>
                  <a:prstClr val="black"/>
                </a:solidFill>
                <a:latin typeface="Calibri"/>
                <a:cs typeface="Calibri"/>
              </a:rPr>
              <a:t>of</a:t>
            </a:r>
            <a:r>
              <a:rPr sz="2800" spc="5" dirty="0">
                <a:solidFill>
                  <a:prstClr val="black"/>
                </a:solidFill>
                <a:latin typeface="Calibri"/>
                <a:cs typeface="Calibri"/>
              </a:rPr>
              <a:t> </a:t>
            </a:r>
            <a:r>
              <a:rPr sz="2800" spc="-5" dirty="0">
                <a:solidFill>
                  <a:prstClr val="black"/>
                </a:solidFill>
                <a:latin typeface="Calibri"/>
                <a:cs typeface="Calibri"/>
              </a:rPr>
              <a:t>class-3</a:t>
            </a:r>
            <a:r>
              <a:rPr sz="2800" spc="35" dirty="0">
                <a:solidFill>
                  <a:prstClr val="black"/>
                </a:solidFill>
                <a:latin typeface="Calibri"/>
                <a:cs typeface="Calibri"/>
              </a:rPr>
              <a:t> </a:t>
            </a:r>
            <a:r>
              <a:rPr sz="2800" spc="-20" dirty="0">
                <a:solidFill>
                  <a:prstClr val="black"/>
                </a:solidFill>
                <a:latin typeface="Calibri"/>
                <a:cs typeface="Calibri"/>
              </a:rPr>
              <a:t>(stars).</a:t>
            </a:r>
            <a:endParaRPr lang="en-US" sz="2800" spc="-20" dirty="0">
              <a:solidFill>
                <a:prstClr val="black"/>
              </a:solidFill>
              <a:latin typeface="Calibri"/>
              <a:cs typeface="Calibri"/>
            </a:endParaRPr>
          </a:p>
          <a:p>
            <a:pPr marL="756285" marR="5080" indent="-287020">
              <a:spcBef>
                <a:spcPts val="685"/>
              </a:spcBef>
            </a:pPr>
            <a:endParaRPr sz="2800" dirty="0">
              <a:solidFill>
                <a:prstClr val="black"/>
              </a:solidFill>
              <a:latin typeface="Calibri"/>
              <a:cs typeface="Calibri"/>
            </a:endParaRPr>
          </a:p>
          <a:p>
            <a:pPr marL="355600" marR="134620" indent="-342900">
              <a:spcBef>
                <a:spcPts val="750"/>
              </a:spcBef>
              <a:buFont typeface="Arial MT"/>
              <a:buChar char="•"/>
              <a:tabLst>
                <a:tab pos="354965" algn="l"/>
                <a:tab pos="355600" algn="l"/>
              </a:tabLst>
            </a:pPr>
            <a:r>
              <a:rPr sz="3200" spc="-5" dirty="0">
                <a:solidFill>
                  <a:prstClr val="black"/>
                </a:solidFill>
                <a:latin typeface="Calibri"/>
                <a:cs typeface="Calibri"/>
              </a:rPr>
              <a:t>If </a:t>
            </a:r>
            <a:r>
              <a:rPr sz="3200" spc="-15" dirty="0">
                <a:solidFill>
                  <a:prstClr val="black"/>
                </a:solidFill>
                <a:latin typeface="Calibri"/>
                <a:cs typeface="Calibri"/>
              </a:rPr>
              <a:t>we</a:t>
            </a:r>
            <a:r>
              <a:rPr sz="3200" spc="-20" dirty="0">
                <a:solidFill>
                  <a:prstClr val="black"/>
                </a:solidFill>
                <a:latin typeface="Calibri"/>
                <a:cs typeface="Calibri"/>
              </a:rPr>
              <a:t> </a:t>
            </a:r>
            <a:r>
              <a:rPr sz="3200" spc="-25" dirty="0">
                <a:solidFill>
                  <a:prstClr val="black"/>
                </a:solidFill>
                <a:latin typeface="Calibri"/>
                <a:cs typeface="Calibri"/>
              </a:rPr>
              <a:t>have</a:t>
            </a:r>
            <a:r>
              <a:rPr sz="3200" spc="5" dirty="0">
                <a:solidFill>
                  <a:prstClr val="black"/>
                </a:solidFill>
                <a:latin typeface="Calibri"/>
                <a:cs typeface="Calibri"/>
              </a:rPr>
              <a:t> </a:t>
            </a:r>
            <a:r>
              <a:rPr sz="3200" spc="-25" dirty="0">
                <a:solidFill>
                  <a:prstClr val="black"/>
                </a:solidFill>
                <a:latin typeface="Calibri"/>
                <a:cs typeface="Calibri"/>
              </a:rPr>
              <a:t>to</a:t>
            </a:r>
            <a:r>
              <a:rPr sz="3200" dirty="0">
                <a:solidFill>
                  <a:prstClr val="black"/>
                </a:solidFill>
                <a:latin typeface="Calibri"/>
                <a:cs typeface="Calibri"/>
              </a:rPr>
              <a:t> </a:t>
            </a:r>
            <a:r>
              <a:rPr sz="3200" spc="-10" dirty="0">
                <a:solidFill>
                  <a:prstClr val="black"/>
                </a:solidFill>
                <a:latin typeface="Calibri"/>
                <a:cs typeface="Calibri"/>
              </a:rPr>
              <a:t>compare</a:t>
            </a:r>
            <a:r>
              <a:rPr sz="3200" spc="-15" dirty="0">
                <a:solidFill>
                  <a:prstClr val="black"/>
                </a:solidFill>
                <a:latin typeface="Calibri"/>
                <a:cs typeface="Calibri"/>
              </a:rPr>
              <a:t> </a:t>
            </a:r>
            <a:r>
              <a:rPr sz="3200" spc="-10" dirty="0">
                <a:solidFill>
                  <a:prstClr val="black"/>
                </a:solidFill>
                <a:latin typeface="Calibri"/>
                <a:cs typeface="Calibri"/>
              </a:rPr>
              <a:t>two clustering</a:t>
            </a:r>
            <a:r>
              <a:rPr sz="3200" spc="15" dirty="0">
                <a:solidFill>
                  <a:prstClr val="black"/>
                </a:solidFill>
                <a:latin typeface="Calibri"/>
                <a:cs typeface="Calibri"/>
              </a:rPr>
              <a:t> </a:t>
            </a:r>
            <a:r>
              <a:rPr sz="3200" spc="-10" dirty="0">
                <a:solidFill>
                  <a:prstClr val="black"/>
                </a:solidFill>
                <a:latin typeface="Calibri"/>
                <a:cs typeface="Calibri"/>
              </a:rPr>
              <a:t>that </a:t>
            </a:r>
            <a:r>
              <a:rPr sz="3200" spc="-5" dirty="0">
                <a:solidFill>
                  <a:prstClr val="black"/>
                </a:solidFill>
                <a:latin typeface="Calibri"/>
                <a:cs typeface="Calibri"/>
              </a:rPr>
              <a:t> </a:t>
            </a:r>
            <a:r>
              <a:rPr sz="3200" spc="-25" dirty="0">
                <a:solidFill>
                  <a:prstClr val="black"/>
                </a:solidFill>
                <a:latin typeface="Calibri"/>
                <a:cs typeface="Calibri"/>
              </a:rPr>
              <a:t>have</a:t>
            </a:r>
            <a:r>
              <a:rPr sz="3200" spc="-10" dirty="0">
                <a:solidFill>
                  <a:prstClr val="black"/>
                </a:solidFill>
                <a:latin typeface="Calibri"/>
                <a:cs typeface="Calibri"/>
              </a:rPr>
              <a:t> </a:t>
            </a:r>
            <a:r>
              <a:rPr sz="3200" spc="-25" dirty="0">
                <a:solidFill>
                  <a:prstClr val="black"/>
                </a:solidFill>
                <a:latin typeface="Calibri"/>
                <a:cs typeface="Calibri"/>
              </a:rPr>
              <a:t>different</a:t>
            </a:r>
            <a:r>
              <a:rPr sz="3200" spc="15" dirty="0">
                <a:solidFill>
                  <a:prstClr val="black"/>
                </a:solidFill>
                <a:latin typeface="Calibri"/>
                <a:cs typeface="Calibri"/>
              </a:rPr>
              <a:t> </a:t>
            </a:r>
            <a:r>
              <a:rPr sz="3200" spc="-5" dirty="0">
                <a:solidFill>
                  <a:prstClr val="black"/>
                </a:solidFill>
                <a:latin typeface="Calibri"/>
                <a:cs typeface="Calibri"/>
              </a:rPr>
              <a:t>number</a:t>
            </a:r>
            <a:r>
              <a:rPr sz="3200" spc="5" dirty="0">
                <a:solidFill>
                  <a:prstClr val="black"/>
                </a:solidFill>
                <a:latin typeface="Calibri"/>
                <a:cs typeface="Calibri"/>
              </a:rPr>
              <a:t> </a:t>
            </a:r>
            <a:r>
              <a:rPr sz="3200" dirty="0">
                <a:solidFill>
                  <a:prstClr val="black"/>
                </a:solidFill>
                <a:latin typeface="Calibri"/>
                <a:cs typeface="Calibri"/>
              </a:rPr>
              <a:t>of </a:t>
            </a:r>
            <a:r>
              <a:rPr sz="3200" spc="-20" dirty="0">
                <a:solidFill>
                  <a:prstClr val="black"/>
                </a:solidFill>
                <a:latin typeface="Calibri"/>
                <a:cs typeface="Calibri"/>
              </a:rPr>
              <a:t>clusters</a:t>
            </a:r>
            <a:r>
              <a:rPr sz="3200" spc="-5" dirty="0">
                <a:solidFill>
                  <a:prstClr val="black"/>
                </a:solidFill>
                <a:latin typeface="Calibri"/>
                <a:cs typeface="Calibri"/>
              </a:rPr>
              <a:t> </a:t>
            </a:r>
            <a:r>
              <a:rPr sz="3200" spc="-15" dirty="0">
                <a:solidFill>
                  <a:prstClr val="black"/>
                </a:solidFill>
                <a:latin typeface="Calibri"/>
                <a:cs typeface="Calibri"/>
              </a:rPr>
              <a:t>we </a:t>
            </a:r>
            <a:r>
              <a:rPr sz="3200" spc="-10" dirty="0">
                <a:solidFill>
                  <a:prstClr val="black"/>
                </a:solidFill>
                <a:latin typeface="Calibri"/>
                <a:cs typeface="Calibri"/>
              </a:rPr>
              <a:t>can</a:t>
            </a:r>
            <a:r>
              <a:rPr sz="3200" dirty="0">
                <a:solidFill>
                  <a:prstClr val="black"/>
                </a:solidFill>
                <a:latin typeface="Calibri"/>
                <a:cs typeface="Calibri"/>
              </a:rPr>
              <a:t> </a:t>
            </a:r>
            <a:r>
              <a:rPr sz="3200" spc="-15" dirty="0">
                <a:solidFill>
                  <a:prstClr val="black"/>
                </a:solidFill>
                <a:latin typeface="Calibri"/>
                <a:cs typeface="Calibri"/>
              </a:rPr>
              <a:t>still </a:t>
            </a:r>
            <a:r>
              <a:rPr sz="3200" spc="-710" dirty="0">
                <a:solidFill>
                  <a:prstClr val="black"/>
                </a:solidFill>
                <a:latin typeface="Calibri"/>
                <a:cs typeface="Calibri"/>
              </a:rPr>
              <a:t> </a:t>
            </a:r>
            <a:r>
              <a:rPr sz="3200" spc="-5" dirty="0">
                <a:solidFill>
                  <a:prstClr val="black"/>
                </a:solidFill>
                <a:latin typeface="Calibri"/>
                <a:cs typeface="Calibri"/>
              </a:rPr>
              <a:t>use</a:t>
            </a:r>
            <a:r>
              <a:rPr sz="3200" spc="-10" dirty="0">
                <a:solidFill>
                  <a:prstClr val="black"/>
                </a:solidFill>
                <a:latin typeface="Calibri"/>
                <a:cs typeface="Calibri"/>
              </a:rPr>
              <a:t> </a:t>
            </a:r>
            <a:r>
              <a:rPr sz="3200" spc="-5" dirty="0">
                <a:solidFill>
                  <a:prstClr val="black"/>
                </a:solidFill>
                <a:latin typeface="Calibri"/>
                <a:cs typeface="Calibri"/>
              </a:rPr>
              <a:t>NMI.</a:t>
            </a:r>
            <a:endParaRPr sz="3200" dirty="0">
              <a:solidFill>
                <a:prstClr val="black"/>
              </a:solidFill>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C6D76-2C68-6C36-68C6-8071B64A345B}"/>
              </a:ext>
            </a:extLst>
          </p:cNvPr>
          <p:cNvPicPr>
            <a:picLocks noChangeAspect="1"/>
          </p:cNvPicPr>
          <p:nvPr/>
        </p:nvPicPr>
        <p:blipFill rotWithShape="1">
          <a:blip r:embed="rId2"/>
          <a:srcRect t="9183" b="9526"/>
          <a:stretch/>
        </p:blipFill>
        <p:spPr>
          <a:xfrm>
            <a:off x="487583" y="464015"/>
            <a:ext cx="11216833" cy="5929970"/>
          </a:xfrm>
          <a:prstGeom prst="rect">
            <a:avLst/>
          </a:prstGeom>
        </p:spPr>
      </p:pic>
    </p:spTree>
    <p:extLst>
      <p:ext uri="{BB962C8B-B14F-4D97-AF65-F5344CB8AC3E}">
        <p14:creationId xmlns:p14="http://schemas.microsoft.com/office/powerpoint/2010/main" val="10229792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8908</TotalTime>
  <Words>5661</Words>
  <Application>Microsoft Macintosh PowerPoint</Application>
  <PresentationFormat>Widescreen</PresentationFormat>
  <Paragraphs>717</Paragraphs>
  <Slides>104</Slides>
  <Notes>31</Notes>
  <HiddenSlides>1</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1</vt:i4>
      </vt:variant>
      <vt:variant>
        <vt:lpstr>Slide Titles</vt:lpstr>
      </vt:variant>
      <vt:variant>
        <vt:i4>104</vt:i4>
      </vt:variant>
    </vt:vector>
  </HeadingPairs>
  <TitlesOfParts>
    <vt:vector size="122" baseType="lpstr">
      <vt:lpstr>Arial</vt:lpstr>
      <vt:lpstr>Arial MT</vt:lpstr>
      <vt:lpstr>Berlin Sans FB Demi</vt:lpstr>
      <vt:lpstr>BerniniSans-Web-OECD-Regular</vt:lpstr>
      <vt:lpstr>Calibri</vt:lpstr>
      <vt:lpstr>Calibri Light</vt:lpstr>
      <vt:lpstr>Cambria Math</vt:lpstr>
      <vt:lpstr>Gill Sans MT</vt:lpstr>
      <vt:lpstr>Tahoma</vt:lpstr>
      <vt:lpstr>Times New Roman</vt:lpstr>
      <vt:lpstr>Wingdings</vt:lpstr>
      <vt:lpstr>Office Theme</vt:lpstr>
      <vt:lpstr>Retrospect</vt:lpstr>
      <vt:lpstr>1_Office Theme</vt:lpstr>
      <vt:lpstr>2_Office Theme</vt:lpstr>
      <vt:lpstr>Soaring</vt:lpstr>
      <vt:lpstr>Blends</vt:lpstr>
      <vt:lpstr>Equation</vt:lpstr>
      <vt:lpstr>Clustering Metrics </vt:lpstr>
      <vt:lpstr>What is Cluster Analysis?</vt:lpstr>
      <vt:lpstr>What Is Good Clustering?</vt:lpstr>
      <vt:lpstr>Problem with clustering</vt:lpstr>
      <vt:lpstr>PowerPoint Presentation</vt:lpstr>
      <vt:lpstr>PowerPoint Presentation</vt:lpstr>
      <vt:lpstr>Basic questions</vt:lpstr>
      <vt:lpstr>Standard protocol for testing cluster validity</vt:lpstr>
      <vt:lpstr>PowerPoint Presentation</vt:lpstr>
      <vt:lpstr>PowerPoint Presentation</vt:lpstr>
      <vt:lpstr>Measure the Quality of Clustering</vt:lpstr>
      <vt:lpstr>PowerPoint Presentation</vt:lpstr>
      <vt:lpstr>Considerations for Cluster Analysis</vt:lpstr>
      <vt:lpstr>Requirements and Challenges</vt:lpstr>
      <vt:lpstr>Measuring Clustering Quality</vt:lpstr>
      <vt:lpstr>Type of data in clustering analysis</vt:lpstr>
      <vt:lpstr>Interval-valued variables</vt:lpstr>
      <vt:lpstr>Similarity and Dissimilarity Between Objects</vt:lpstr>
      <vt:lpstr>Similarity and Dissimilarity Between Objects (Cont.)</vt:lpstr>
      <vt:lpstr>Binary Variables</vt:lpstr>
      <vt:lpstr>Nominal Variables</vt:lpstr>
      <vt:lpstr>Ordinal Variables</vt:lpstr>
      <vt:lpstr>Ratio-Scaled Variables</vt:lpstr>
      <vt:lpstr>Variables of Mixed Types</vt:lpstr>
      <vt:lpstr>Clustering Validation</vt:lpstr>
      <vt:lpstr> Clustering Validation and Assessment</vt:lpstr>
      <vt:lpstr>Measuring Clustering Quality</vt:lpstr>
      <vt:lpstr>Measuring Clustering Quality: External Methods </vt:lpstr>
      <vt:lpstr>Commonly Used External Measures</vt:lpstr>
      <vt:lpstr>Cluster Validity Metrics - Compactness</vt:lpstr>
      <vt:lpstr>Cluster Validity Metrics - Separability</vt:lpstr>
      <vt:lpstr>Cluster Validity Metrics - Separability</vt:lpstr>
      <vt:lpstr>Silhouette</vt:lpstr>
      <vt:lpstr>Silhouette</vt:lpstr>
      <vt:lpstr>Silhouette</vt:lpstr>
      <vt:lpstr>Visualizing Silhouette</vt:lpstr>
      <vt:lpstr>PowerPoint Presentation</vt:lpstr>
      <vt:lpstr>PowerPoint Presentation</vt:lpstr>
      <vt:lpstr>Silhouette</vt:lpstr>
      <vt:lpstr>PowerPoint Presentation</vt:lpstr>
      <vt:lpstr>PowerPoint Presentation</vt:lpstr>
      <vt:lpstr>PowerPoint Presentation</vt:lpstr>
      <vt:lpstr>Silhouette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 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Normalized Mutual Information</vt:lpstr>
      <vt:lpstr>Normalized Mutual Information</vt:lpstr>
      <vt:lpstr>Calculating NMI for Clustering</vt:lpstr>
      <vt:lpstr>H(Y) = Entropy of Class Labels</vt:lpstr>
      <vt:lpstr>H(C) = Entropy of Cluster Labels</vt:lpstr>
      <vt:lpstr>I(Y;C)= Mutual Information</vt:lpstr>
      <vt:lpstr>H(Y|C): conditional entropy of class  labels for clustering C</vt:lpstr>
      <vt:lpstr>H(Y|C): conditional entropy of class  labels for clustering C</vt:lpstr>
      <vt:lpstr>I(Y;C)</vt:lpstr>
      <vt:lpstr>NMI</vt:lpstr>
      <vt:lpstr>NMI for Clustering</vt:lpstr>
      <vt:lpstr>H(Y|C): conditional entropy of class  labels for clustering C</vt:lpstr>
      <vt:lpstr>H(Y|C): conditional entropy of class  labels for clustering C</vt:lpstr>
      <vt:lpstr>I(Y;C)</vt:lpstr>
      <vt:lpstr>Comments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Metrics </dc:title>
  <dc:creator>Pranjal Kumar</dc:creator>
  <cp:lastModifiedBy>Pranjal Kumar</cp:lastModifiedBy>
  <cp:revision>157</cp:revision>
  <dcterms:created xsi:type="dcterms:W3CDTF">2023-08-28T04:35:17Z</dcterms:created>
  <dcterms:modified xsi:type="dcterms:W3CDTF">2023-09-11T10:05:19Z</dcterms:modified>
</cp:coreProperties>
</file>